
<file path=[Content_Types].xml><?xml version="1.0" encoding="utf-8"?>
<Types xmlns="http://schemas.openxmlformats.org/package/2006/content-types">
  <Default Extension="png" ContentType="image/png"/>
  <Default Extension="jpeg" ContentType="image/jpeg"/>
  <Default Extension="m4a" ContentType="audio/mp4"/>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handoutMasterIdLst>
    <p:handoutMasterId r:id="rId47"/>
  </p:handoutMasterIdLst>
  <p:sldIdLst>
    <p:sldId id="590" r:id="rId3"/>
    <p:sldId id="591" r:id="rId4"/>
    <p:sldId id="592" r:id="rId6"/>
    <p:sldId id="593" r:id="rId7"/>
    <p:sldId id="576" r:id="rId8"/>
    <p:sldId id="558" r:id="rId9"/>
    <p:sldId id="494" r:id="rId10"/>
    <p:sldId id="585" r:id="rId11"/>
    <p:sldId id="559" r:id="rId12"/>
    <p:sldId id="499" r:id="rId13"/>
    <p:sldId id="586" r:id="rId14"/>
    <p:sldId id="532" r:id="rId15"/>
    <p:sldId id="533" r:id="rId16"/>
    <p:sldId id="563" r:id="rId17"/>
    <p:sldId id="537" r:id="rId18"/>
    <p:sldId id="596" r:id="rId19"/>
    <p:sldId id="539" r:id="rId20"/>
    <p:sldId id="577" r:id="rId21"/>
    <p:sldId id="505" r:id="rId22"/>
    <p:sldId id="597" r:id="rId23"/>
    <p:sldId id="507" r:id="rId24"/>
    <p:sldId id="523" r:id="rId25"/>
    <p:sldId id="578" r:id="rId26"/>
    <p:sldId id="509" r:id="rId27"/>
    <p:sldId id="511" r:id="rId28"/>
    <p:sldId id="553" r:id="rId29"/>
    <p:sldId id="554" r:id="rId30"/>
    <p:sldId id="512" r:id="rId31"/>
    <p:sldId id="513" r:id="rId32"/>
    <p:sldId id="541" r:id="rId33"/>
    <p:sldId id="579" r:id="rId34"/>
    <p:sldId id="514" r:id="rId35"/>
    <p:sldId id="584" r:id="rId36"/>
    <p:sldId id="516" r:id="rId37"/>
    <p:sldId id="601" r:id="rId38"/>
    <p:sldId id="518" r:id="rId39"/>
    <p:sldId id="519" r:id="rId40"/>
    <p:sldId id="580" r:id="rId41"/>
    <p:sldId id="587" r:id="rId42"/>
    <p:sldId id="521" r:id="rId43"/>
    <p:sldId id="522" r:id="rId44"/>
    <p:sldId id="583" r:id="rId45"/>
    <p:sldId id="588" r:id="rId46"/>
  </p:sldIdLst>
  <p:sldSz cx="12192000" cy="6858000"/>
  <p:notesSz cx="9928225" cy="6797675"/>
  <p:defaultTextStyle>
    <a:defPPr>
      <a:defRPr lang="zh-CN"/>
    </a:defPPr>
    <a:lvl1pPr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1pPr>
    <a:lvl2pPr marL="227330" indent="2305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2pPr>
    <a:lvl3pPr marL="455930" indent="4591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3pPr>
    <a:lvl4pPr marL="684530" indent="6877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4pPr>
    <a:lvl5pPr marL="913130" indent="916305" algn="l" rtl="0" eaLnBrk="0" fontAlgn="base" hangingPunct="0">
      <a:spcBef>
        <a:spcPct val="0"/>
      </a:spcBef>
      <a:spcAft>
        <a:spcPct val="0"/>
      </a:spcAft>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5pPr>
    <a:lvl6pPr marL="22860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6pPr>
    <a:lvl7pPr marL="27432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7pPr>
    <a:lvl8pPr marL="32004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8pPr>
    <a:lvl9pPr marL="3657600" algn="l" defTabSz="914400" rtl="0" eaLnBrk="1" latinLnBrk="0" hangingPunct="1">
      <a:defRPr kern="1200">
        <a:solidFill>
          <a:srgbClr val="000000"/>
        </a:solidFill>
        <a:latin typeface="Helvetica" panose="020B0604020202020204" pitchFamily="34" charset="0"/>
        <a:ea typeface="宋体" panose="02010600030101010101" pitchFamily="2" charset="-122"/>
        <a:cs typeface="+mn-cs"/>
        <a:sym typeface="Helvetica"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DA0000"/>
    <a:srgbClr val="F5910B"/>
    <a:srgbClr val="FFFFF5"/>
    <a:srgbClr val="000000"/>
    <a:srgbClr val="F70920"/>
    <a:srgbClr val="E60000"/>
    <a:srgbClr val="FFFCDB"/>
    <a:srgbClr val="C907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81" autoAdjust="0"/>
    <p:restoredTop sz="84190" autoAdjust="0"/>
  </p:normalViewPr>
  <p:slideViewPr>
    <p:cSldViewPr showGuides="1">
      <p:cViewPr varScale="1">
        <p:scale>
          <a:sx n="56" d="100"/>
          <a:sy n="56" d="100"/>
        </p:scale>
        <p:origin x="76" y="112"/>
      </p:cViewPr>
      <p:guideLst>
        <p:guide pos="710"/>
        <p:guide pos="6970"/>
        <p:guide orient="horz" pos="3702"/>
        <p:guide orient="horz" pos="1797"/>
        <p:guide orient="horz" pos="2069"/>
      </p:guideLst>
    </p:cSldViewPr>
  </p:slideViewPr>
  <p:notesTextViewPr>
    <p:cViewPr>
      <p:scale>
        <a:sx n="125" d="100"/>
        <a:sy n="125" d="100"/>
      </p:scale>
      <p:origin x="0" y="0"/>
    </p:cViewPr>
  </p:notesTextViewPr>
  <p:sorterViewPr>
    <p:cViewPr>
      <p:scale>
        <a:sx n="100" d="100"/>
        <a:sy n="100" d="100"/>
      </p:scale>
      <p:origin x="0" y="-10814"/>
    </p:cViewPr>
  </p:sorterViewPr>
  <p:notesViewPr>
    <p:cSldViewPr>
      <p:cViewPr varScale="1">
        <p:scale>
          <a:sx n="89" d="100"/>
          <a:sy n="89" d="100"/>
        </p:scale>
        <p:origin x="2202"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36BD1D37-8A8F-427F-9CB8-1050006748B2}" type="datetimeFigureOut">
              <a:rPr lang="zh-CN" altLang="en-US" smtClean="0"/>
            </a:fld>
            <a:endParaRPr lang="zh-CN" altLang="en-US"/>
          </a:p>
        </p:txBody>
      </p:sp>
      <p:sp>
        <p:nvSpPr>
          <p:cNvPr id="4" name="页脚占位符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511398" y="6153022"/>
            <a:ext cx="4302231" cy="341063"/>
          </a:xfrm>
          <a:prstGeom prst="rect">
            <a:avLst/>
          </a:prstGeom>
        </p:spPr>
        <p:txBody>
          <a:bodyPr vert="horz" lIns="91440" tIns="45720" rIns="91440" bIns="45720" rtlCol="0" anchor="b"/>
          <a:lstStyle>
            <a:lvl1pPr algn="r">
              <a:defRPr sz="1200"/>
            </a:lvl1pPr>
          </a:lstStyle>
          <a:p>
            <a:fld id="{A30EAC07-1376-4AC0-983B-60071E83ACE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4514" name="幻灯片图像占位符 5120"/>
          <p:cNvSpPr>
            <a:spLocks noGrp="1" noRot="1" noChangeAspect="1" noChangeArrowheads="1"/>
          </p:cNvSpPr>
          <p:nvPr>
            <p:ph type="sldImg" idx="4294967295"/>
          </p:nvPr>
        </p:nvSpPr>
        <p:spPr bwMode="auto">
          <a:xfrm>
            <a:off x="2697163" y="509588"/>
            <a:ext cx="4533900"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9219" name="文本占位符 5121"/>
          <p:cNvSpPr>
            <a:spLocks noGrp="1" noChangeArrowheads="1"/>
          </p:cNvSpPr>
          <p:nvPr>
            <p:ph type="body" sz="quarter" idx="9"/>
          </p:nvPr>
        </p:nvSpPr>
        <p:spPr bwMode="auto">
          <a:xfrm>
            <a:off x="1323764" y="3228896"/>
            <a:ext cx="7280698" cy="3058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lstStyle/>
          <a:p>
            <a:pPr lvl="0"/>
            <a:r>
              <a:rPr lang="en-US" altLang="zh-CN" noProof="0">
                <a:sym typeface="Avenir Roman" charset="0"/>
              </a:rPr>
              <a:t>Click to edit Master text styles</a:t>
            </a:r>
            <a:endParaRPr lang="en-US" altLang="zh-CN" noProof="0">
              <a:sym typeface="Avenir Roman" charset="0"/>
            </a:endParaRPr>
          </a:p>
          <a:p>
            <a:pPr lvl="1"/>
            <a:r>
              <a:rPr lang="en-US" altLang="zh-CN" noProof="0">
                <a:sym typeface="Avenir Roman" charset="0"/>
              </a:rPr>
              <a:t>Second level</a:t>
            </a:r>
            <a:endParaRPr lang="en-US" altLang="zh-CN" noProof="0">
              <a:sym typeface="Avenir Roman" charset="0"/>
            </a:endParaRPr>
          </a:p>
          <a:p>
            <a:pPr lvl="2"/>
            <a:r>
              <a:rPr lang="en-US" altLang="zh-CN" noProof="0">
                <a:sym typeface="Avenir Roman" charset="0"/>
              </a:rPr>
              <a:t>Third level</a:t>
            </a:r>
            <a:endParaRPr lang="en-US" altLang="zh-CN" noProof="0">
              <a:sym typeface="Avenir Roman" charset="0"/>
            </a:endParaRPr>
          </a:p>
          <a:p>
            <a:pPr lvl="3"/>
            <a:r>
              <a:rPr lang="en-US" altLang="zh-CN" noProof="0">
                <a:sym typeface="Avenir Roman" charset="0"/>
              </a:rPr>
              <a:t>Fourth level</a:t>
            </a:r>
            <a:endParaRPr lang="en-US" altLang="zh-CN" noProof="0">
              <a:sym typeface="Avenir Roman" charset="0"/>
            </a:endParaRPr>
          </a:p>
          <a:p>
            <a:pPr lvl="4"/>
            <a:r>
              <a:rPr lang="en-US" altLang="zh-CN" noProof="0">
                <a:sym typeface="Avenir Roman" charset="0"/>
              </a:rPr>
              <a:t>Fifth level</a:t>
            </a:r>
            <a:endParaRPr lang="en-US" altLang="zh-CN" noProof="0">
              <a:sym typeface="Avenir Roman" charset="0"/>
            </a:endParaRPr>
          </a:p>
        </p:txBody>
      </p:sp>
    </p:spTree>
  </p:cSld>
  <p:clrMap bg1="lt1" tx1="dk1" bg2="lt2" tx2="dk2" accent1="accent1" accent2="accent2" accent3="accent3" accent4="accent4" accent5="accent5" accent6="accent6" hlink="hlink" folHlink="folHlink"/>
  <p:notesStyle>
    <a:lvl1pPr algn="l" defTabSz="227330" rtl="0" eaLnBrk="0" fontAlgn="base" hangingPunct="0">
      <a:lnSpc>
        <a:spcPct val="125000"/>
      </a:lnSpc>
      <a:spcBef>
        <a:spcPct val="0"/>
      </a:spcBef>
      <a:spcAft>
        <a:spcPct val="0"/>
      </a:spcAft>
      <a:defRPr sz="1200" kern="1200">
        <a:solidFill>
          <a:srgbClr val="000000"/>
        </a:solidFill>
        <a:latin typeface="Avenir Roman" charset="0"/>
        <a:sym typeface="Avenir Roman" charset="0"/>
      </a:defRPr>
    </a:lvl1pPr>
    <a:lvl2pPr marL="113030" lvl="1" algn="l" defTabSz="227330" rtl="0" eaLnBrk="0" fontAlgn="base" hangingPunct="0">
      <a:lnSpc>
        <a:spcPct val="125000"/>
      </a:lnSpc>
      <a:spcBef>
        <a:spcPct val="0"/>
      </a:spcBef>
      <a:spcAft>
        <a:spcPct val="0"/>
      </a:spcAft>
      <a:defRPr sz="1200" kern="1200">
        <a:solidFill>
          <a:srgbClr val="000000"/>
        </a:solidFill>
        <a:latin typeface="Avenir Roman" charset="0"/>
        <a:sym typeface="Avenir Roman" charset="0"/>
      </a:defRPr>
    </a:lvl2pPr>
    <a:lvl3pPr marL="227330" lvl="2" algn="l" defTabSz="227330" rtl="0" eaLnBrk="0" fontAlgn="base" hangingPunct="0">
      <a:lnSpc>
        <a:spcPct val="125000"/>
      </a:lnSpc>
      <a:spcBef>
        <a:spcPct val="0"/>
      </a:spcBef>
      <a:spcAft>
        <a:spcPct val="0"/>
      </a:spcAft>
      <a:defRPr sz="1200" kern="1200">
        <a:solidFill>
          <a:srgbClr val="000000"/>
        </a:solidFill>
        <a:latin typeface="Avenir Roman" charset="0"/>
        <a:sym typeface="Avenir Roman" charset="0"/>
      </a:defRPr>
    </a:lvl3pPr>
    <a:lvl4pPr marL="341630" lvl="3" algn="l" defTabSz="227330" rtl="0" eaLnBrk="0" fontAlgn="base" hangingPunct="0">
      <a:lnSpc>
        <a:spcPct val="125000"/>
      </a:lnSpc>
      <a:spcBef>
        <a:spcPct val="0"/>
      </a:spcBef>
      <a:spcAft>
        <a:spcPct val="0"/>
      </a:spcAft>
      <a:defRPr sz="1200" kern="1200">
        <a:solidFill>
          <a:srgbClr val="000000"/>
        </a:solidFill>
        <a:latin typeface="Avenir Roman" charset="0"/>
        <a:sym typeface="Avenir Roman" charset="0"/>
      </a:defRPr>
    </a:lvl4pPr>
    <a:lvl5pPr marL="455930" lvl="4" algn="l" defTabSz="227330" rtl="0" eaLnBrk="0" fontAlgn="base" hangingPunct="0">
      <a:lnSpc>
        <a:spcPct val="125000"/>
      </a:lnSpc>
      <a:spcBef>
        <a:spcPct val="0"/>
      </a:spcBef>
      <a:spcAft>
        <a:spcPct val="0"/>
      </a:spcAft>
      <a:defRPr sz="1200" kern="1200">
        <a:solidFill>
          <a:srgbClr val="000000"/>
        </a:solidFill>
        <a:latin typeface="Avenir Roman" charset="0"/>
        <a:sym typeface="Avenir Roman" charset="0"/>
      </a:defRPr>
    </a:lvl5pPr>
    <a:lvl6pPr marL="1143000" lvl="5" indent="0" algn="l" defTabSz="228600" rtl="0" eaLnBrk="1" fontAlgn="base" latinLnBrk="0" hangingPunct="0">
      <a:lnSpc>
        <a:spcPct val="125000"/>
      </a:lnSpc>
      <a:spcBef>
        <a:spcPct val="0"/>
      </a:spcBef>
      <a:spcAft>
        <a:spcPct val="0"/>
      </a:spcAft>
      <a:buNone/>
      <a:defRPr sz="1200" b="0" i="0" u="none" kern="1200" baseline="0">
        <a:solidFill>
          <a:srgbClr val="000000"/>
        </a:solidFill>
        <a:latin typeface="Avenir Roman" charset="0"/>
        <a:sym typeface="Avenir Roman" charset="0"/>
      </a:defRPr>
    </a:lvl6pPr>
    <a:lvl7pPr marL="1371600" lvl="6" indent="0" algn="l" defTabSz="228600" rtl="0" eaLnBrk="1" fontAlgn="base" latinLnBrk="0" hangingPunct="0">
      <a:lnSpc>
        <a:spcPct val="125000"/>
      </a:lnSpc>
      <a:spcBef>
        <a:spcPct val="0"/>
      </a:spcBef>
      <a:spcAft>
        <a:spcPct val="0"/>
      </a:spcAft>
      <a:buNone/>
      <a:defRPr sz="1200" b="0" i="0" u="none" kern="1200" baseline="0">
        <a:solidFill>
          <a:srgbClr val="000000"/>
        </a:solidFill>
        <a:latin typeface="Avenir Roman" charset="0"/>
        <a:sym typeface="Avenir Roman" charset="0"/>
      </a:defRPr>
    </a:lvl7pPr>
    <a:lvl8pPr marL="1600200" lvl="7" indent="0" algn="l" defTabSz="228600" rtl="0" eaLnBrk="1" fontAlgn="base" latinLnBrk="0" hangingPunct="0">
      <a:lnSpc>
        <a:spcPct val="125000"/>
      </a:lnSpc>
      <a:spcBef>
        <a:spcPct val="0"/>
      </a:spcBef>
      <a:spcAft>
        <a:spcPct val="0"/>
      </a:spcAft>
      <a:buNone/>
      <a:defRPr sz="1200" b="0" i="0" u="none" kern="1200" baseline="0">
        <a:solidFill>
          <a:srgbClr val="000000"/>
        </a:solidFill>
        <a:latin typeface="Avenir Roman" charset="0"/>
        <a:sym typeface="Avenir Roman" charset="0"/>
      </a:defRPr>
    </a:lvl8pPr>
    <a:lvl9pPr marL="1828800" lvl="8" indent="0" algn="l" defTabSz="228600" rtl="0" eaLnBrk="1" fontAlgn="base" latinLnBrk="0" hangingPunct="0">
      <a:lnSpc>
        <a:spcPct val="125000"/>
      </a:lnSpc>
      <a:spcBef>
        <a:spcPct val="0"/>
      </a:spcBef>
      <a:spcAft>
        <a:spcPct val="0"/>
      </a:spcAft>
      <a:buNone/>
      <a:defRPr sz="1200" b="0" i="0" u="none" kern="1200" baseline="0">
        <a:solidFill>
          <a:srgbClr val="000000"/>
        </a:solidFill>
        <a:latin typeface="Avenir Roman" charset="0"/>
        <a:sym typeface="Avenir Roman"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8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5"/>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小结">
    <p:bg>
      <p:bgPr>
        <a:solidFill>
          <a:srgbClr val="FFFFF5"/>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415480" y="0"/>
            <a:ext cx="10776520" cy="2873196"/>
          </a:xfrm>
          <a:prstGeom prst="rect">
            <a:avLst/>
          </a:prstGeom>
        </p:spPr>
      </p:pic>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页">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17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页">
    <p:spTree>
      <p:nvGrpSpPr>
        <p:cNvPr id="1" name=""/>
        <p:cNvGrpSpPr/>
        <p:nvPr/>
      </p:nvGrpSpPr>
      <p:grpSpPr>
        <a:xfrm>
          <a:off x="0" y="0"/>
          <a:ext cx="0" cy="0"/>
          <a:chOff x="0" y="0"/>
          <a:chExt cx="0" cy="0"/>
        </a:xfrm>
      </p:grpSpPr>
      <p:pic>
        <p:nvPicPr>
          <p:cNvPr id="3"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本讲内容&amp;金句">
    <p:bg>
      <p:bgPr>
        <a:solidFill>
          <a:srgbClr val="FFFFF5"/>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415480" y="0"/>
            <a:ext cx="10776520" cy="2873196"/>
          </a:xfrm>
          <a:prstGeom prst="rect">
            <a:avLst/>
          </a:prstGeom>
        </p:spPr>
      </p:pic>
      <p:pic>
        <p:nvPicPr>
          <p:cNvPr id="9" name="图片 36"/>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47" t="-1" b="909"/>
          <a:stretch>
            <a:fillRect/>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2" descr="图片包含 轮廓&#10;&#10;已生成高可信度的说明"/>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p:bg>
      <p:bgPr>
        <a:solidFill>
          <a:srgbClr val="FFFFF5"/>
        </a:solidFill>
        <a:effectLst/>
      </p:bgPr>
    </p:bg>
    <p:spTree>
      <p:nvGrpSpPr>
        <p:cNvPr id="1" name=""/>
        <p:cNvGrpSpPr/>
        <p:nvPr/>
      </p:nvGrpSpPr>
      <p:grpSpPr>
        <a:xfrm>
          <a:off x="0" y="0"/>
          <a:ext cx="0" cy="0"/>
          <a:chOff x="0" y="0"/>
          <a:chExt cx="0" cy="0"/>
        </a:xfrm>
      </p:grpSpPr>
      <p:sp>
        <p:nvSpPr>
          <p:cNvPr id="10" name="TextBox 2"/>
          <p:cNvSpPr txBox="1">
            <a:spLocks noChangeArrowheads="1"/>
          </p:cNvSpPr>
          <p:nvPr userDrawn="1"/>
        </p:nvSpPr>
        <p:spPr bwMode="auto">
          <a:xfrm>
            <a:off x="263352" y="104386"/>
            <a:ext cx="8496944" cy="3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一、</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充分认识用习近平新时代中国特色社会主义思想武装全党的重大意义</a:t>
            </a:r>
            <a:endPar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箭头连接符 79"/>
          <p:cNvCxnSpPr/>
          <p:nvPr userDrawn="1"/>
        </p:nvCxnSpPr>
        <p:spPr bwMode="auto">
          <a:xfrm>
            <a:off x="6312024" y="260648"/>
            <a:ext cx="5544616"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文本框 1"/>
          <p:cNvSpPr txBox="1">
            <a:spLocks noChangeArrowheads="1"/>
          </p:cNvSpPr>
          <p:nvPr userDrawn="1"/>
        </p:nvSpPr>
        <p:spPr bwMode="auto">
          <a:xfrm>
            <a:off x="7714440" y="6444476"/>
            <a:ext cx="33906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9" name="矩形 8"/>
          <p:cNvSpPr>
            <a:spLocks noChangeArrowheads="1"/>
          </p:cNvSpPr>
          <p:nvPr userDrawn="1"/>
        </p:nvSpPr>
        <p:spPr bwMode="auto">
          <a:xfrm>
            <a:off x="10992544" y="6414298"/>
            <a:ext cx="10081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第三十讲</a:t>
            </a:r>
            <a:endParaRPr lang="zh-CN" altLang="en-US" sz="1400" dirty="0">
              <a:solidFill>
                <a:srgbClr val="C00000"/>
              </a:solidFill>
            </a:endParaRPr>
          </a:p>
        </p:txBody>
      </p:sp>
      <p:cxnSp>
        <p:nvCxnSpPr>
          <p:cNvPr id="12" name="直接连接符 11"/>
          <p:cNvCxnSpPr>
            <a:endCxn id="8" idx="1"/>
          </p:cNvCxnSpPr>
          <p:nvPr userDrawn="1"/>
        </p:nvCxnSpPr>
        <p:spPr>
          <a:xfrm>
            <a:off x="335360" y="6582976"/>
            <a:ext cx="7379080" cy="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bg>
      <p:bgPr>
        <a:solidFill>
          <a:srgbClr val="FFFFF5"/>
        </a:solidFill>
        <a:effectLst/>
      </p:bgPr>
    </p:bg>
    <p:spTree>
      <p:nvGrpSpPr>
        <p:cNvPr id="1" name=""/>
        <p:cNvGrpSpPr/>
        <p:nvPr/>
      </p:nvGrpSpPr>
      <p:grpSpPr>
        <a:xfrm>
          <a:off x="0" y="0"/>
          <a:ext cx="0" cy="0"/>
          <a:chOff x="0" y="0"/>
          <a:chExt cx="0" cy="0"/>
        </a:xfrm>
      </p:grpSpPr>
      <p:sp>
        <p:nvSpPr>
          <p:cNvPr id="8" name="TextBox 2"/>
          <p:cNvSpPr txBox="1">
            <a:spLocks noChangeArrowheads="1"/>
          </p:cNvSpPr>
          <p:nvPr userDrawn="1"/>
        </p:nvSpPr>
        <p:spPr bwMode="auto">
          <a:xfrm>
            <a:off x="263352" y="104385"/>
            <a:ext cx="8496944" cy="3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二、</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深刻把握习近平新时代中国特色社会主义思想的精髓</a:t>
            </a:r>
            <a:endPar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9" name="直接箭头连接符 79"/>
          <p:cNvCxnSpPr/>
          <p:nvPr userDrawn="1"/>
        </p:nvCxnSpPr>
        <p:spPr bwMode="auto">
          <a:xfrm>
            <a:off x="5087888" y="260648"/>
            <a:ext cx="6768752"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文本框 1"/>
          <p:cNvSpPr txBox="1">
            <a:spLocks noChangeArrowheads="1"/>
          </p:cNvSpPr>
          <p:nvPr userDrawn="1"/>
        </p:nvSpPr>
        <p:spPr bwMode="auto">
          <a:xfrm>
            <a:off x="7714440" y="6444476"/>
            <a:ext cx="33906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13" name="矩形 12"/>
          <p:cNvSpPr>
            <a:spLocks noChangeArrowheads="1"/>
          </p:cNvSpPr>
          <p:nvPr userDrawn="1"/>
        </p:nvSpPr>
        <p:spPr bwMode="auto">
          <a:xfrm>
            <a:off x="10992544" y="6414298"/>
            <a:ext cx="10081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第三十讲</a:t>
            </a:r>
            <a:endParaRPr lang="zh-CN" altLang="en-US" sz="1400" dirty="0">
              <a:solidFill>
                <a:srgbClr val="C00000"/>
              </a:solidFill>
            </a:endParaRPr>
          </a:p>
        </p:txBody>
      </p:sp>
      <p:cxnSp>
        <p:nvCxnSpPr>
          <p:cNvPr id="14" name="直接连接符 13"/>
          <p:cNvCxnSpPr>
            <a:endCxn id="7" idx="1"/>
          </p:cNvCxnSpPr>
          <p:nvPr userDrawn="1"/>
        </p:nvCxnSpPr>
        <p:spPr>
          <a:xfrm>
            <a:off x="335360" y="6582976"/>
            <a:ext cx="7379080" cy="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p:bg>
      <p:bgPr>
        <a:solidFill>
          <a:srgbClr val="FFFFF5"/>
        </a:solidFill>
        <a:effectLst/>
      </p:bgPr>
    </p:bg>
    <p:spTree>
      <p:nvGrpSpPr>
        <p:cNvPr id="1" name=""/>
        <p:cNvGrpSpPr/>
        <p:nvPr/>
      </p:nvGrpSpPr>
      <p:grpSpPr>
        <a:xfrm>
          <a:off x="0" y="0"/>
          <a:ext cx="0" cy="0"/>
          <a:chOff x="0" y="0"/>
          <a:chExt cx="0" cy="0"/>
        </a:xfrm>
      </p:grpSpPr>
      <p:sp>
        <p:nvSpPr>
          <p:cNvPr id="10" name="TextBox 2"/>
          <p:cNvSpPr txBox="1">
            <a:spLocks noChangeArrowheads="1"/>
          </p:cNvSpPr>
          <p:nvPr userDrawn="1"/>
        </p:nvSpPr>
        <p:spPr bwMode="auto">
          <a:xfrm>
            <a:off x="263352" y="104384"/>
            <a:ext cx="8496944" cy="3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三、</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切实把习近平新时代中国特色社会主义思想学深悟透</a:t>
            </a: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 name="直接箭头连接符 79"/>
          <p:cNvCxnSpPr/>
          <p:nvPr userDrawn="1"/>
        </p:nvCxnSpPr>
        <p:spPr bwMode="auto">
          <a:xfrm>
            <a:off x="5087888" y="260648"/>
            <a:ext cx="6768752"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文本框 1"/>
          <p:cNvSpPr txBox="1">
            <a:spLocks noChangeArrowheads="1"/>
          </p:cNvSpPr>
          <p:nvPr userDrawn="1"/>
        </p:nvSpPr>
        <p:spPr bwMode="auto">
          <a:xfrm>
            <a:off x="7714440" y="6444476"/>
            <a:ext cx="33906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13" name="矩形 12"/>
          <p:cNvSpPr>
            <a:spLocks noChangeArrowheads="1"/>
          </p:cNvSpPr>
          <p:nvPr userDrawn="1"/>
        </p:nvSpPr>
        <p:spPr bwMode="auto">
          <a:xfrm>
            <a:off x="10992544" y="6414298"/>
            <a:ext cx="10081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第三十讲</a:t>
            </a:r>
            <a:endParaRPr lang="zh-CN" altLang="en-US" sz="1400" dirty="0">
              <a:solidFill>
                <a:srgbClr val="C00000"/>
              </a:solidFill>
            </a:endParaRPr>
          </a:p>
        </p:txBody>
      </p:sp>
      <p:cxnSp>
        <p:nvCxnSpPr>
          <p:cNvPr id="14" name="直接连接符 13"/>
          <p:cNvCxnSpPr>
            <a:endCxn id="7" idx="1"/>
          </p:cNvCxnSpPr>
          <p:nvPr userDrawn="1"/>
        </p:nvCxnSpPr>
        <p:spPr>
          <a:xfrm>
            <a:off x="335360" y="6582976"/>
            <a:ext cx="7379080" cy="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bg>
      <p:bgPr>
        <a:solidFill>
          <a:srgbClr val="FFFFF5"/>
        </a:solidFill>
        <a:effectLst/>
      </p:bgPr>
    </p:bg>
    <p:spTree>
      <p:nvGrpSpPr>
        <p:cNvPr id="1" name=""/>
        <p:cNvGrpSpPr/>
        <p:nvPr/>
      </p:nvGrpSpPr>
      <p:grpSpPr>
        <a:xfrm>
          <a:off x="0" y="0"/>
          <a:ext cx="0" cy="0"/>
          <a:chOff x="0" y="0"/>
          <a:chExt cx="0" cy="0"/>
        </a:xfrm>
      </p:grpSpPr>
      <p:sp>
        <p:nvSpPr>
          <p:cNvPr id="10" name="TextBox 2"/>
          <p:cNvSpPr txBox="1">
            <a:spLocks noChangeArrowheads="1"/>
          </p:cNvSpPr>
          <p:nvPr userDrawn="1"/>
        </p:nvSpPr>
        <p:spPr bwMode="auto">
          <a:xfrm>
            <a:off x="263352" y="104383"/>
            <a:ext cx="8496944" cy="3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marR="0" lvl="0" indent="0" algn="l" defTabSz="18288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12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四、</a:t>
            </a: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多措并举抓好习近平新时代中国特色社会主义思想学习教育</a:t>
            </a:r>
            <a:endParaRPr kumimoji="0" lang="en-US" altLang="zh-CN"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cxnSp>
        <p:nvCxnSpPr>
          <p:cNvPr id="11" name="直接箭头连接符 79"/>
          <p:cNvCxnSpPr/>
          <p:nvPr userDrawn="1"/>
        </p:nvCxnSpPr>
        <p:spPr bwMode="auto">
          <a:xfrm>
            <a:off x="5663952" y="260648"/>
            <a:ext cx="6192688"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文本框 1"/>
          <p:cNvSpPr txBox="1">
            <a:spLocks noChangeArrowheads="1"/>
          </p:cNvSpPr>
          <p:nvPr userDrawn="1"/>
        </p:nvSpPr>
        <p:spPr bwMode="auto">
          <a:xfrm>
            <a:off x="7714440" y="6444476"/>
            <a:ext cx="33906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13" name="矩形 12"/>
          <p:cNvSpPr>
            <a:spLocks noChangeArrowheads="1"/>
          </p:cNvSpPr>
          <p:nvPr userDrawn="1"/>
        </p:nvSpPr>
        <p:spPr bwMode="auto">
          <a:xfrm>
            <a:off x="10992544" y="6414298"/>
            <a:ext cx="10081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第三十讲</a:t>
            </a:r>
            <a:endParaRPr lang="zh-CN" altLang="en-US" sz="1400" dirty="0">
              <a:solidFill>
                <a:srgbClr val="C00000"/>
              </a:solidFill>
            </a:endParaRPr>
          </a:p>
        </p:txBody>
      </p:sp>
      <p:cxnSp>
        <p:nvCxnSpPr>
          <p:cNvPr id="14" name="直接连接符 13"/>
          <p:cNvCxnSpPr>
            <a:endCxn id="7" idx="1"/>
          </p:cNvCxnSpPr>
          <p:nvPr userDrawn="1"/>
        </p:nvCxnSpPr>
        <p:spPr>
          <a:xfrm>
            <a:off x="335360" y="6582976"/>
            <a:ext cx="7379080" cy="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p:bg>
      <p:bgPr>
        <a:solidFill>
          <a:srgbClr val="FFFFF5"/>
        </a:solidFill>
        <a:effectLst/>
      </p:bgPr>
    </p:bg>
    <p:spTree>
      <p:nvGrpSpPr>
        <p:cNvPr id="1" name=""/>
        <p:cNvGrpSpPr/>
        <p:nvPr/>
      </p:nvGrpSpPr>
      <p:grpSpPr>
        <a:xfrm>
          <a:off x="0" y="0"/>
          <a:ext cx="0" cy="0"/>
          <a:chOff x="0" y="0"/>
          <a:chExt cx="0" cy="0"/>
        </a:xfrm>
      </p:grpSpPr>
      <p:sp>
        <p:nvSpPr>
          <p:cNvPr id="8" name="TextBox 2"/>
          <p:cNvSpPr txBox="1">
            <a:spLocks noChangeArrowheads="1"/>
          </p:cNvSpPr>
          <p:nvPr userDrawn="1"/>
        </p:nvSpPr>
        <p:spPr bwMode="auto">
          <a:xfrm>
            <a:off x="263352" y="104383"/>
            <a:ext cx="8496944" cy="30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五、</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大力推动习近平新时代中国特色社会主义思想学习教育不断取得新成效</a:t>
            </a: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9" name="直接箭头连接符 79"/>
          <p:cNvCxnSpPr/>
          <p:nvPr userDrawn="1"/>
        </p:nvCxnSpPr>
        <p:spPr bwMode="auto">
          <a:xfrm>
            <a:off x="6456040" y="260648"/>
            <a:ext cx="5400600" cy="0"/>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文本框 1"/>
          <p:cNvSpPr txBox="1">
            <a:spLocks noChangeArrowheads="1"/>
          </p:cNvSpPr>
          <p:nvPr userDrawn="1"/>
        </p:nvSpPr>
        <p:spPr bwMode="auto">
          <a:xfrm>
            <a:off x="7714440" y="6444476"/>
            <a:ext cx="33906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11" name="矩形 10"/>
          <p:cNvSpPr>
            <a:spLocks noChangeArrowheads="1"/>
          </p:cNvSpPr>
          <p:nvPr userDrawn="1"/>
        </p:nvSpPr>
        <p:spPr bwMode="auto">
          <a:xfrm>
            <a:off x="10992544" y="6414298"/>
            <a:ext cx="10081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第三十讲</a:t>
            </a:r>
            <a:endParaRPr lang="zh-CN" altLang="en-US" sz="1400" dirty="0">
              <a:solidFill>
                <a:srgbClr val="C00000"/>
              </a:solidFill>
            </a:endParaRPr>
          </a:p>
        </p:txBody>
      </p:sp>
      <p:cxnSp>
        <p:nvCxnSpPr>
          <p:cNvPr id="12" name="直接连接符 11"/>
          <p:cNvCxnSpPr>
            <a:endCxn id="10" idx="1"/>
          </p:cNvCxnSpPr>
          <p:nvPr userDrawn="1"/>
        </p:nvCxnSpPr>
        <p:spPr>
          <a:xfrm>
            <a:off x="335360" y="6582976"/>
            <a:ext cx="7379080" cy="0"/>
          </a:xfrm>
          <a:prstGeom prst="line">
            <a:avLst/>
          </a:prstGeom>
          <a:ln w="63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2286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6pPr>
      <a:lvl7pPr marL="4572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7pPr>
      <a:lvl8pPr marL="6858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8pPr>
      <a:lvl9pPr marL="9144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9pPr>
    </p:titleStyle>
    <p:bodyStyle>
      <a:lvl1pPr marL="225425" indent="-225425" algn="l" rtl="0" eaLnBrk="0" fontAlgn="base" hangingPunct="0">
        <a:lnSpc>
          <a:spcPct val="90000"/>
        </a:lnSpc>
        <a:spcBef>
          <a:spcPct val="401000"/>
        </a:spcBef>
        <a:spcAft>
          <a:spcPct val="0"/>
        </a:spcAft>
        <a:buFont typeface="Arial" panose="020B0604020202020204" pitchFamily="34" charset="0"/>
        <a:buChar char="•"/>
        <a:defRPr sz="2800" kern="1200">
          <a:solidFill>
            <a:schemeClr val="tx1"/>
          </a:solidFill>
          <a:latin typeface="+mn-lt"/>
          <a:ea typeface="+mn-ea"/>
          <a:cs typeface="宋体" panose="02010600030101010101" pitchFamily="2" charset="-122"/>
        </a:defRPr>
      </a:lvl1pPr>
      <a:lvl2pPr marL="682625" indent="-225425" algn="l" rtl="0" eaLnBrk="0" fontAlgn="base" hangingPunct="0">
        <a:lnSpc>
          <a:spcPct val="90000"/>
        </a:lnSpc>
        <a:spcBef>
          <a:spcPct val="201000"/>
        </a:spcBef>
        <a:spcAft>
          <a:spcPct val="0"/>
        </a:spcAft>
        <a:buFont typeface="Arial" panose="020B0604020202020204" pitchFamily="34" charset="0"/>
        <a:buChar char="•"/>
        <a:defRPr sz="2400" kern="1200">
          <a:solidFill>
            <a:schemeClr val="tx1"/>
          </a:solidFill>
          <a:latin typeface="+mn-lt"/>
          <a:ea typeface="+mn-ea"/>
          <a:cs typeface="+mn-cs"/>
        </a:defRPr>
      </a:lvl2pPr>
      <a:lvl3pPr marL="1139825" indent="-225425" algn="l" rtl="0" eaLnBrk="0" fontAlgn="base" hangingPunct="0">
        <a:lnSpc>
          <a:spcPct val="90000"/>
        </a:lnSpc>
        <a:spcBef>
          <a:spcPct val="201000"/>
        </a:spcBef>
        <a:spcAft>
          <a:spcPct val="0"/>
        </a:spcAft>
        <a:buFont typeface="Arial" panose="020B0604020202020204" pitchFamily="34" charset="0"/>
        <a:buChar char="•"/>
        <a:defRPr sz="2100" kern="1200">
          <a:solidFill>
            <a:schemeClr val="tx1"/>
          </a:solidFill>
          <a:latin typeface="+mn-lt"/>
          <a:ea typeface="+mn-ea"/>
          <a:cs typeface="+mn-cs"/>
        </a:defRPr>
      </a:lvl3pPr>
      <a:lvl4pPr marL="1597025" indent="-225425" algn="l" rtl="0" eaLnBrk="0" fontAlgn="base" hangingPunct="0">
        <a:lnSpc>
          <a:spcPct val="90000"/>
        </a:lnSpc>
        <a:spcBef>
          <a:spcPct val="201000"/>
        </a:spcBef>
        <a:spcAft>
          <a:spcPct val="0"/>
        </a:spcAft>
        <a:buFont typeface="Arial" panose="020B0604020202020204" pitchFamily="34" charset="0"/>
        <a:buChar char="•"/>
        <a:defRPr sz="2000" kern="1200">
          <a:solidFill>
            <a:schemeClr val="tx1"/>
          </a:solidFill>
          <a:latin typeface="+mn-lt"/>
          <a:ea typeface="+mn-ea"/>
          <a:cs typeface="+mn-cs"/>
        </a:defRPr>
      </a:lvl4pPr>
      <a:lvl5pPr marL="2054225" indent="-225425" algn="l" rtl="0" eaLnBrk="0" fontAlgn="base" hangingPunct="0">
        <a:lnSpc>
          <a:spcPct val="90000"/>
        </a:lnSpc>
        <a:spcBef>
          <a:spcPct val="201000"/>
        </a:spcBef>
        <a:spcAft>
          <a:spcPct val="0"/>
        </a:spcAft>
        <a:buFont typeface="Arial" panose="020B0604020202020204" pitchFamily="34" charset="0"/>
        <a:buChar char="•"/>
        <a:defRPr sz="2000" kern="1200">
          <a:solidFill>
            <a:schemeClr val="tx1"/>
          </a:solidFill>
          <a:latin typeface="+mn-lt"/>
          <a:ea typeface="+mn-ea"/>
          <a:cs typeface="+mn-cs"/>
        </a:defRPr>
      </a:lvl5pPr>
      <a:lvl6pPr marL="2513965" indent="-228600" algn="l" defTabSz="913765"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ct val="201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8.png"/><Relationship Id="rId4" Type="http://schemas.microsoft.com/office/2007/relationships/media" Target="../media/media1.m4a"/><Relationship Id="rId3" Type="http://schemas.openxmlformats.org/officeDocument/2006/relationships/audio" Target="../media/media1.m4a"/><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5.png"/><Relationship Id="rId2" Type="http://schemas.microsoft.com/office/2007/relationships/media" Target="../media/media2.mp4"/><Relationship Id="rId1" Type="http://schemas.openxmlformats.org/officeDocument/2006/relationships/video" Target="../media/media2.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6.jpeg"/><Relationship Id="rId1" Type="http://schemas.openxmlformats.org/officeDocument/2006/relationships/image" Target="../media/image35.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3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4616"/>
          <p:cNvSpPr>
            <a:spLocks noChangeArrowheads="1"/>
          </p:cNvSpPr>
          <p:nvPr/>
        </p:nvSpPr>
        <p:spPr bwMode="auto">
          <a:xfrm>
            <a:off x="335360" y="2887015"/>
            <a:ext cx="11521280" cy="178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45716" tIns="45716" rIns="45716" bIns="45716" anchor="ctr">
            <a:spAutoFit/>
          </a:bodyPr>
          <a:lstStyle>
            <a:lvl1pPr marL="457200">
              <a:defRPr sz="3600">
                <a:solidFill>
                  <a:srgbClr val="000000"/>
                </a:solidFill>
                <a:latin typeface="Helvetica" panose="020B0604020202020204" pitchFamily="34" charset="0"/>
                <a:sym typeface="Helvetica" panose="020B0604020202020204" pitchFamily="34" charset="0"/>
              </a:defRPr>
            </a:lvl1pPr>
            <a:lvl2pPr>
              <a:defRPr sz="3600">
                <a:solidFill>
                  <a:srgbClr val="000000"/>
                </a:solidFill>
                <a:latin typeface="Helvetica" panose="020B0604020202020204" pitchFamily="34" charset="0"/>
                <a:sym typeface="Helvetica" panose="020B0604020202020204" pitchFamily="34" charset="0"/>
              </a:defRPr>
            </a:lvl2pPr>
            <a:lvl3pPr>
              <a:defRPr sz="3600">
                <a:solidFill>
                  <a:srgbClr val="000000"/>
                </a:solidFill>
                <a:latin typeface="Helvetica" panose="020B0604020202020204" pitchFamily="34" charset="0"/>
                <a:sym typeface="Helvetica" panose="020B0604020202020204" pitchFamily="34" charset="0"/>
              </a:defRPr>
            </a:lvl3pPr>
            <a:lvl4pPr>
              <a:defRPr sz="3600">
                <a:solidFill>
                  <a:srgbClr val="000000"/>
                </a:solidFill>
                <a:latin typeface="Helvetica" panose="020B0604020202020204" pitchFamily="34" charset="0"/>
                <a:sym typeface="Helvetica" panose="020B0604020202020204" pitchFamily="34" charset="0"/>
              </a:defRPr>
            </a:lvl4pPr>
            <a:lvl5pPr>
              <a:defRPr sz="3600">
                <a:solidFill>
                  <a:srgbClr val="000000"/>
                </a:solidFill>
                <a:latin typeface="Helvetica" panose="020B0604020202020204" pitchFamily="34" charset="0"/>
                <a:sym typeface="Helvetica" panose="020B0604020202020204" pitchFamily="34" charset="0"/>
              </a:defRPr>
            </a:lvl5pPr>
            <a:lvl6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marL="0" algn="ctr" eaLnBrk="1">
              <a:lnSpc>
                <a:spcPct val="120000"/>
              </a:lnSpc>
              <a:buFont typeface="Arial" panose="020B0604020202020204" pitchFamily="34" charset="0"/>
              <a:buNone/>
              <a:defRPr/>
            </a:pPr>
            <a:r>
              <a:rPr lang="zh-CN" altLang="en-US" sz="4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iti SC Medium" charset="0"/>
              </a:rPr>
              <a:t>坚持用习近平新时代中国特色</a:t>
            </a:r>
            <a:endParaRPr lang="en-US" altLang="zh-CN" sz="4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iti SC Medium" charset="0"/>
            </a:endParaRPr>
          </a:p>
          <a:p>
            <a:pPr marL="0" algn="ctr" eaLnBrk="1">
              <a:lnSpc>
                <a:spcPct val="120000"/>
              </a:lnSpc>
              <a:buFont typeface="Arial" panose="020B0604020202020204" pitchFamily="34" charset="0"/>
              <a:buNone/>
              <a:defRPr/>
            </a:pPr>
            <a:r>
              <a:rPr lang="zh-CN" altLang="en-US" sz="4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iti SC Medium" charset="0"/>
              </a:rPr>
              <a:t>社会主义思想武装全党</a:t>
            </a:r>
            <a:endParaRPr lang="zh-CN" altLang="en-US" sz="4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iti SC Medium" charset="0"/>
            </a:endParaRPr>
          </a:p>
        </p:txBody>
      </p:sp>
      <p:sp>
        <p:nvSpPr>
          <p:cNvPr id="6" name="矩形 5"/>
          <p:cNvSpPr/>
          <p:nvPr/>
        </p:nvSpPr>
        <p:spPr>
          <a:xfrm>
            <a:off x="3935760" y="1890991"/>
            <a:ext cx="4320480" cy="946413"/>
          </a:xfrm>
          <a:prstGeom prst="rect">
            <a:avLst/>
          </a:prstGeom>
        </p:spPr>
        <p:txBody>
          <a:bodyPr wrap="square">
            <a:spAutoFit/>
          </a:bodyPr>
          <a:lstStyle/>
          <a:p>
            <a:pPr algn="ctr" eaLnBrk="1">
              <a:lnSpc>
                <a:spcPct val="90000"/>
              </a:lnSpc>
              <a:buFont typeface="Arial" panose="020B0604020202020204" pitchFamily="34" charset="0"/>
              <a:buNone/>
              <a:defRPr/>
            </a:pPr>
            <a:r>
              <a:rPr lang="zh-CN" altLang="en-US" sz="6000" noProof="1">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sym typeface="Heiti SC Medium" charset="0"/>
              </a:rPr>
              <a:t>第三十讲</a:t>
            </a:r>
            <a:endParaRPr lang="zh-CN" altLang="en-US" sz="6000" noProof="1">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sym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772816"/>
            <a:ext cx="12192000" cy="4522970"/>
          </a:xfrm>
          <a:prstGeom prst="rect">
            <a:avLst/>
          </a:prstGeom>
        </p:spPr>
      </p:pic>
      <p:cxnSp>
        <p:nvCxnSpPr>
          <p:cNvPr id="17" name="直接箭头连接符 79"/>
          <p:cNvCxnSpPr/>
          <p:nvPr/>
        </p:nvCxnSpPr>
        <p:spPr bwMode="auto">
          <a:xfrm>
            <a:off x="6312024" y="260648"/>
            <a:ext cx="5544616" cy="0"/>
          </a:xfrm>
          <a:prstGeom prst="straightConnector1">
            <a:avLst/>
          </a:prstGeom>
          <a:ln w="3175">
            <a:solidFill>
              <a:srgbClr val="900F13">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127125" y="1700806"/>
            <a:ext cx="9937750" cy="2952330"/>
            <a:chOff x="1127125" y="1700806"/>
            <a:chExt cx="9937750" cy="2952330"/>
          </a:xfrm>
        </p:grpSpPr>
        <p:sp>
          <p:nvSpPr>
            <p:cNvPr id="21" name="圆角矩形 29"/>
            <p:cNvSpPr/>
            <p:nvPr/>
          </p:nvSpPr>
          <p:spPr bwMode="auto">
            <a:xfrm>
              <a:off x="1127125" y="1700806"/>
              <a:ext cx="9937750" cy="2952330"/>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grpSp>
          <p:nvGrpSpPr>
            <p:cNvPr id="22" name="组合 151"/>
            <p:cNvGrpSpPr/>
            <p:nvPr/>
          </p:nvGrpSpPr>
          <p:grpSpPr bwMode="auto">
            <a:xfrm>
              <a:off x="2596678" y="1988840"/>
              <a:ext cx="6884751" cy="2369879"/>
              <a:chOff x="5905613" y="5265759"/>
              <a:chExt cx="10863478" cy="823175"/>
            </a:xfrm>
          </p:grpSpPr>
          <p:sp>
            <p:nvSpPr>
              <p:cNvPr id="23" name="矩形 146"/>
              <p:cNvSpPr>
                <a:spLocks noChangeArrowheads="1"/>
              </p:cNvSpPr>
              <p:nvPr/>
            </p:nvSpPr>
            <p:spPr bwMode="auto">
              <a:xfrm>
                <a:off x="5905613" y="5265759"/>
                <a:ext cx="10861817" cy="82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spcBef>
                    <a:spcPct val="0"/>
                  </a:spcBef>
                  <a:buNone/>
                </a:pPr>
                <a:r>
                  <a:rPr lang="zh-CN" altLang="en-US" sz="2000" dirty="0">
                    <a:solidFill>
                      <a:schemeClr val="tx1">
                        <a:lumMod val="85000"/>
                        <a:lumOff val="15000"/>
                      </a:schemeClr>
                    </a:solidFill>
                    <a:latin typeface="Helvetica" panose="020B0604020202020204" pitchFamily="34" charset="0"/>
                    <a:ea typeface="微软雅黑" panose="020B0503020204020204" pitchFamily="34" charset="-122"/>
                  </a:rPr>
                  <a:t>辩证唯物主义并不否认意识对物质的反作用，而是认为这种反作用有时是十分巨大的。我们党始终把思想建设放在党的建设第一位，强调“革命理想高于天”，就是精神变物质、物质变精神的辩证法。 </a:t>
                </a:r>
                <a:endParaRPr lang="en-US" altLang="zh-CN" sz="2000" dirty="0">
                  <a:solidFill>
                    <a:schemeClr val="tx1">
                      <a:lumMod val="85000"/>
                      <a:lumOff val="15000"/>
                    </a:schemeClr>
                  </a:solidFill>
                  <a:latin typeface="Helvetica" panose="020B0604020202020204" pitchFamily="34" charset="0"/>
                  <a:ea typeface="微软雅黑" panose="020B0503020204020204" pitchFamily="34" charset="-122"/>
                </a:endParaRPr>
              </a:p>
              <a:p>
                <a:pPr algn="r" eaLnBrk="1" hangingPunct="1">
                  <a:lnSpc>
                    <a:spcPct val="150000"/>
                  </a:lnSpc>
                  <a:spcBef>
                    <a:spcPts val="1200"/>
                  </a:spcBef>
                  <a:buNone/>
                </a:pPr>
                <a:r>
                  <a:rPr lang="en-US" altLang="zh-CN" sz="1200" dirty="0">
                    <a:ea typeface="微软雅黑" panose="020B0503020204020204" pitchFamily="34" charset="-122"/>
                  </a:rPr>
                  <a:t> </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——2015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日，习近平在主持中共中央政治局第二十次集体学习时的讲话</a:t>
                </a:r>
                <a:endParaRPr lang="en-US" altLang="zh-CN" sz="1200" dirty="0">
                  <a:solidFill>
                    <a:schemeClr val="tx1">
                      <a:lumMod val="85000"/>
                      <a:lumOff val="15000"/>
                    </a:schemeClr>
                  </a:solidFill>
                  <a:latin typeface="Helvetica" panose="020B0604020202020204" pitchFamily="34" charset="0"/>
                  <a:ea typeface="微软雅黑" panose="020B0503020204020204" pitchFamily="34" charset="-122"/>
                </a:endParaRPr>
              </a:p>
            </p:txBody>
          </p:sp>
          <p:sp>
            <p:nvSpPr>
              <p:cNvPr id="24" name="矩形 23"/>
              <p:cNvSpPr/>
              <p:nvPr/>
            </p:nvSpPr>
            <p:spPr>
              <a:xfrm>
                <a:off x="6491529" y="5802855"/>
                <a:ext cx="10277562" cy="116951"/>
              </a:xfrm>
              <a:prstGeom prst="rect">
                <a:avLst/>
              </a:prstGeom>
            </p:spPr>
            <p:txBody>
              <a:bodyPr wrap="square">
                <a:spAutoFit/>
              </a:bodyPr>
              <a:lstStyle/>
              <a:p>
                <a:pPr indent="457200" algn="r" eaLnBrk="1" hangingPunct="1">
                  <a:lnSpc>
                    <a:spcPct val="150000"/>
                  </a:lnSpc>
                  <a:buFont typeface="Arial" panose="020B0604020202020204" pitchFamily="34" charset="0"/>
                  <a:buNone/>
                  <a:defRPr/>
                </a:pP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343472" y="1916832"/>
              <a:ext cx="1038210" cy="699958"/>
              <a:chOff x="565333" y="1246144"/>
              <a:chExt cx="1038210" cy="699958"/>
            </a:xfrm>
          </p:grpSpPr>
          <p:pic>
            <p:nvPicPr>
              <p:cNvPr id="1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333" y="1246144"/>
                <a:ext cx="704033" cy="69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3"/>
              <p:cNvSpPr txBox="1">
                <a:spLocks noChangeArrowheads="1"/>
              </p:cNvSpPr>
              <p:nvPr/>
            </p:nvSpPr>
            <p:spPr bwMode="auto">
              <a:xfrm>
                <a:off x="1218044" y="1555404"/>
                <a:ext cx="385499" cy="39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dirty="0">
                    <a:solidFill>
                      <a:srgbClr val="FF0000"/>
                    </a:solidFill>
                    <a:latin typeface="黑体" panose="02010609060101010101" pitchFamily="49" charset="-122"/>
                    <a:ea typeface="黑体" panose="02010609060101010101" pitchFamily="49" charset="-122"/>
                  </a:rPr>
                  <a:t>语</a:t>
                </a:r>
                <a:endParaRPr lang="zh-CN" altLang="en-US" sz="2400" dirty="0">
                  <a:solidFill>
                    <a:srgbClr val="FF0000"/>
                  </a:solidFill>
                  <a:latin typeface="黑体" panose="02010609060101010101" pitchFamily="49" charset="-122"/>
                  <a:ea typeface="黑体" panose="02010609060101010101" pitchFamily="49" charset="-122"/>
                </a:endParaRPr>
              </a:p>
            </p:txBody>
          </p:sp>
        </p:grpSp>
        <p:pic>
          <p:nvPicPr>
            <p:cNvPr id="16" name="图片 1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96400" y="1772816"/>
              <a:ext cx="1299387" cy="12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dministrator\Desktop\思政三十讲\第三十讲（正在）\素材\6882_1308884815Psq3.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6032" y="769872"/>
            <a:ext cx="8064896" cy="5395429"/>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23" name="矩形 22"/>
          <p:cNvSpPr/>
          <p:nvPr/>
        </p:nvSpPr>
        <p:spPr>
          <a:xfrm>
            <a:off x="8544272" y="751040"/>
            <a:ext cx="2511475" cy="5414264"/>
          </a:xfrm>
          <a:prstGeom prst="rect">
            <a:avLst/>
          </a:prstGeom>
          <a:solidFill>
            <a:srgbClr val="C90719"/>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688288" y="1948554"/>
            <a:ext cx="2295452" cy="2123658"/>
          </a:xfrm>
          <a:prstGeom prst="rect">
            <a:avLst/>
          </a:prstGeom>
        </p:spPr>
        <p:txBody>
          <a:bodyPr wrap="square">
            <a:spAutoFit/>
          </a:bodyPr>
          <a:lstStyle/>
          <a:p>
            <a:pP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古田会议</a:t>
            </a:r>
            <a:endParaRPr lang="en-US" altLang="zh-CN" sz="2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endParaRPr lang="en-US" altLang="zh-CN" sz="2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提出思想建党要求</a:t>
            </a:r>
            <a:endParaRPr lang="en-US" altLang="zh-CN" sz="20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奠定思想建党原则</a:t>
            </a:r>
            <a:endParaRPr lang="zh-CN" altLang="en-US" sz="20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28" name="直接箭头连接符 79"/>
          <p:cNvCxnSpPr/>
          <p:nvPr/>
        </p:nvCxnSpPr>
        <p:spPr bwMode="auto">
          <a:xfrm>
            <a:off x="6312024" y="260648"/>
            <a:ext cx="5544616" cy="0"/>
          </a:xfrm>
          <a:prstGeom prst="straightConnector1">
            <a:avLst/>
          </a:prstGeom>
          <a:ln w="3175">
            <a:solidFill>
              <a:srgbClr val="900F13">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dministrator\Desktop\思政三十讲\第三十讲（正在）\素材\00301489852_2ff8c0f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18515" y="764704"/>
            <a:ext cx="8064896" cy="541426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472264" y="764705"/>
            <a:ext cx="2583483" cy="5414264"/>
          </a:xfrm>
          <a:prstGeom prst="rect">
            <a:avLst/>
          </a:prstGeom>
          <a:solidFill>
            <a:srgbClr val="C90719"/>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688288" y="2132856"/>
            <a:ext cx="2232248" cy="2585323"/>
          </a:xfrm>
          <a:prstGeom prst="rect">
            <a:avLst/>
          </a:prstGeom>
        </p:spPr>
        <p:txBody>
          <a:bodyPr wrap="square">
            <a:spAutoFit/>
          </a:bodyPr>
          <a:lstStyle/>
          <a:p>
            <a:pP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瓦窑堡会议</a:t>
            </a:r>
            <a:endParaRPr lang="en-US" altLang="zh-CN" sz="2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endParaRPr lang="en-US" altLang="zh-CN" sz="2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进一步明确了思想建党的基本原则和方法</a:t>
            </a:r>
            <a:endParaRPr lang="zh-CN" altLang="en-US" sz="24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14" name="直接箭头连接符 79"/>
          <p:cNvCxnSpPr/>
          <p:nvPr/>
        </p:nvCxnSpPr>
        <p:spPr bwMode="auto">
          <a:xfrm>
            <a:off x="6312024" y="260648"/>
            <a:ext cx="5544616" cy="0"/>
          </a:xfrm>
          <a:prstGeom prst="straightConnector1">
            <a:avLst/>
          </a:prstGeom>
          <a:ln w="3175">
            <a:solidFill>
              <a:srgbClr val="900F13">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117389" y="765515"/>
            <a:ext cx="8095908" cy="5413447"/>
          </a:xfrm>
          <a:prstGeom prst="rect">
            <a:avLst/>
          </a:prstGeom>
        </p:spPr>
      </p:pic>
      <p:sp>
        <p:nvSpPr>
          <p:cNvPr id="7" name="矩形 6"/>
          <p:cNvSpPr/>
          <p:nvPr/>
        </p:nvSpPr>
        <p:spPr>
          <a:xfrm>
            <a:off x="8616280" y="764705"/>
            <a:ext cx="2439467" cy="5414264"/>
          </a:xfrm>
          <a:prstGeom prst="rect">
            <a:avLst/>
          </a:prstGeom>
          <a:solidFill>
            <a:srgbClr val="C90719"/>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832304" y="2222709"/>
            <a:ext cx="2088232" cy="2123658"/>
          </a:xfrm>
          <a:prstGeom prst="rect">
            <a:avLst/>
          </a:prstGeom>
        </p:spPr>
        <p:txBody>
          <a:bodyPr wrap="square">
            <a:spAutoFit/>
          </a:bodyPr>
          <a:lstStyle/>
          <a:p>
            <a:pPr>
              <a:lnSpc>
                <a:spcPct val="150000"/>
              </a:lnSpc>
            </a:pPr>
            <a:r>
              <a:rPr lang="zh-CN" altLang="en-US" sz="2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延安整风运动</a:t>
            </a:r>
            <a:endParaRPr lang="en-US" altLang="zh-CN" sz="2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endParaRPr lang="en-US" altLang="zh-CN" sz="2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思想建党和理论强党的光辉范例</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3" name="直接箭头连接符 79"/>
          <p:cNvCxnSpPr/>
          <p:nvPr/>
        </p:nvCxnSpPr>
        <p:spPr bwMode="auto">
          <a:xfrm>
            <a:off x="6312024" y="260648"/>
            <a:ext cx="5544616" cy="0"/>
          </a:xfrm>
          <a:prstGeom prst="straightConnector1">
            <a:avLst/>
          </a:prstGeom>
          <a:ln w="3175">
            <a:solidFill>
              <a:srgbClr val="900F13">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585543" y="2492896"/>
            <a:ext cx="4636876" cy="2723823"/>
          </a:xfrm>
          <a:prstGeom prst="rect">
            <a:avLst/>
          </a:prstGeom>
        </p:spPr>
        <p:txBody>
          <a:bodyPr wrap="square">
            <a:spAutoFit/>
          </a:bodyPr>
          <a:lstStyle/>
          <a:p>
            <a:pPr indent="457200" algn="just" eaLnBrk="1" hangingPunct="1">
              <a:lnSpc>
                <a:spcPct val="150000"/>
              </a:lnSpc>
              <a:buClr>
                <a:srgbClr val="C00000"/>
              </a:buClr>
            </a:pPr>
            <a:r>
              <a:rPr lang="zh-CN" altLang="zh-CN" spc="100" dirty="0">
                <a:solidFill>
                  <a:schemeClr val="tx1">
                    <a:lumMod val="85000"/>
                    <a:lumOff val="15000"/>
                  </a:schemeClr>
                </a:solidFill>
                <a:ea typeface="微软雅黑" panose="020B0503020204020204" pitchFamily="34" charset="-122"/>
              </a:rPr>
              <a:t>新时代坚持和发展什么样的中国特色社会主义、怎样坚持和发展中国特色社会主义，是必须回答好的</a:t>
            </a:r>
            <a:r>
              <a:rPr lang="zh-CN" altLang="zh-CN" sz="2000" b="1" spc="100" dirty="0">
                <a:solidFill>
                  <a:srgbClr val="C90719"/>
                </a:solidFill>
                <a:ea typeface="微软雅黑" panose="020B0503020204020204" pitchFamily="34" charset="-122"/>
              </a:rPr>
              <a:t>重大时代课题</a:t>
            </a:r>
            <a:r>
              <a:rPr lang="zh-CN" altLang="zh-CN" spc="100" dirty="0">
                <a:solidFill>
                  <a:schemeClr val="tx1">
                    <a:lumMod val="85000"/>
                    <a:lumOff val="15000"/>
                  </a:schemeClr>
                </a:solidFill>
                <a:ea typeface="微软雅黑" panose="020B0503020204020204" pitchFamily="34" charset="-122"/>
              </a:rPr>
              <a:t>。</a:t>
            </a:r>
            <a:endParaRPr lang="en-US" altLang="zh-CN" spc="100" dirty="0">
              <a:solidFill>
                <a:schemeClr val="tx1">
                  <a:lumMod val="85000"/>
                  <a:lumOff val="15000"/>
                </a:schemeClr>
              </a:solidFill>
              <a:ea typeface="微软雅黑" panose="020B0503020204020204" pitchFamily="34" charset="-122"/>
            </a:endParaRPr>
          </a:p>
          <a:p>
            <a:pPr indent="457200" algn="just" eaLnBrk="1" hangingPunct="1">
              <a:lnSpc>
                <a:spcPct val="150000"/>
              </a:lnSpc>
              <a:buClr>
                <a:srgbClr val="C00000"/>
              </a:buClr>
            </a:pPr>
            <a:r>
              <a:rPr lang="zh-CN" altLang="zh-CN" spc="100" dirty="0">
                <a:solidFill>
                  <a:schemeClr val="tx1">
                    <a:lumMod val="85000"/>
                    <a:lumOff val="15000"/>
                  </a:schemeClr>
                </a:solidFill>
                <a:ea typeface="微软雅黑" panose="020B0503020204020204" pitchFamily="34" charset="-122"/>
              </a:rPr>
              <a:t>习近平新时代中国特色社会主义思想为坚持和发展中国特色社会主义注入了</a:t>
            </a:r>
            <a:r>
              <a:rPr lang="zh-CN" altLang="zh-CN" sz="2000" b="1" spc="100" dirty="0">
                <a:solidFill>
                  <a:srgbClr val="C90719"/>
                </a:solidFill>
                <a:ea typeface="微软雅黑" panose="020B0503020204020204" pitchFamily="34" charset="-122"/>
              </a:rPr>
              <a:t>时代内涵</a:t>
            </a:r>
            <a:r>
              <a:rPr lang="zh-CN" altLang="zh-CN" spc="100" dirty="0">
                <a:solidFill>
                  <a:schemeClr val="tx1">
                    <a:lumMod val="85000"/>
                    <a:lumOff val="15000"/>
                  </a:schemeClr>
                </a:solidFill>
                <a:ea typeface="微软雅黑" panose="020B0503020204020204" pitchFamily="34" charset="-122"/>
              </a:rPr>
              <a:t>，提供了</a:t>
            </a:r>
            <a:r>
              <a:rPr lang="zh-CN" altLang="zh-CN" sz="2000" b="1" spc="100" dirty="0">
                <a:solidFill>
                  <a:srgbClr val="C90719"/>
                </a:solidFill>
                <a:ea typeface="微软雅黑" panose="020B0503020204020204" pitchFamily="34" charset="-122"/>
              </a:rPr>
              <a:t>根本遵循</a:t>
            </a:r>
            <a:r>
              <a:rPr lang="zh-CN" altLang="en-US" spc="100" dirty="0">
                <a:solidFill>
                  <a:schemeClr val="tx1">
                    <a:lumMod val="85000"/>
                    <a:lumOff val="15000"/>
                  </a:schemeClr>
                </a:solidFill>
                <a:ea typeface="微软雅黑" panose="020B0503020204020204" pitchFamily="34" charset="-122"/>
              </a:rPr>
              <a:t>。</a:t>
            </a:r>
            <a:endParaRPr lang="en-US" altLang="zh-CN" spc="100" dirty="0">
              <a:solidFill>
                <a:schemeClr val="tx1">
                  <a:lumMod val="85000"/>
                  <a:lumOff val="15000"/>
                </a:schemeClr>
              </a:solidFill>
              <a:ea typeface="微软雅黑" panose="020B0503020204020204" pitchFamily="34" charset="-122"/>
            </a:endParaRPr>
          </a:p>
        </p:txBody>
      </p:sp>
      <p:pic>
        <p:nvPicPr>
          <p:cNvPr id="1026" name="Picture 2" descr="C:\Users\Administrator\Desktop\思政三十讲\第三十讲（正在）\冯秀军\十九大会场图（人民网）.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127125" y="2013467"/>
            <a:ext cx="5328916" cy="375445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组合 12"/>
          <p:cNvGrpSpPr/>
          <p:nvPr/>
        </p:nvGrpSpPr>
        <p:grpSpPr>
          <a:xfrm>
            <a:off x="1423451" y="485253"/>
            <a:ext cx="9777145" cy="1287563"/>
            <a:chOff x="7192063" y="1750308"/>
            <a:chExt cx="4520561" cy="1287563"/>
          </a:xfrm>
        </p:grpSpPr>
        <p:grpSp>
          <p:nvGrpSpPr>
            <p:cNvPr id="10" name="组合 9"/>
            <p:cNvGrpSpPr/>
            <p:nvPr/>
          </p:nvGrpSpPr>
          <p:grpSpPr>
            <a:xfrm>
              <a:off x="7192063" y="1750308"/>
              <a:ext cx="4520561" cy="1287563"/>
              <a:chOff x="7192063" y="1750308"/>
              <a:chExt cx="4520561" cy="1287563"/>
            </a:xfrm>
          </p:grpSpPr>
          <p:sp>
            <p:nvSpPr>
              <p:cNvPr id="20" name="矩形 19"/>
              <p:cNvSpPr/>
              <p:nvPr/>
            </p:nvSpPr>
            <p:spPr>
              <a:xfrm>
                <a:off x="7192063" y="2583315"/>
                <a:ext cx="1061863" cy="454556"/>
              </a:xfrm>
              <a:prstGeom prst="rect">
                <a:avLst/>
              </a:prstGeom>
              <a:solidFill>
                <a:srgbClr val="FCFD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10800000">
                <a:off x="10650761" y="1750308"/>
                <a:ext cx="1061863" cy="454556"/>
              </a:xfrm>
              <a:prstGeom prst="rect">
                <a:avLst/>
              </a:prstGeom>
              <a:solidFill>
                <a:srgbClr val="FCFD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7320136" y="1886827"/>
              <a:ext cx="4320480" cy="978729"/>
            </a:xfrm>
            <a:prstGeom prst="rect">
              <a:avLst/>
            </a:prstGeom>
          </p:spPr>
          <p:txBody>
            <a:bodyPr wrap="square">
              <a:spAutoFit/>
            </a:bodyPr>
            <a:lstStyle/>
            <a:p>
              <a:pPr marL="342900" indent="-342900" algn="ctr">
                <a:lnSpc>
                  <a:spcPct val="120000"/>
                </a:lnSpc>
                <a:buClr>
                  <a:srgbClr val="C00000"/>
                </a:buClr>
                <a:buFont typeface="Wingdings" panose="05000000000000000000" pitchFamily="2" charset="2"/>
                <a:buChar char="Ø"/>
              </a:pPr>
              <a:r>
                <a:rPr lang="zh-CN" altLang="en-US" sz="2400" b="1" kern="0" spc="120" dirty="0">
                  <a:solidFill>
                    <a:srgbClr val="C90719"/>
                  </a:solidFill>
                  <a:latin typeface="微软雅黑" panose="020B0503020204020204" pitchFamily="34" charset="-122"/>
                  <a:ea typeface="微软雅黑" panose="020B0503020204020204" pitchFamily="34" charset="-122"/>
                </a:rPr>
                <a:t>新时代坚持和发展</a:t>
              </a:r>
              <a:endParaRPr lang="en-US" altLang="zh-CN" sz="2400" b="1" kern="0" spc="120" dirty="0">
                <a:solidFill>
                  <a:srgbClr val="C90719"/>
                </a:solidFill>
                <a:latin typeface="微软雅黑" panose="020B0503020204020204" pitchFamily="34" charset="-122"/>
                <a:ea typeface="微软雅黑" panose="020B0503020204020204" pitchFamily="34" charset="-122"/>
              </a:endParaRPr>
            </a:p>
            <a:p>
              <a:pPr algn="ctr">
                <a:lnSpc>
                  <a:spcPct val="120000"/>
                </a:lnSpc>
                <a:buClr>
                  <a:srgbClr val="C00000"/>
                </a:buClr>
              </a:pPr>
              <a:r>
                <a:rPr lang="zh-CN" altLang="en-US" sz="2400" b="1" kern="0" spc="120" dirty="0">
                  <a:solidFill>
                    <a:srgbClr val="C90719"/>
                  </a:solidFill>
                  <a:latin typeface="微软雅黑" panose="020B0503020204020204" pitchFamily="34" charset="-122"/>
                  <a:ea typeface="微软雅黑" panose="020B0503020204020204" pitchFamily="34" charset="-122"/>
                </a:rPr>
                <a:t>中国特色社会主义的</a:t>
              </a:r>
              <a:r>
                <a:rPr lang="zh-CN" altLang="en-US" sz="2400" b="1" kern="0" spc="120" dirty="0">
                  <a:solidFill>
                    <a:srgbClr val="C9071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必然要求</a:t>
              </a:r>
              <a:endParaRPr lang="en-US" altLang="zh-CN" sz="2400" b="1" kern="0" spc="120" dirty="0">
                <a:solidFill>
                  <a:srgbClr val="C9071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19" name="直接箭头连接符 79"/>
          <p:cNvCxnSpPr/>
          <p:nvPr/>
        </p:nvCxnSpPr>
        <p:spPr bwMode="auto">
          <a:xfrm>
            <a:off x="6312024" y="260648"/>
            <a:ext cx="5544616" cy="0"/>
          </a:xfrm>
          <a:prstGeom prst="straightConnector1">
            <a:avLst/>
          </a:prstGeom>
          <a:ln w="3175">
            <a:solidFill>
              <a:srgbClr val="900F13">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760975" y="2708920"/>
            <a:ext cx="5591609" cy="3046988"/>
          </a:xfrm>
          <a:prstGeom prst="rect">
            <a:avLst/>
          </a:prstGeom>
        </p:spPr>
        <p:txBody>
          <a:bodyPr wrap="square">
            <a:spAutoFit/>
          </a:bodyPr>
          <a:lstStyle/>
          <a:p>
            <a:pPr marL="285750" indent="457200" algn="just">
              <a:lnSpc>
                <a:spcPct val="150000"/>
              </a:lnSpc>
              <a:spcBef>
                <a:spcPts val="0"/>
              </a:spcBef>
              <a:spcAft>
                <a:spcPts val="0"/>
              </a:spcAft>
              <a:buClr>
                <a:srgbClr val="C90700"/>
              </a:buClr>
            </a:pPr>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rPr>
              <a:t>我国正处在即将实现第一个百年奋斗目标并向第二个百年奋斗目标迈进的关键节点。</a:t>
            </a:r>
            <a:endParaRPr lang="en-US" altLang="zh-CN" spc="1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457200" algn="just">
              <a:lnSpc>
                <a:spcPct val="150000"/>
              </a:lnSpc>
              <a:spcBef>
                <a:spcPts val="0"/>
              </a:spcBef>
              <a:spcAft>
                <a:spcPts val="0"/>
              </a:spcAft>
              <a:buClr>
                <a:srgbClr val="C90700"/>
              </a:buClr>
            </a:pPr>
            <a:r>
              <a:rPr lang="zh-CN" altLang="en-US" b="1" spc="100" dirty="0">
                <a:solidFill>
                  <a:srgbClr val="C00000"/>
                </a:solidFill>
                <a:latin typeface="微软雅黑" panose="020B0503020204020204" pitchFamily="34" charset="-122"/>
                <a:ea typeface="微软雅黑" panose="020B0503020204020204" pitchFamily="34" charset="-122"/>
              </a:rPr>
              <a:t>实现中国梦不是轻轻松松、敲锣打鼓就能实现的</a:t>
            </a:r>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rPr>
              <a:t>，一刻也离不开党的创新理论的科学指引。</a:t>
            </a:r>
            <a:endParaRPr lang="en-US" altLang="zh-CN" spc="1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457200" algn="just">
              <a:lnSpc>
                <a:spcPct val="150000"/>
              </a:lnSpc>
              <a:spcBef>
                <a:spcPts val="0"/>
              </a:spcBef>
              <a:spcAft>
                <a:spcPts val="0"/>
              </a:spcAft>
              <a:buClr>
                <a:srgbClr val="C90700"/>
              </a:buClr>
            </a:pPr>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rPr>
              <a:t>习近平新时代中国特色社会主义思想系统论述了实现中国梦的重大意义和基本内涵，科学规划了民族复兴的实现路径和战略安排。</a:t>
            </a:r>
            <a:endParaRPr lang="en-US" altLang="zh-CN"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5519936" y="1052560"/>
            <a:ext cx="6192689" cy="904863"/>
          </a:xfrm>
          <a:prstGeom prst="rect">
            <a:avLst/>
          </a:prstGeom>
        </p:spPr>
        <p:txBody>
          <a:bodyPr wrap="square">
            <a:spAutoFit/>
          </a:bodyPr>
          <a:lstStyle/>
          <a:p>
            <a:pPr marL="342900" indent="-342900" algn="ctr">
              <a:lnSpc>
                <a:spcPct val="120000"/>
              </a:lnSpc>
              <a:buClr>
                <a:srgbClr val="C00000"/>
              </a:buClr>
              <a:buFont typeface="Wingdings" panose="05000000000000000000" pitchFamily="2" charset="2"/>
              <a:buChar char="Ø"/>
            </a:pPr>
            <a:r>
              <a:rPr lang="zh-CN" altLang="en-US" sz="2200" b="1" dirty="0">
                <a:solidFill>
                  <a:srgbClr val="C90719"/>
                </a:solidFill>
                <a:latin typeface="微软雅黑" panose="020B0503020204020204" pitchFamily="34" charset="-122"/>
                <a:ea typeface="微软雅黑" panose="020B0503020204020204" pitchFamily="34" charset="-122"/>
              </a:rPr>
              <a:t>实现“两个一百年”奋斗目标、</a:t>
            </a:r>
            <a:endParaRPr lang="en-US" altLang="zh-CN" sz="2200" b="1" dirty="0">
              <a:solidFill>
                <a:srgbClr val="C90719"/>
              </a:solidFill>
              <a:latin typeface="微软雅黑" panose="020B0503020204020204" pitchFamily="34" charset="-122"/>
              <a:ea typeface="微软雅黑" panose="020B0503020204020204" pitchFamily="34" charset="-122"/>
            </a:endParaRPr>
          </a:p>
          <a:p>
            <a:pPr algn="ctr">
              <a:lnSpc>
                <a:spcPct val="120000"/>
              </a:lnSpc>
              <a:buClr>
                <a:srgbClr val="C00000"/>
              </a:buClr>
            </a:pPr>
            <a:r>
              <a:rPr lang="zh-CN" altLang="en-US" sz="2200" b="1" dirty="0">
                <a:solidFill>
                  <a:srgbClr val="C90719"/>
                </a:solidFill>
                <a:latin typeface="微软雅黑" panose="020B0503020204020204" pitchFamily="34" charset="-122"/>
                <a:ea typeface="微软雅黑" panose="020B0503020204020204" pitchFamily="34" charset="-122"/>
              </a:rPr>
              <a:t>实现中华民族伟大复兴的中国梦的</a:t>
            </a:r>
            <a:r>
              <a:rPr lang="zh-CN" altLang="en-US" sz="2200" b="1" dirty="0">
                <a:solidFill>
                  <a:srgbClr val="C9071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必然要求</a:t>
            </a:r>
            <a:endParaRPr lang="en-US" altLang="zh-CN" sz="2200" b="1" dirty="0">
              <a:solidFill>
                <a:srgbClr val="C9071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050" name="Picture 2" descr="C:\Users\Administrator\Desktop\思政三十讲\第三十讲（正在）\冯秀军\中国梦（摄图网）.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335360" y="540371"/>
            <a:ext cx="4915448" cy="5768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23392" y="692696"/>
            <a:ext cx="10945216" cy="646331"/>
          </a:xfrm>
          <a:prstGeom prst="rect">
            <a:avLst/>
          </a:prstGeom>
        </p:spPr>
        <p:txBody>
          <a:bodyPr wrap="square">
            <a:spAutoFit/>
          </a:bodyPr>
          <a:lstStyle/>
          <a:p>
            <a:pPr marL="342900" indent="-342900" algn="ctr">
              <a:lnSpc>
                <a:spcPct val="150000"/>
              </a:lnSpc>
              <a:buClr>
                <a:srgbClr val="C00000"/>
              </a:buClr>
              <a:buFont typeface="Wingdings" panose="05000000000000000000" pitchFamily="2" charset="2"/>
              <a:buChar char="Ø"/>
            </a:pPr>
            <a:r>
              <a:rPr lang="zh-CN" altLang="en-US" sz="2400" b="1" kern="0" spc="120" dirty="0">
                <a:solidFill>
                  <a:srgbClr val="C90719"/>
                </a:solidFill>
                <a:latin typeface="微软雅黑" panose="020B0503020204020204" pitchFamily="34" charset="-122"/>
                <a:ea typeface="微软雅黑" panose="020B0503020204020204" pitchFamily="34" charset="-122"/>
              </a:rPr>
              <a:t>坚持和加强党的全面领导、推动全面从严治党向纵深发展的</a:t>
            </a:r>
            <a:r>
              <a:rPr lang="zh-CN" altLang="en-US" sz="2400" b="1" kern="0" spc="120" dirty="0">
                <a:solidFill>
                  <a:srgbClr val="C9071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必然要求</a:t>
            </a:r>
            <a:endParaRPr lang="en-US" altLang="zh-CN" sz="2400" b="1" kern="0" spc="120" dirty="0">
              <a:solidFill>
                <a:srgbClr val="C9071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49" name="直接箭头连接符 79"/>
          <p:cNvCxnSpPr/>
          <p:nvPr/>
        </p:nvCxnSpPr>
        <p:spPr bwMode="auto">
          <a:xfrm>
            <a:off x="6312024" y="260648"/>
            <a:ext cx="5544616" cy="0"/>
          </a:xfrm>
          <a:prstGeom prst="straightConnector1">
            <a:avLst/>
          </a:prstGeom>
          <a:ln w="3175">
            <a:solidFill>
              <a:srgbClr val="900F13">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1271464" y="1340768"/>
            <a:ext cx="9360295" cy="2807948"/>
          </a:xfrm>
          <a:prstGeom prst="rect">
            <a:avLst/>
          </a:prstGeom>
        </p:spPr>
        <p:txBody>
          <a:bodyPr wrap="square">
            <a:spAutoFit/>
          </a:bodyPr>
          <a:lstStyle/>
          <a:p>
            <a:pPr marL="285750" indent="457200" algn="just" eaLnBrk="1" hangingPunct="1">
              <a:lnSpc>
                <a:spcPct val="150000"/>
              </a:lnSpc>
              <a:spcBef>
                <a:spcPts val="0"/>
              </a:spcBef>
              <a:spcAft>
                <a:spcPts val="0"/>
              </a:spcAft>
              <a:buClr>
                <a:srgbClr val="C90700"/>
              </a:buClr>
            </a:pPr>
            <a:r>
              <a:rPr lang="zh-CN" altLang="en-US" sz="2000" spc="100" dirty="0">
                <a:solidFill>
                  <a:schemeClr val="tx1">
                    <a:lumMod val="85000"/>
                    <a:lumOff val="15000"/>
                  </a:schemeClr>
                </a:solidFill>
                <a:latin typeface="微软雅黑" panose="020B0503020204020204" pitchFamily="34" charset="-122"/>
                <a:ea typeface="微软雅黑" panose="020B0503020204020204" pitchFamily="34" charset="-122"/>
              </a:rPr>
              <a:t>习近平新时代中国特色社会主义思想，丰富和发展了马克思主义建党学说，为实现管党有方、治党有力、党建有效提供了科学指南。只有深入学习贯彻这一思想，切实增强党要管党、全面从严治党的坚定性自觉性，提高执政能力和领导水平，增强拒腐防变和抵御风险的能力，才能确保党始终成为中国特色社会主义事业的坚强领导核心，才能引导广大党员干部群众更加自觉地信赖党、拥护党、爱戴党，坚定不移跟党走。</a:t>
            </a:r>
            <a:endParaRPr lang="en-US" altLang="zh-CN" sz="2000"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772816"/>
            <a:ext cx="12192000" cy="4522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4794211"/>
            <a:ext cx="12192000" cy="151510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23392" y="765868"/>
            <a:ext cx="10945216" cy="646331"/>
          </a:xfrm>
          <a:prstGeom prst="rect">
            <a:avLst/>
          </a:prstGeom>
        </p:spPr>
        <p:txBody>
          <a:bodyPr wrap="square">
            <a:spAutoFit/>
          </a:bodyPr>
          <a:lstStyle/>
          <a:p>
            <a:pPr marL="342900" indent="-342900" algn="ctr">
              <a:lnSpc>
                <a:spcPct val="150000"/>
              </a:lnSpc>
              <a:buClr>
                <a:srgbClr val="C00000"/>
              </a:buClr>
              <a:buFont typeface="Wingdings" panose="05000000000000000000" pitchFamily="2" charset="2"/>
              <a:buChar char="Ø"/>
            </a:pPr>
            <a:r>
              <a:rPr lang="zh-CN" altLang="en-US" sz="2400" b="1" kern="0" spc="120" dirty="0">
                <a:solidFill>
                  <a:srgbClr val="C90719"/>
                </a:solidFill>
                <a:latin typeface="微软雅黑" panose="020B0503020204020204" pitchFamily="34" charset="-122"/>
                <a:ea typeface="微软雅黑" panose="020B0503020204020204" pitchFamily="34" charset="-122"/>
              </a:rPr>
              <a:t>建设高素质专业化干部队伍、全面增强执政本领的</a:t>
            </a:r>
            <a:r>
              <a:rPr lang="zh-CN" altLang="en-US" sz="2400" b="1" kern="0" spc="120" dirty="0">
                <a:solidFill>
                  <a:srgbClr val="C9071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必然要求</a:t>
            </a:r>
            <a:endParaRPr lang="en-US" altLang="zh-CN" sz="2400" b="1" kern="0" spc="120" dirty="0">
              <a:solidFill>
                <a:srgbClr val="C9071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8" name="组合 7"/>
          <p:cNvGrpSpPr/>
          <p:nvPr/>
        </p:nvGrpSpPr>
        <p:grpSpPr>
          <a:xfrm>
            <a:off x="4799856" y="2276872"/>
            <a:ext cx="2640534" cy="1710994"/>
            <a:chOff x="4799856" y="2276872"/>
            <a:chExt cx="2640534" cy="1710994"/>
          </a:xfrm>
        </p:grpSpPr>
        <p:sp>
          <p:nvSpPr>
            <p:cNvPr id="18" name="矩形 17"/>
            <p:cNvSpPr/>
            <p:nvPr/>
          </p:nvSpPr>
          <p:spPr>
            <a:xfrm>
              <a:off x="4799856" y="2276872"/>
              <a:ext cx="2640534" cy="1710994"/>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943872" y="2276872"/>
              <a:ext cx="2352502" cy="1477328"/>
            </a:xfrm>
            <a:prstGeom prst="rect">
              <a:avLst/>
            </a:prstGeom>
          </p:spPr>
          <p:txBody>
            <a:bodyPr wrap="square">
              <a:spAutoFit/>
            </a:bodyPr>
            <a:lstStyle/>
            <a:p>
              <a:pPr algn="ctr">
                <a:lnSpc>
                  <a:spcPct val="150000"/>
                </a:lnSpc>
                <a:buClr>
                  <a:srgbClr val="C00000"/>
                </a:buClr>
              </a:pPr>
              <a:r>
                <a:rPr lang="zh-CN" altLang="en-US" sz="2400" b="1" spc="100" dirty="0">
                  <a:solidFill>
                    <a:srgbClr val="C90719"/>
                  </a:solidFill>
                  <a:ea typeface="微软雅黑" panose="020B0503020204020204" pitchFamily="34" charset="-122"/>
                </a:rPr>
                <a:t>思路</a:t>
              </a:r>
              <a:endParaRPr lang="en-US" altLang="zh-CN" sz="2400" b="1" spc="100" dirty="0">
                <a:solidFill>
                  <a:srgbClr val="C90719"/>
                </a:solidFill>
                <a:ea typeface="微软雅黑" panose="020B0503020204020204" pitchFamily="34" charset="-122"/>
              </a:endParaRPr>
            </a:p>
            <a:p>
              <a:pPr algn="ctr">
                <a:lnSpc>
                  <a:spcPct val="150000"/>
                </a:lnSpc>
                <a:buClr>
                  <a:srgbClr val="C00000"/>
                </a:buClr>
              </a:pPr>
              <a:r>
                <a:rPr lang="zh-CN" altLang="en-US" spc="100" dirty="0">
                  <a:solidFill>
                    <a:schemeClr val="tx1">
                      <a:lumMod val="85000"/>
                      <a:lumOff val="15000"/>
                    </a:schemeClr>
                  </a:solidFill>
                  <a:ea typeface="微软雅黑" panose="020B0503020204020204" pitchFamily="34" charset="-122"/>
                </a:rPr>
                <a:t>眼界视野不宽</a:t>
              </a:r>
              <a:endParaRPr lang="en-US" altLang="zh-CN" spc="100" dirty="0">
                <a:solidFill>
                  <a:schemeClr val="tx1">
                    <a:lumMod val="85000"/>
                    <a:lumOff val="15000"/>
                  </a:schemeClr>
                </a:solidFill>
                <a:ea typeface="微软雅黑" panose="020B0503020204020204" pitchFamily="34" charset="-122"/>
              </a:endParaRPr>
            </a:p>
            <a:p>
              <a:pPr algn="ctr">
                <a:lnSpc>
                  <a:spcPct val="150000"/>
                </a:lnSpc>
                <a:buClr>
                  <a:srgbClr val="C00000"/>
                </a:buClr>
              </a:pPr>
              <a:r>
                <a:rPr lang="zh-CN" altLang="en-US" spc="100" dirty="0">
                  <a:solidFill>
                    <a:schemeClr val="tx1">
                      <a:lumMod val="85000"/>
                      <a:lumOff val="15000"/>
                    </a:schemeClr>
                  </a:solidFill>
                  <a:ea typeface="微软雅黑" panose="020B0503020204020204" pitchFamily="34" charset="-122"/>
                </a:rPr>
                <a:t>工作思路不清</a:t>
              </a:r>
              <a:endParaRPr lang="en-US" altLang="zh-CN" spc="100" dirty="0">
                <a:solidFill>
                  <a:schemeClr val="tx1">
                    <a:lumMod val="85000"/>
                    <a:lumOff val="15000"/>
                  </a:schemeClr>
                </a:solidFill>
                <a:ea typeface="微软雅黑" panose="020B0503020204020204" pitchFamily="34" charset="-122"/>
              </a:endParaRPr>
            </a:p>
          </p:txBody>
        </p:sp>
      </p:grpSp>
      <p:grpSp>
        <p:nvGrpSpPr>
          <p:cNvPr id="13" name="组合 12"/>
          <p:cNvGrpSpPr/>
          <p:nvPr/>
        </p:nvGrpSpPr>
        <p:grpSpPr>
          <a:xfrm>
            <a:off x="7631534" y="2276872"/>
            <a:ext cx="3409256" cy="1710994"/>
            <a:chOff x="7631534" y="2276872"/>
            <a:chExt cx="3409256" cy="1710994"/>
          </a:xfrm>
        </p:grpSpPr>
        <p:sp>
          <p:nvSpPr>
            <p:cNvPr id="20" name="矩形 19"/>
            <p:cNvSpPr/>
            <p:nvPr/>
          </p:nvSpPr>
          <p:spPr>
            <a:xfrm>
              <a:off x="7631534" y="2276872"/>
              <a:ext cx="3409256" cy="1710994"/>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873306" y="2276872"/>
              <a:ext cx="2925712" cy="1477328"/>
            </a:xfrm>
            <a:prstGeom prst="rect">
              <a:avLst/>
            </a:prstGeom>
          </p:spPr>
          <p:txBody>
            <a:bodyPr wrap="square">
              <a:spAutoFit/>
            </a:bodyPr>
            <a:lstStyle/>
            <a:p>
              <a:pPr algn="ctr">
                <a:lnSpc>
                  <a:spcPct val="150000"/>
                </a:lnSpc>
                <a:buClr>
                  <a:srgbClr val="C00000"/>
                </a:buClr>
              </a:pPr>
              <a:r>
                <a:rPr lang="zh-CN" altLang="en-US" sz="2400" b="1" spc="100" dirty="0">
                  <a:solidFill>
                    <a:srgbClr val="C90719"/>
                  </a:solidFill>
                  <a:ea typeface="微软雅黑" panose="020B0503020204020204" pitchFamily="34" charset="-122"/>
                </a:rPr>
                <a:t>能力</a:t>
              </a:r>
              <a:endParaRPr lang="en-US" altLang="zh-CN" sz="2400" b="1" spc="100" dirty="0">
                <a:solidFill>
                  <a:srgbClr val="C90719"/>
                </a:solidFill>
                <a:ea typeface="微软雅黑" panose="020B0503020204020204" pitchFamily="34" charset="-122"/>
              </a:endParaRPr>
            </a:p>
            <a:p>
              <a:pPr algn="ctr">
                <a:lnSpc>
                  <a:spcPct val="150000"/>
                </a:lnSpc>
                <a:buClr>
                  <a:srgbClr val="C00000"/>
                </a:buClr>
              </a:pPr>
              <a:r>
                <a:rPr lang="zh-CN" altLang="en-US" spc="100" dirty="0">
                  <a:solidFill>
                    <a:schemeClr val="tx1">
                      <a:lumMod val="85000"/>
                      <a:lumOff val="15000"/>
                    </a:schemeClr>
                  </a:solidFill>
                  <a:ea typeface="微软雅黑" panose="020B0503020204020204" pitchFamily="34" charset="-122"/>
                </a:rPr>
                <a:t>处理复杂情况能力不强</a:t>
              </a:r>
              <a:endParaRPr lang="en-US" altLang="zh-CN" spc="100" dirty="0">
                <a:solidFill>
                  <a:schemeClr val="tx1">
                    <a:lumMod val="85000"/>
                    <a:lumOff val="15000"/>
                  </a:schemeClr>
                </a:solidFill>
                <a:ea typeface="微软雅黑" panose="020B0503020204020204" pitchFamily="34" charset="-122"/>
              </a:endParaRPr>
            </a:p>
            <a:p>
              <a:pPr algn="ctr">
                <a:lnSpc>
                  <a:spcPct val="150000"/>
                </a:lnSpc>
                <a:buClr>
                  <a:srgbClr val="C00000"/>
                </a:buClr>
              </a:pPr>
              <a:r>
                <a:rPr lang="zh-CN" altLang="en-US" spc="100" dirty="0">
                  <a:solidFill>
                    <a:schemeClr val="tx1">
                      <a:lumMod val="85000"/>
                      <a:lumOff val="15000"/>
                    </a:schemeClr>
                  </a:solidFill>
                  <a:ea typeface="微软雅黑" panose="020B0503020204020204" pitchFamily="34" charset="-122"/>
                </a:rPr>
                <a:t>化解矛盾办法不多</a:t>
              </a:r>
              <a:endParaRPr lang="en-US" altLang="zh-CN" spc="100" dirty="0">
                <a:solidFill>
                  <a:schemeClr val="tx1">
                    <a:lumMod val="85000"/>
                    <a:lumOff val="15000"/>
                  </a:schemeClr>
                </a:solidFill>
                <a:ea typeface="微软雅黑" panose="020B0503020204020204" pitchFamily="34" charset="-122"/>
              </a:endParaRPr>
            </a:p>
          </p:txBody>
        </p:sp>
      </p:grpSp>
      <p:grpSp>
        <p:nvGrpSpPr>
          <p:cNvPr id="3081" name="组合 3080"/>
          <p:cNvGrpSpPr/>
          <p:nvPr/>
        </p:nvGrpSpPr>
        <p:grpSpPr>
          <a:xfrm>
            <a:off x="1055440" y="4221088"/>
            <a:ext cx="10068916" cy="216024"/>
            <a:chOff x="1055440" y="4941813"/>
            <a:chExt cx="10068916" cy="216024"/>
          </a:xfrm>
        </p:grpSpPr>
        <p:cxnSp>
          <p:nvCxnSpPr>
            <p:cNvPr id="3078" name="直接连接符 3077"/>
            <p:cNvCxnSpPr/>
            <p:nvPr/>
          </p:nvCxnSpPr>
          <p:spPr>
            <a:xfrm>
              <a:off x="1055440" y="4941813"/>
              <a:ext cx="10068916" cy="0"/>
            </a:xfrm>
            <a:prstGeom prst="line">
              <a:avLst/>
            </a:prstGeom>
            <a:ln w="76200">
              <a:solidFill>
                <a:srgbClr val="C90719"/>
              </a:solidFill>
            </a:ln>
          </p:spPr>
          <p:style>
            <a:lnRef idx="1">
              <a:schemeClr val="accent1"/>
            </a:lnRef>
            <a:fillRef idx="0">
              <a:schemeClr val="accent1"/>
            </a:fillRef>
            <a:effectRef idx="0">
              <a:schemeClr val="accent1"/>
            </a:effectRef>
            <a:fontRef idx="minor">
              <a:schemeClr val="tx1"/>
            </a:fontRef>
          </p:style>
        </p:cxnSp>
        <p:sp>
          <p:nvSpPr>
            <p:cNvPr id="3079" name="等腰三角形 3078"/>
            <p:cNvSpPr/>
            <p:nvPr/>
          </p:nvSpPr>
          <p:spPr>
            <a:xfrm rot="10800000">
              <a:off x="5819748" y="4941813"/>
              <a:ext cx="552501" cy="216024"/>
            </a:xfrm>
            <a:prstGeom prst="triangle">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80" name="矩形 3079"/>
          <p:cNvSpPr/>
          <p:nvPr/>
        </p:nvSpPr>
        <p:spPr>
          <a:xfrm>
            <a:off x="1782294" y="4988504"/>
            <a:ext cx="8850210" cy="960776"/>
          </a:xfrm>
          <a:prstGeom prst="rect">
            <a:avLst/>
          </a:prstGeom>
        </p:spPr>
        <p:txBody>
          <a:bodyPr wrap="square">
            <a:spAutoFit/>
          </a:bodyPr>
          <a:lstStyle/>
          <a:p>
            <a:pPr algn="just">
              <a:lnSpc>
                <a:spcPct val="150000"/>
              </a:lnSpc>
              <a:buClr>
                <a:srgbClr val="C00000"/>
              </a:buClr>
            </a:pPr>
            <a:r>
              <a:rPr lang="zh-CN" altLang="en-US" sz="2000" b="1" spc="100" dirty="0">
                <a:solidFill>
                  <a:schemeClr val="bg1"/>
                </a:solidFill>
                <a:ea typeface="微软雅黑" panose="020B0503020204020204" pitchFamily="34" charset="-122"/>
              </a:rPr>
              <a:t>       习近平新时代中国特色社会主义思想是党员干部提升理论素养、增长工作本领的思想宝库，是改造主观世界和客观世界的锐利武器。</a:t>
            </a:r>
            <a:endParaRPr lang="en-US" altLang="zh-CN" sz="2000" b="1" spc="100" dirty="0">
              <a:solidFill>
                <a:schemeClr val="bg1"/>
              </a:solidFill>
              <a:ea typeface="微软雅黑" panose="020B0503020204020204" pitchFamily="34" charset="-122"/>
            </a:endParaRPr>
          </a:p>
        </p:txBody>
      </p:sp>
      <p:cxnSp>
        <p:nvCxnSpPr>
          <p:cNvPr id="24" name="直接箭头连接符 79"/>
          <p:cNvCxnSpPr/>
          <p:nvPr/>
        </p:nvCxnSpPr>
        <p:spPr bwMode="auto">
          <a:xfrm>
            <a:off x="6312024" y="260648"/>
            <a:ext cx="5544616" cy="0"/>
          </a:xfrm>
          <a:prstGeom prst="straightConnector1">
            <a:avLst/>
          </a:prstGeom>
          <a:ln w="3175">
            <a:solidFill>
              <a:srgbClr val="900F13">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199456" y="2276872"/>
            <a:ext cx="3409256" cy="1710994"/>
            <a:chOff x="1199456" y="2276872"/>
            <a:chExt cx="3409256" cy="1710994"/>
          </a:xfrm>
        </p:grpSpPr>
        <p:sp>
          <p:nvSpPr>
            <p:cNvPr id="2" name="矩形 1"/>
            <p:cNvSpPr/>
            <p:nvPr/>
          </p:nvSpPr>
          <p:spPr>
            <a:xfrm>
              <a:off x="1199456" y="2276872"/>
              <a:ext cx="3409256" cy="1710994"/>
            </a:xfrm>
            <a:prstGeom prst="rect">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99456" y="2276872"/>
              <a:ext cx="3409256" cy="1477328"/>
            </a:xfrm>
            <a:prstGeom prst="rect">
              <a:avLst/>
            </a:prstGeom>
          </p:spPr>
          <p:txBody>
            <a:bodyPr wrap="square">
              <a:spAutoFit/>
            </a:bodyPr>
            <a:lstStyle/>
            <a:p>
              <a:pPr algn="ctr" eaLnBrk="1">
                <a:lnSpc>
                  <a:spcPct val="150000"/>
                </a:lnSpc>
                <a:buClr>
                  <a:srgbClr val="C00000"/>
                </a:buClr>
              </a:pPr>
              <a:r>
                <a:rPr lang="zh-CN" altLang="en-US" sz="2400" b="1" spc="100" dirty="0">
                  <a:solidFill>
                    <a:srgbClr val="C90719"/>
                  </a:solidFill>
                  <a:ea typeface="微软雅黑" panose="020B0503020204020204" pitchFamily="34" charset="-122"/>
                </a:rPr>
                <a:t>思想</a:t>
              </a:r>
              <a:endParaRPr lang="en-US" altLang="zh-CN" sz="2400" b="1" spc="100" dirty="0">
                <a:solidFill>
                  <a:srgbClr val="C90719"/>
                </a:solidFill>
                <a:ea typeface="微软雅黑" panose="020B0503020204020204" pitchFamily="34" charset="-122"/>
              </a:endParaRPr>
            </a:p>
            <a:p>
              <a:pPr algn="ctr" eaLnBrk="1">
                <a:lnSpc>
                  <a:spcPct val="150000"/>
                </a:lnSpc>
                <a:buClr>
                  <a:srgbClr val="C00000"/>
                </a:buClr>
              </a:pPr>
              <a:r>
                <a:rPr lang="zh-CN" altLang="en-US" spc="100" dirty="0">
                  <a:solidFill>
                    <a:schemeClr val="tx1">
                      <a:lumMod val="85000"/>
                      <a:lumOff val="15000"/>
                    </a:schemeClr>
                  </a:solidFill>
                  <a:ea typeface="微软雅黑" panose="020B0503020204020204" pitchFamily="34" charset="-122"/>
                </a:rPr>
                <a:t>信仰迷失   精神“缺钙”</a:t>
              </a:r>
              <a:endParaRPr lang="en-US" altLang="zh-CN" spc="100" dirty="0">
                <a:solidFill>
                  <a:schemeClr val="tx1">
                    <a:lumMod val="85000"/>
                    <a:lumOff val="15000"/>
                  </a:schemeClr>
                </a:solidFill>
                <a:ea typeface="微软雅黑" panose="020B0503020204020204" pitchFamily="34" charset="-122"/>
              </a:endParaRPr>
            </a:p>
            <a:p>
              <a:pPr algn="ctr" eaLnBrk="1">
                <a:lnSpc>
                  <a:spcPct val="150000"/>
                </a:lnSpc>
                <a:buClr>
                  <a:srgbClr val="C00000"/>
                </a:buClr>
              </a:pPr>
              <a:r>
                <a:rPr lang="zh-CN" altLang="en-US" spc="100" dirty="0">
                  <a:solidFill>
                    <a:schemeClr val="tx1">
                      <a:lumMod val="85000"/>
                      <a:lumOff val="15000"/>
                    </a:schemeClr>
                  </a:solidFill>
                  <a:ea typeface="微软雅黑" panose="020B0503020204020204" pitchFamily="34" charset="-122"/>
                </a:rPr>
                <a:t>群众观念淡薄   思想作风不正</a:t>
              </a:r>
              <a:endParaRPr lang="en-US" altLang="zh-CN" spc="100" dirty="0">
                <a:solidFill>
                  <a:schemeClr val="tx1">
                    <a:lumMod val="85000"/>
                    <a:lumOff val="15000"/>
                  </a:schemeClr>
                </a:solidFill>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081"/>
                                        </p:tgtEl>
                                        <p:attrNameLst>
                                          <p:attrName>style.visibility</p:attrName>
                                        </p:attrNameLst>
                                      </p:cBhvr>
                                      <p:to>
                                        <p:strVal val="visible"/>
                                      </p:to>
                                    </p:set>
                                    <p:animEffect transition="in" filter="barn(outVertical)">
                                      <p:cBhvr>
                                        <p:cTn id="7" dur="500"/>
                                        <p:tgtEl>
                                          <p:spTgt spid="3081"/>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1000"/>
                            </p:stCondLst>
                            <p:childTnLst>
                              <p:par>
                                <p:cTn id="22" presetID="10" presetClass="entr" presetSubtype="0" fill="hold" grpId="0" nodeType="afterEffect">
                                  <p:stCondLst>
                                    <p:cond delay="0"/>
                                  </p:stCondLst>
                                  <p:iterate type="wd">
                                    <p:tmPct val="10000"/>
                                  </p:iterate>
                                  <p:childTnLst>
                                    <p:set>
                                      <p:cBhvr>
                                        <p:cTn id="23" dur="1" fill="hold">
                                          <p:stCondLst>
                                            <p:cond delay="0"/>
                                          </p:stCondLst>
                                        </p:cTn>
                                        <p:tgtEl>
                                          <p:spTgt spid="3080"/>
                                        </p:tgtEl>
                                        <p:attrNameLst>
                                          <p:attrName>style.visibility</p:attrName>
                                        </p:attrNameLst>
                                      </p:cBhvr>
                                      <p:to>
                                        <p:strVal val="visible"/>
                                      </p:to>
                                    </p:set>
                                    <p:animEffect transition="in" filter="fade">
                                      <p:cBhvr>
                                        <p:cTn id="24"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8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1664" y="2838350"/>
            <a:ext cx="6213269" cy="1940403"/>
          </a:xfrm>
          <a:prstGeom prst="rect">
            <a:avLst/>
          </a:prstGeom>
        </p:spPr>
        <p:txBody>
          <a:bodyPr wrap="square">
            <a:spAutoFit/>
          </a:bodyPr>
          <a:lstStyle/>
          <a:p>
            <a:pPr algn="ctr">
              <a:lnSpc>
                <a:spcPct val="120000"/>
              </a:lnSpc>
            </a:pPr>
            <a:r>
              <a:rPr lang="zh-CN" altLang="en-US"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为人民谋幸福</a:t>
            </a:r>
            <a:endParaRPr lang="en-US" altLang="zh-CN"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algn="ctr">
              <a:lnSpc>
                <a:spcPct val="120000"/>
              </a:lnSpc>
            </a:pPr>
            <a:r>
              <a:rPr lang="zh-CN" altLang="en-US"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为民族谋复兴</a:t>
            </a:r>
            <a:endParaRPr lang="en-US" altLang="zh-CN"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algn="ctr">
              <a:lnSpc>
                <a:spcPct val="120000"/>
              </a:lnSpc>
            </a:pPr>
            <a:r>
              <a:rPr lang="zh-CN" altLang="en-US"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为世界作贡献</a:t>
            </a:r>
            <a:endParaRPr lang="en-US" altLang="zh-CN"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p:txBody>
      </p:sp>
      <p:sp>
        <p:nvSpPr>
          <p:cNvPr id="2" name="TextBox 100"/>
          <p:cNvSpPr txBox="1">
            <a:spLocks noChangeArrowheads="1"/>
          </p:cNvSpPr>
          <p:nvPr/>
        </p:nvSpPr>
        <p:spPr bwMode="auto">
          <a:xfrm>
            <a:off x="1775520" y="1394027"/>
            <a:ext cx="8589109" cy="1274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lvl="0" algn="ctr">
              <a:lnSpc>
                <a:spcPct val="120000"/>
              </a:lnSpc>
              <a:defRPr/>
            </a:pPr>
            <a:r>
              <a:rPr lang="zh-CN" altLang="en-US" sz="3200" b="1" dirty="0">
                <a:solidFill>
                  <a:srgbClr val="C00000"/>
                </a:solidFill>
                <a:latin typeface="微软雅黑" panose="020B0503020204020204" pitchFamily="34" charset="-122"/>
                <a:ea typeface="微软雅黑" panose="020B0503020204020204" pitchFamily="34" charset="-122"/>
              </a:rPr>
              <a:t>二、深刻把握习近平新时代中国特色</a:t>
            </a:r>
            <a:endParaRPr lang="en-US" altLang="zh-CN" sz="3200" b="1" dirty="0">
              <a:solidFill>
                <a:srgbClr val="C00000"/>
              </a:solidFill>
              <a:latin typeface="微软雅黑" panose="020B0503020204020204" pitchFamily="34" charset="-122"/>
              <a:ea typeface="微软雅黑" panose="020B0503020204020204" pitchFamily="34" charset="-122"/>
            </a:endParaRPr>
          </a:p>
          <a:p>
            <a:pPr lvl="0" algn="ctr">
              <a:lnSpc>
                <a:spcPct val="120000"/>
              </a:lnSpc>
              <a:defRPr/>
            </a:pPr>
            <a:r>
              <a:rPr lang="zh-CN" altLang="en-US" sz="3200" b="1" dirty="0">
                <a:solidFill>
                  <a:srgbClr val="C00000"/>
                </a:solidFill>
                <a:latin typeface="微软雅黑" panose="020B0503020204020204" pitchFamily="34" charset="-122"/>
                <a:ea typeface="微软雅黑" panose="020B0503020204020204" pitchFamily="34" charset="-122"/>
              </a:rPr>
              <a:t>社会主义思想的精髓</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1127448" y="2708920"/>
            <a:ext cx="10009112"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7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22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97" name="组合 5396"/>
          <p:cNvGrpSpPr/>
          <p:nvPr/>
        </p:nvGrpSpPr>
        <p:grpSpPr>
          <a:xfrm>
            <a:off x="583385" y="2522245"/>
            <a:ext cx="3640407" cy="2168599"/>
            <a:chOff x="407348" y="2335570"/>
            <a:chExt cx="3640407" cy="2168599"/>
          </a:xfrm>
        </p:grpSpPr>
        <p:sp>
          <p:nvSpPr>
            <p:cNvPr id="2" name="TextBox 1"/>
            <p:cNvSpPr txBox="1"/>
            <p:nvPr/>
          </p:nvSpPr>
          <p:spPr>
            <a:xfrm>
              <a:off x="2454264" y="2492896"/>
              <a:ext cx="1481496" cy="369332"/>
            </a:xfrm>
            <a:prstGeom prst="rect">
              <a:avLst/>
            </a:prstGeom>
            <a:noFill/>
          </p:spPr>
          <p:txBody>
            <a:bodyPr wrap="none" rtlCol="0">
              <a:spAutoFit/>
            </a:bodyPr>
            <a:lstStyle/>
            <a:p>
              <a:r>
                <a:rPr lang="zh-CN" altLang="en-US" b="1" dirty="0">
                  <a:solidFill>
                    <a:srgbClr val="C90719"/>
                  </a:solidFill>
                  <a:latin typeface="微软雅黑" panose="020B0503020204020204" pitchFamily="34" charset="-122"/>
                  <a:ea typeface="微软雅黑" panose="020B0503020204020204" pitchFamily="34" charset="-122"/>
                </a:rPr>
                <a:t>“</a:t>
              </a:r>
              <a:r>
                <a:rPr lang="en-US" altLang="zh-CN" b="1" dirty="0">
                  <a:solidFill>
                    <a:srgbClr val="C90719"/>
                  </a:solidFill>
                  <a:latin typeface="微软雅黑" panose="020B0503020204020204" pitchFamily="34" charset="-122"/>
                  <a:ea typeface="微软雅黑" panose="020B0503020204020204" pitchFamily="34" charset="-122"/>
                </a:rPr>
                <a:t>8</a:t>
              </a:r>
              <a:r>
                <a:rPr lang="zh-CN" altLang="en-US" b="1" dirty="0">
                  <a:solidFill>
                    <a:srgbClr val="C90719"/>
                  </a:solidFill>
                  <a:latin typeface="微软雅黑" panose="020B0503020204020204" pitchFamily="34" charset="-122"/>
                  <a:ea typeface="微软雅黑" panose="020B0503020204020204" pitchFamily="34" charset="-122"/>
                </a:rPr>
                <a:t>个明确”</a:t>
              </a:r>
              <a:endParaRPr lang="zh-CN" altLang="en-US" b="1" dirty="0">
                <a:solidFill>
                  <a:srgbClr val="C90719"/>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2423592" y="3943278"/>
              <a:ext cx="1624163" cy="369332"/>
            </a:xfrm>
            <a:prstGeom prst="rect">
              <a:avLst/>
            </a:prstGeom>
            <a:noFill/>
          </p:spPr>
          <p:txBody>
            <a:bodyPr wrap="none" rtlCol="0">
              <a:spAutoFit/>
            </a:bodyPr>
            <a:lstStyle/>
            <a:p>
              <a:r>
                <a:rPr lang="zh-CN" altLang="en-US" b="1" dirty="0">
                  <a:solidFill>
                    <a:srgbClr val="C90719"/>
                  </a:solidFill>
                  <a:latin typeface="微软雅黑" panose="020B0503020204020204" pitchFamily="34" charset="-122"/>
                  <a:ea typeface="微软雅黑" panose="020B0503020204020204" pitchFamily="34" charset="-122"/>
                </a:rPr>
                <a:t>“</a:t>
              </a:r>
              <a:r>
                <a:rPr lang="en-US" altLang="zh-CN" b="1" dirty="0">
                  <a:solidFill>
                    <a:srgbClr val="C90719"/>
                  </a:solidFill>
                  <a:latin typeface="微软雅黑" panose="020B0503020204020204" pitchFamily="34" charset="-122"/>
                  <a:ea typeface="微软雅黑" panose="020B0503020204020204" pitchFamily="34" charset="-122"/>
                </a:rPr>
                <a:t>14</a:t>
              </a:r>
              <a:r>
                <a:rPr lang="zh-CN" altLang="en-US" b="1" dirty="0">
                  <a:solidFill>
                    <a:srgbClr val="C90719"/>
                  </a:solidFill>
                  <a:latin typeface="微软雅黑" panose="020B0503020204020204" pitchFamily="34" charset="-122"/>
                  <a:ea typeface="微软雅黑" panose="020B0503020204020204" pitchFamily="34" charset="-122"/>
                </a:rPr>
                <a:t>个坚持”</a:t>
              </a:r>
              <a:endParaRPr lang="zh-CN" altLang="en-US" b="1" dirty="0">
                <a:solidFill>
                  <a:srgbClr val="C90719"/>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767408" y="2620456"/>
              <a:ext cx="615553" cy="1528624"/>
            </a:xfrm>
            <a:prstGeom prst="rect">
              <a:avLst/>
            </a:prstGeom>
            <a:noFill/>
          </p:spPr>
          <p:txBody>
            <a:bodyPr vert="eaVert" wrap="none" rtlCol="0">
              <a:spAutoFit/>
            </a:bodyPr>
            <a:lstStyle/>
            <a:p>
              <a:r>
                <a:rPr lang="zh-CN" altLang="en-US" sz="2800" b="1" dirty="0">
                  <a:solidFill>
                    <a:srgbClr val="C90719"/>
                  </a:solidFill>
                  <a:latin typeface="微软雅黑" panose="020B0503020204020204" pitchFamily="34" charset="-122"/>
                  <a:ea typeface="微软雅黑" panose="020B0503020204020204" pitchFamily="34" charset="-122"/>
                </a:rPr>
                <a:t>核心内容</a:t>
              </a:r>
              <a:endParaRPr lang="zh-CN" altLang="en-US" sz="2800" b="1" dirty="0">
                <a:solidFill>
                  <a:srgbClr val="C90719"/>
                </a:solidFill>
                <a:latin typeface="微软雅黑" panose="020B0503020204020204" pitchFamily="34" charset="-122"/>
                <a:ea typeface="微软雅黑" panose="020B0503020204020204" pitchFamily="34" charset="-122"/>
              </a:endParaRPr>
            </a:p>
          </p:txBody>
        </p:sp>
        <p:grpSp>
          <p:nvGrpSpPr>
            <p:cNvPr id="5394" name="组合 5393"/>
            <p:cNvGrpSpPr/>
            <p:nvPr/>
          </p:nvGrpSpPr>
          <p:grpSpPr>
            <a:xfrm>
              <a:off x="407348" y="2335570"/>
              <a:ext cx="2158729" cy="2168599"/>
              <a:chOff x="1493838" y="1389063"/>
              <a:chExt cx="4167188" cy="4186238"/>
            </a:xfrm>
          </p:grpSpPr>
          <p:sp>
            <p:nvSpPr>
              <p:cNvPr id="5193" name="Freeform 6"/>
              <p:cNvSpPr/>
              <p:nvPr/>
            </p:nvSpPr>
            <p:spPr bwMode="auto">
              <a:xfrm>
                <a:off x="1493838" y="1389063"/>
                <a:ext cx="3090863" cy="4186238"/>
              </a:xfrm>
              <a:custGeom>
                <a:avLst/>
                <a:gdLst>
                  <a:gd name="T0" fmla="*/ 2018 w 2055"/>
                  <a:gd name="T1" fmla="*/ 1076 h 2782"/>
                  <a:gd name="T2" fmla="*/ 1987 w 2055"/>
                  <a:gd name="T3" fmla="*/ 962 h 2782"/>
                  <a:gd name="T4" fmla="*/ 1537 w 2055"/>
                  <a:gd name="T5" fmla="*/ 310 h 2782"/>
                  <a:gd name="T6" fmla="*/ 1533 w 2055"/>
                  <a:gd name="T7" fmla="*/ 316 h 2782"/>
                  <a:gd name="T8" fmla="*/ 1537 w 2055"/>
                  <a:gd name="T9" fmla="*/ 310 h 2782"/>
                  <a:gd name="T10" fmla="*/ 1444 w 2055"/>
                  <a:gd name="T11" fmla="*/ 240 h 2782"/>
                  <a:gd name="T12" fmla="*/ 664 w 2055"/>
                  <a:gd name="T13" fmla="*/ 0 h 2782"/>
                  <a:gd name="T14" fmla="*/ 62 w 2055"/>
                  <a:gd name="T15" fmla="*/ 137 h 2782"/>
                  <a:gd name="T16" fmla="*/ 36 w 2055"/>
                  <a:gd name="T17" fmla="*/ 125 h 2782"/>
                  <a:gd name="T18" fmla="*/ 0 w 2055"/>
                  <a:gd name="T19" fmla="*/ 161 h 2782"/>
                  <a:gd name="T20" fmla="*/ 36 w 2055"/>
                  <a:gd name="T21" fmla="*/ 197 h 2782"/>
                  <a:gd name="T22" fmla="*/ 72 w 2055"/>
                  <a:gd name="T23" fmla="*/ 161 h 2782"/>
                  <a:gd name="T24" fmla="*/ 72 w 2055"/>
                  <a:gd name="T25" fmla="*/ 158 h 2782"/>
                  <a:gd name="T26" fmla="*/ 664 w 2055"/>
                  <a:gd name="T27" fmla="*/ 23 h 2782"/>
                  <a:gd name="T28" fmla="*/ 1429 w 2055"/>
                  <a:gd name="T29" fmla="*/ 258 h 2782"/>
                  <a:gd name="T30" fmla="*/ 1524 w 2055"/>
                  <a:gd name="T31" fmla="*/ 329 h 2782"/>
                  <a:gd name="T32" fmla="*/ 1965 w 2055"/>
                  <a:gd name="T33" fmla="*/ 969 h 2782"/>
                  <a:gd name="T34" fmla="*/ 1996 w 2055"/>
                  <a:gd name="T35" fmla="*/ 1081 h 2782"/>
                  <a:gd name="T36" fmla="*/ 2031 w 2055"/>
                  <a:gd name="T37" fmla="*/ 1391 h 2782"/>
                  <a:gd name="T38" fmla="*/ 1997 w 2055"/>
                  <a:gd name="T39" fmla="*/ 1697 h 2782"/>
                  <a:gd name="T40" fmla="*/ 1966 w 2055"/>
                  <a:gd name="T41" fmla="*/ 1810 h 2782"/>
                  <a:gd name="T42" fmla="*/ 1534 w 2055"/>
                  <a:gd name="T43" fmla="*/ 2445 h 2782"/>
                  <a:gd name="T44" fmla="*/ 1441 w 2055"/>
                  <a:gd name="T45" fmla="*/ 2515 h 2782"/>
                  <a:gd name="T46" fmla="*/ 664 w 2055"/>
                  <a:gd name="T47" fmla="*/ 2759 h 2782"/>
                  <a:gd name="T48" fmla="*/ 71 w 2055"/>
                  <a:gd name="T49" fmla="*/ 2624 h 2782"/>
                  <a:gd name="T50" fmla="*/ 72 w 2055"/>
                  <a:gd name="T51" fmla="*/ 2618 h 2782"/>
                  <a:gd name="T52" fmla="*/ 36 w 2055"/>
                  <a:gd name="T53" fmla="*/ 2582 h 2782"/>
                  <a:gd name="T54" fmla="*/ 0 w 2055"/>
                  <a:gd name="T55" fmla="*/ 2618 h 2782"/>
                  <a:gd name="T56" fmla="*/ 36 w 2055"/>
                  <a:gd name="T57" fmla="*/ 2654 h 2782"/>
                  <a:gd name="T58" fmla="*/ 60 w 2055"/>
                  <a:gd name="T59" fmla="*/ 2644 h 2782"/>
                  <a:gd name="T60" fmla="*/ 664 w 2055"/>
                  <a:gd name="T61" fmla="*/ 2782 h 2782"/>
                  <a:gd name="T62" fmla="*/ 1454 w 2055"/>
                  <a:gd name="T63" fmla="*/ 2535 h 2782"/>
                  <a:gd name="T64" fmla="*/ 1549 w 2055"/>
                  <a:gd name="T65" fmla="*/ 2463 h 2782"/>
                  <a:gd name="T66" fmla="*/ 1988 w 2055"/>
                  <a:gd name="T67" fmla="*/ 1816 h 2782"/>
                  <a:gd name="T68" fmla="*/ 2019 w 2055"/>
                  <a:gd name="T69" fmla="*/ 1703 h 2782"/>
                  <a:gd name="T70" fmla="*/ 2055 w 2055"/>
                  <a:gd name="T71" fmla="*/ 1391 h 2782"/>
                  <a:gd name="T72" fmla="*/ 2018 w 2055"/>
                  <a:gd name="T73" fmla="*/ 1076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5" h="2782">
                    <a:moveTo>
                      <a:pt x="2018" y="1076"/>
                    </a:moveTo>
                    <a:cubicBezTo>
                      <a:pt x="1987" y="962"/>
                      <a:pt x="1987" y="962"/>
                      <a:pt x="1987" y="962"/>
                    </a:cubicBezTo>
                    <a:cubicBezTo>
                      <a:pt x="1903" y="703"/>
                      <a:pt x="1744" y="477"/>
                      <a:pt x="1537" y="310"/>
                    </a:cubicBezTo>
                    <a:cubicBezTo>
                      <a:pt x="1536" y="312"/>
                      <a:pt x="1535" y="314"/>
                      <a:pt x="1533" y="316"/>
                    </a:cubicBezTo>
                    <a:cubicBezTo>
                      <a:pt x="1537" y="310"/>
                      <a:pt x="1537" y="310"/>
                      <a:pt x="1537" y="310"/>
                    </a:cubicBezTo>
                    <a:cubicBezTo>
                      <a:pt x="1444" y="240"/>
                      <a:pt x="1444" y="240"/>
                      <a:pt x="1444" y="240"/>
                    </a:cubicBezTo>
                    <a:cubicBezTo>
                      <a:pt x="1221" y="89"/>
                      <a:pt x="953" y="0"/>
                      <a:pt x="664" y="0"/>
                    </a:cubicBezTo>
                    <a:cubicBezTo>
                      <a:pt x="456" y="0"/>
                      <a:pt x="249" y="47"/>
                      <a:pt x="62" y="137"/>
                    </a:cubicBezTo>
                    <a:cubicBezTo>
                      <a:pt x="56" y="130"/>
                      <a:pt x="46" y="125"/>
                      <a:pt x="36" y="125"/>
                    </a:cubicBezTo>
                    <a:cubicBezTo>
                      <a:pt x="16" y="125"/>
                      <a:pt x="0" y="141"/>
                      <a:pt x="0" y="161"/>
                    </a:cubicBezTo>
                    <a:cubicBezTo>
                      <a:pt x="0" y="181"/>
                      <a:pt x="16" y="197"/>
                      <a:pt x="36" y="197"/>
                    </a:cubicBezTo>
                    <a:cubicBezTo>
                      <a:pt x="56" y="197"/>
                      <a:pt x="72" y="181"/>
                      <a:pt x="72" y="161"/>
                    </a:cubicBezTo>
                    <a:cubicBezTo>
                      <a:pt x="72" y="160"/>
                      <a:pt x="72" y="159"/>
                      <a:pt x="72" y="158"/>
                    </a:cubicBezTo>
                    <a:cubicBezTo>
                      <a:pt x="255" y="70"/>
                      <a:pt x="459" y="23"/>
                      <a:pt x="664" y="23"/>
                    </a:cubicBezTo>
                    <a:cubicBezTo>
                      <a:pt x="947" y="23"/>
                      <a:pt x="1211" y="110"/>
                      <a:pt x="1429" y="258"/>
                    </a:cubicBezTo>
                    <a:cubicBezTo>
                      <a:pt x="1524" y="329"/>
                      <a:pt x="1524" y="329"/>
                      <a:pt x="1524" y="329"/>
                    </a:cubicBezTo>
                    <a:cubicBezTo>
                      <a:pt x="1727" y="493"/>
                      <a:pt x="1882" y="715"/>
                      <a:pt x="1965" y="969"/>
                    </a:cubicBezTo>
                    <a:cubicBezTo>
                      <a:pt x="1996" y="1081"/>
                      <a:pt x="1996" y="1081"/>
                      <a:pt x="1996" y="1081"/>
                    </a:cubicBezTo>
                    <a:cubicBezTo>
                      <a:pt x="2019" y="1181"/>
                      <a:pt x="2031" y="1284"/>
                      <a:pt x="2031" y="1391"/>
                    </a:cubicBezTo>
                    <a:cubicBezTo>
                      <a:pt x="2031" y="1496"/>
                      <a:pt x="2019" y="1599"/>
                      <a:pt x="1997" y="1697"/>
                    </a:cubicBezTo>
                    <a:cubicBezTo>
                      <a:pt x="1966" y="1810"/>
                      <a:pt x="1966" y="1810"/>
                      <a:pt x="1966" y="1810"/>
                    </a:cubicBezTo>
                    <a:cubicBezTo>
                      <a:pt x="1885" y="2061"/>
                      <a:pt x="1733" y="2281"/>
                      <a:pt x="1534" y="2445"/>
                    </a:cubicBezTo>
                    <a:cubicBezTo>
                      <a:pt x="1441" y="2515"/>
                      <a:pt x="1441" y="2515"/>
                      <a:pt x="1441" y="2515"/>
                    </a:cubicBezTo>
                    <a:cubicBezTo>
                      <a:pt x="1220" y="2669"/>
                      <a:pt x="952" y="2759"/>
                      <a:pt x="664" y="2759"/>
                    </a:cubicBezTo>
                    <a:cubicBezTo>
                      <a:pt x="459" y="2759"/>
                      <a:pt x="255" y="2712"/>
                      <a:pt x="71" y="2624"/>
                    </a:cubicBezTo>
                    <a:cubicBezTo>
                      <a:pt x="72" y="2622"/>
                      <a:pt x="72" y="2620"/>
                      <a:pt x="72" y="2618"/>
                    </a:cubicBezTo>
                    <a:cubicBezTo>
                      <a:pt x="72" y="2598"/>
                      <a:pt x="56" y="2582"/>
                      <a:pt x="36" y="2582"/>
                    </a:cubicBezTo>
                    <a:cubicBezTo>
                      <a:pt x="16" y="2582"/>
                      <a:pt x="0" y="2598"/>
                      <a:pt x="0" y="2618"/>
                    </a:cubicBezTo>
                    <a:cubicBezTo>
                      <a:pt x="0" y="2638"/>
                      <a:pt x="16" y="2654"/>
                      <a:pt x="36" y="2654"/>
                    </a:cubicBezTo>
                    <a:cubicBezTo>
                      <a:pt x="45" y="2654"/>
                      <a:pt x="54" y="2650"/>
                      <a:pt x="60" y="2644"/>
                    </a:cubicBezTo>
                    <a:cubicBezTo>
                      <a:pt x="247" y="2734"/>
                      <a:pt x="455" y="2782"/>
                      <a:pt x="664" y="2782"/>
                    </a:cubicBezTo>
                    <a:cubicBezTo>
                      <a:pt x="957" y="2782"/>
                      <a:pt x="1230" y="2690"/>
                      <a:pt x="1454" y="2535"/>
                    </a:cubicBezTo>
                    <a:cubicBezTo>
                      <a:pt x="1549" y="2463"/>
                      <a:pt x="1549" y="2463"/>
                      <a:pt x="1549" y="2463"/>
                    </a:cubicBezTo>
                    <a:cubicBezTo>
                      <a:pt x="1751" y="2295"/>
                      <a:pt x="1906" y="2072"/>
                      <a:pt x="1988" y="1816"/>
                    </a:cubicBezTo>
                    <a:cubicBezTo>
                      <a:pt x="2019" y="1703"/>
                      <a:pt x="2019" y="1703"/>
                      <a:pt x="2019" y="1703"/>
                    </a:cubicBezTo>
                    <a:cubicBezTo>
                      <a:pt x="2042" y="1602"/>
                      <a:pt x="2055" y="1498"/>
                      <a:pt x="2055" y="1391"/>
                    </a:cubicBezTo>
                    <a:cubicBezTo>
                      <a:pt x="2055" y="1282"/>
                      <a:pt x="2042" y="1177"/>
                      <a:pt x="2018" y="1076"/>
                    </a:cubicBezTo>
                    <a:close/>
                  </a:path>
                </a:pathLst>
              </a:custGeom>
              <a:solidFill>
                <a:srgbClr val="C90719"/>
              </a:solidFill>
              <a:ln w="19050">
                <a:solidFill>
                  <a:srgbClr val="C90719"/>
                </a:solidFill>
              </a:ln>
            </p:spPr>
            <p:txBody>
              <a:bodyPr vert="horz" wrap="square" lIns="91440" tIns="45720" rIns="91440" bIns="45720" numCol="1" anchor="t" anchorCtr="0" compatLnSpc="1"/>
              <a:lstStyle/>
              <a:p>
                <a:endParaRPr lang="zh-CN" altLang="en-US"/>
              </a:p>
            </p:txBody>
          </p:sp>
          <p:sp>
            <p:nvSpPr>
              <p:cNvPr id="5194" name="Oval 7"/>
              <p:cNvSpPr>
                <a:spLocks noChangeArrowheads="1"/>
              </p:cNvSpPr>
              <p:nvPr/>
            </p:nvSpPr>
            <p:spPr bwMode="auto">
              <a:xfrm>
                <a:off x="4132263" y="4856163"/>
                <a:ext cx="31750"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5" name="Oval 8"/>
              <p:cNvSpPr>
                <a:spLocks noChangeArrowheads="1"/>
              </p:cNvSpPr>
              <p:nvPr/>
            </p:nvSpPr>
            <p:spPr bwMode="auto">
              <a:xfrm>
                <a:off x="4216401" y="4856163"/>
                <a:ext cx="31750"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6" name="Oval 9"/>
              <p:cNvSpPr>
                <a:spLocks noChangeArrowheads="1"/>
              </p:cNvSpPr>
              <p:nvPr/>
            </p:nvSpPr>
            <p:spPr bwMode="auto">
              <a:xfrm>
                <a:off x="4300538" y="4856163"/>
                <a:ext cx="31750"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7" name="Oval 10"/>
              <p:cNvSpPr>
                <a:spLocks noChangeArrowheads="1"/>
              </p:cNvSpPr>
              <p:nvPr/>
            </p:nvSpPr>
            <p:spPr bwMode="auto">
              <a:xfrm>
                <a:off x="4386263" y="4856163"/>
                <a:ext cx="30163"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8" name="Oval 11"/>
              <p:cNvSpPr>
                <a:spLocks noChangeArrowheads="1"/>
              </p:cNvSpPr>
              <p:nvPr/>
            </p:nvSpPr>
            <p:spPr bwMode="auto">
              <a:xfrm>
                <a:off x="4470401" y="4856163"/>
                <a:ext cx="30163"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9" name="Oval 12"/>
              <p:cNvSpPr>
                <a:spLocks noChangeArrowheads="1"/>
              </p:cNvSpPr>
              <p:nvPr/>
            </p:nvSpPr>
            <p:spPr bwMode="auto">
              <a:xfrm>
                <a:off x="4554538" y="4856163"/>
                <a:ext cx="30163"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0" name="Oval 13"/>
              <p:cNvSpPr>
                <a:spLocks noChangeArrowheads="1"/>
              </p:cNvSpPr>
              <p:nvPr/>
            </p:nvSpPr>
            <p:spPr bwMode="auto">
              <a:xfrm>
                <a:off x="4637088" y="4856163"/>
                <a:ext cx="31750"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1" name="Oval 14"/>
              <p:cNvSpPr>
                <a:spLocks noChangeArrowheads="1"/>
              </p:cNvSpPr>
              <p:nvPr/>
            </p:nvSpPr>
            <p:spPr bwMode="auto">
              <a:xfrm>
                <a:off x="4721226" y="4856163"/>
                <a:ext cx="31750"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2" name="Oval 15"/>
              <p:cNvSpPr>
                <a:spLocks noChangeArrowheads="1"/>
              </p:cNvSpPr>
              <p:nvPr/>
            </p:nvSpPr>
            <p:spPr bwMode="auto">
              <a:xfrm>
                <a:off x="4805363" y="4856163"/>
                <a:ext cx="31750"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3" name="Oval 16"/>
              <p:cNvSpPr>
                <a:spLocks noChangeArrowheads="1"/>
              </p:cNvSpPr>
              <p:nvPr/>
            </p:nvSpPr>
            <p:spPr bwMode="auto">
              <a:xfrm>
                <a:off x="4889501" y="4856163"/>
                <a:ext cx="31750"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4" name="Oval 17"/>
              <p:cNvSpPr>
                <a:spLocks noChangeArrowheads="1"/>
              </p:cNvSpPr>
              <p:nvPr/>
            </p:nvSpPr>
            <p:spPr bwMode="auto">
              <a:xfrm>
                <a:off x="4973638" y="4856163"/>
                <a:ext cx="31750"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5" name="Oval 18"/>
              <p:cNvSpPr>
                <a:spLocks noChangeArrowheads="1"/>
              </p:cNvSpPr>
              <p:nvPr/>
            </p:nvSpPr>
            <p:spPr bwMode="auto">
              <a:xfrm>
                <a:off x="5057776" y="4856163"/>
                <a:ext cx="30163"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6" name="Oval 19"/>
              <p:cNvSpPr>
                <a:spLocks noChangeArrowheads="1"/>
              </p:cNvSpPr>
              <p:nvPr/>
            </p:nvSpPr>
            <p:spPr bwMode="auto">
              <a:xfrm>
                <a:off x="5141913" y="4856163"/>
                <a:ext cx="30163" cy="317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7" name="Oval 20"/>
              <p:cNvSpPr>
                <a:spLocks noChangeArrowheads="1"/>
              </p:cNvSpPr>
              <p:nvPr/>
            </p:nvSpPr>
            <p:spPr bwMode="auto">
              <a:xfrm>
                <a:off x="3935413" y="4781551"/>
                <a:ext cx="180975" cy="179388"/>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8" name="Oval 21"/>
              <p:cNvSpPr>
                <a:spLocks noChangeArrowheads="1"/>
              </p:cNvSpPr>
              <p:nvPr/>
            </p:nvSpPr>
            <p:spPr bwMode="auto">
              <a:xfrm>
                <a:off x="3971926" y="4818063"/>
                <a:ext cx="107950" cy="1079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9" name="Oval 22"/>
              <p:cNvSpPr>
                <a:spLocks noChangeArrowheads="1"/>
              </p:cNvSpPr>
              <p:nvPr/>
            </p:nvSpPr>
            <p:spPr bwMode="auto">
              <a:xfrm>
                <a:off x="5251451" y="1901826"/>
                <a:ext cx="368300" cy="369888"/>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0" name="Oval 23"/>
              <p:cNvSpPr>
                <a:spLocks noChangeArrowheads="1"/>
              </p:cNvSpPr>
              <p:nvPr/>
            </p:nvSpPr>
            <p:spPr bwMode="auto">
              <a:xfrm>
                <a:off x="5427663" y="2295526"/>
                <a:ext cx="15875" cy="15875"/>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1" name="Oval 24"/>
              <p:cNvSpPr>
                <a:spLocks noChangeArrowheads="1"/>
              </p:cNvSpPr>
              <p:nvPr/>
            </p:nvSpPr>
            <p:spPr bwMode="auto">
              <a:xfrm>
                <a:off x="5427663" y="1862138"/>
                <a:ext cx="15875" cy="15875"/>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2" name="Oval 25"/>
              <p:cNvSpPr>
                <a:spLocks noChangeArrowheads="1"/>
              </p:cNvSpPr>
              <p:nvPr/>
            </p:nvSpPr>
            <p:spPr bwMode="auto">
              <a:xfrm>
                <a:off x="5210176" y="2078038"/>
                <a:ext cx="17463" cy="17463"/>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3" name="Oval 26"/>
              <p:cNvSpPr>
                <a:spLocks noChangeArrowheads="1"/>
              </p:cNvSpPr>
              <p:nvPr/>
            </p:nvSpPr>
            <p:spPr bwMode="auto">
              <a:xfrm>
                <a:off x="5643563" y="2078038"/>
                <a:ext cx="17463" cy="17463"/>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4" name="Freeform 27"/>
              <p:cNvSpPr/>
              <p:nvPr/>
            </p:nvSpPr>
            <p:spPr bwMode="auto">
              <a:xfrm>
                <a:off x="5465763" y="2292351"/>
                <a:ext cx="17463" cy="17463"/>
              </a:xfrm>
              <a:custGeom>
                <a:avLst/>
                <a:gdLst>
                  <a:gd name="T0" fmla="*/ 0 w 12"/>
                  <a:gd name="T1" fmla="*/ 7 h 12"/>
                  <a:gd name="T2" fmla="*/ 5 w 12"/>
                  <a:gd name="T3" fmla="*/ 0 h 12"/>
                  <a:gd name="T4" fmla="*/ 11 w 12"/>
                  <a:gd name="T5" fmla="*/ 5 h 12"/>
                  <a:gd name="T6" fmla="*/ 7 w 12"/>
                  <a:gd name="T7" fmla="*/ 11 h 12"/>
                  <a:gd name="T8" fmla="*/ 0 w 12"/>
                  <a:gd name="T9" fmla="*/ 7 h 12"/>
                </a:gdLst>
                <a:ahLst/>
                <a:cxnLst>
                  <a:cxn ang="0">
                    <a:pos x="T0" y="T1"/>
                  </a:cxn>
                  <a:cxn ang="0">
                    <a:pos x="T2" y="T3"/>
                  </a:cxn>
                  <a:cxn ang="0">
                    <a:pos x="T4" y="T5"/>
                  </a:cxn>
                  <a:cxn ang="0">
                    <a:pos x="T6" y="T7"/>
                  </a:cxn>
                  <a:cxn ang="0">
                    <a:pos x="T8" y="T9"/>
                  </a:cxn>
                </a:cxnLst>
                <a:rect l="0" t="0" r="r" b="b"/>
                <a:pathLst>
                  <a:path w="12" h="12">
                    <a:moveTo>
                      <a:pt x="0" y="7"/>
                    </a:moveTo>
                    <a:cubicBezTo>
                      <a:pt x="0" y="4"/>
                      <a:pt x="2" y="1"/>
                      <a:pt x="5" y="0"/>
                    </a:cubicBezTo>
                    <a:cubicBezTo>
                      <a:pt x="8" y="0"/>
                      <a:pt x="11" y="2"/>
                      <a:pt x="11" y="5"/>
                    </a:cubicBezTo>
                    <a:cubicBezTo>
                      <a:pt x="12" y="8"/>
                      <a:pt x="10" y="11"/>
                      <a:pt x="7" y="11"/>
                    </a:cubicBezTo>
                    <a:cubicBezTo>
                      <a:pt x="4" y="12"/>
                      <a:pt x="1" y="10"/>
                      <a:pt x="0" y="7"/>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5" name="Freeform 28"/>
              <p:cNvSpPr/>
              <p:nvPr/>
            </p:nvSpPr>
            <p:spPr bwMode="auto">
              <a:xfrm>
                <a:off x="5389563" y="1865313"/>
                <a:ext cx="19050" cy="17463"/>
              </a:xfrm>
              <a:custGeom>
                <a:avLst/>
                <a:gdLst>
                  <a:gd name="T0" fmla="*/ 0 w 12"/>
                  <a:gd name="T1" fmla="*/ 7 h 12"/>
                  <a:gd name="T2" fmla="*/ 5 w 12"/>
                  <a:gd name="T3" fmla="*/ 1 h 12"/>
                  <a:gd name="T4" fmla="*/ 11 w 12"/>
                  <a:gd name="T5" fmla="*/ 5 h 12"/>
                  <a:gd name="T6" fmla="*/ 7 w 12"/>
                  <a:gd name="T7" fmla="*/ 11 h 12"/>
                  <a:gd name="T8" fmla="*/ 0 w 12"/>
                  <a:gd name="T9" fmla="*/ 7 h 12"/>
                </a:gdLst>
                <a:ahLst/>
                <a:cxnLst>
                  <a:cxn ang="0">
                    <a:pos x="T0" y="T1"/>
                  </a:cxn>
                  <a:cxn ang="0">
                    <a:pos x="T2" y="T3"/>
                  </a:cxn>
                  <a:cxn ang="0">
                    <a:pos x="T4" y="T5"/>
                  </a:cxn>
                  <a:cxn ang="0">
                    <a:pos x="T6" y="T7"/>
                  </a:cxn>
                  <a:cxn ang="0">
                    <a:pos x="T8" y="T9"/>
                  </a:cxn>
                </a:cxnLst>
                <a:rect l="0" t="0" r="r" b="b"/>
                <a:pathLst>
                  <a:path w="12" h="12">
                    <a:moveTo>
                      <a:pt x="0" y="7"/>
                    </a:moveTo>
                    <a:cubicBezTo>
                      <a:pt x="0" y="4"/>
                      <a:pt x="2" y="1"/>
                      <a:pt x="5" y="1"/>
                    </a:cubicBezTo>
                    <a:cubicBezTo>
                      <a:pt x="8" y="0"/>
                      <a:pt x="11" y="2"/>
                      <a:pt x="11" y="5"/>
                    </a:cubicBezTo>
                    <a:cubicBezTo>
                      <a:pt x="12" y="8"/>
                      <a:pt x="10" y="11"/>
                      <a:pt x="7" y="11"/>
                    </a:cubicBezTo>
                    <a:cubicBezTo>
                      <a:pt x="4" y="12"/>
                      <a:pt x="1" y="10"/>
                      <a:pt x="0" y="7"/>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6" name="Freeform 29"/>
              <p:cNvSpPr/>
              <p:nvPr/>
            </p:nvSpPr>
            <p:spPr bwMode="auto">
              <a:xfrm>
                <a:off x="5213351" y="2116138"/>
                <a:ext cx="19050" cy="17463"/>
              </a:xfrm>
              <a:custGeom>
                <a:avLst/>
                <a:gdLst>
                  <a:gd name="T0" fmla="*/ 5 w 12"/>
                  <a:gd name="T1" fmla="*/ 0 h 12"/>
                  <a:gd name="T2" fmla="*/ 11 w 12"/>
                  <a:gd name="T3" fmla="*/ 5 h 12"/>
                  <a:gd name="T4" fmla="*/ 7 w 12"/>
                  <a:gd name="T5" fmla="*/ 11 h 12"/>
                  <a:gd name="T6" fmla="*/ 0 w 12"/>
                  <a:gd name="T7" fmla="*/ 7 h 12"/>
                  <a:gd name="T8" fmla="*/ 5 w 12"/>
                  <a:gd name="T9" fmla="*/ 0 h 12"/>
                </a:gdLst>
                <a:ahLst/>
                <a:cxnLst>
                  <a:cxn ang="0">
                    <a:pos x="T0" y="T1"/>
                  </a:cxn>
                  <a:cxn ang="0">
                    <a:pos x="T2" y="T3"/>
                  </a:cxn>
                  <a:cxn ang="0">
                    <a:pos x="T4" y="T5"/>
                  </a:cxn>
                  <a:cxn ang="0">
                    <a:pos x="T6" y="T7"/>
                  </a:cxn>
                  <a:cxn ang="0">
                    <a:pos x="T8" y="T9"/>
                  </a:cxn>
                </a:cxnLst>
                <a:rect l="0" t="0" r="r" b="b"/>
                <a:pathLst>
                  <a:path w="12" h="12">
                    <a:moveTo>
                      <a:pt x="5" y="0"/>
                    </a:moveTo>
                    <a:cubicBezTo>
                      <a:pt x="8" y="0"/>
                      <a:pt x="11" y="2"/>
                      <a:pt x="11" y="5"/>
                    </a:cubicBezTo>
                    <a:cubicBezTo>
                      <a:pt x="12" y="8"/>
                      <a:pt x="10" y="11"/>
                      <a:pt x="7" y="11"/>
                    </a:cubicBezTo>
                    <a:cubicBezTo>
                      <a:pt x="4" y="12"/>
                      <a:pt x="1" y="10"/>
                      <a:pt x="0" y="7"/>
                    </a:cubicBezTo>
                    <a:cubicBezTo>
                      <a:pt x="0" y="4"/>
                      <a:pt x="2" y="1"/>
                      <a:pt x="5" y="0"/>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7" name="Freeform 30"/>
              <p:cNvSpPr/>
              <p:nvPr/>
            </p:nvSpPr>
            <p:spPr bwMode="auto">
              <a:xfrm>
                <a:off x="5640388" y="2039938"/>
                <a:ext cx="17463" cy="19050"/>
              </a:xfrm>
              <a:custGeom>
                <a:avLst/>
                <a:gdLst>
                  <a:gd name="T0" fmla="*/ 5 w 11"/>
                  <a:gd name="T1" fmla="*/ 0 h 12"/>
                  <a:gd name="T2" fmla="*/ 11 w 11"/>
                  <a:gd name="T3" fmla="*/ 5 h 12"/>
                  <a:gd name="T4" fmla="*/ 7 w 11"/>
                  <a:gd name="T5" fmla="*/ 11 h 12"/>
                  <a:gd name="T6" fmla="*/ 0 w 11"/>
                  <a:gd name="T7" fmla="*/ 7 h 12"/>
                  <a:gd name="T8" fmla="*/ 5 w 11"/>
                  <a:gd name="T9" fmla="*/ 0 h 12"/>
                </a:gdLst>
                <a:ahLst/>
                <a:cxnLst>
                  <a:cxn ang="0">
                    <a:pos x="T0" y="T1"/>
                  </a:cxn>
                  <a:cxn ang="0">
                    <a:pos x="T2" y="T3"/>
                  </a:cxn>
                  <a:cxn ang="0">
                    <a:pos x="T4" y="T5"/>
                  </a:cxn>
                  <a:cxn ang="0">
                    <a:pos x="T6" y="T7"/>
                  </a:cxn>
                  <a:cxn ang="0">
                    <a:pos x="T8" y="T9"/>
                  </a:cxn>
                </a:cxnLst>
                <a:rect l="0" t="0" r="r" b="b"/>
                <a:pathLst>
                  <a:path w="11" h="12">
                    <a:moveTo>
                      <a:pt x="5" y="0"/>
                    </a:moveTo>
                    <a:cubicBezTo>
                      <a:pt x="8" y="0"/>
                      <a:pt x="10" y="2"/>
                      <a:pt x="11" y="5"/>
                    </a:cubicBezTo>
                    <a:cubicBezTo>
                      <a:pt x="11" y="8"/>
                      <a:pt x="9" y="11"/>
                      <a:pt x="7" y="11"/>
                    </a:cubicBezTo>
                    <a:cubicBezTo>
                      <a:pt x="4" y="12"/>
                      <a:pt x="1" y="10"/>
                      <a:pt x="0" y="7"/>
                    </a:cubicBezTo>
                    <a:cubicBezTo>
                      <a:pt x="0" y="4"/>
                      <a:pt x="2" y="1"/>
                      <a:pt x="5" y="0"/>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8" name="Freeform 31"/>
              <p:cNvSpPr/>
              <p:nvPr/>
            </p:nvSpPr>
            <p:spPr bwMode="auto">
              <a:xfrm>
                <a:off x="5500688" y="2281238"/>
                <a:ext cx="19050" cy="19050"/>
              </a:xfrm>
              <a:custGeom>
                <a:avLst/>
                <a:gdLst>
                  <a:gd name="T0" fmla="*/ 1 w 12"/>
                  <a:gd name="T1" fmla="*/ 8 h 12"/>
                  <a:gd name="T2" fmla="*/ 4 w 12"/>
                  <a:gd name="T3" fmla="*/ 1 h 12"/>
                  <a:gd name="T4" fmla="*/ 11 w 12"/>
                  <a:gd name="T5" fmla="*/ 4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1" y="2"/>
                      <a:pt x="4" y="1"/>
                    </a:cubicBezTo>
                    <a:cubicBezTo>
                      <a:pt x="7" y="0"/>
                      <a:pt x="10" y="1"/>
                      <a:pt x="11" y="4"/>
                    </a:cubicBezTo>
                    <a:cubicBezTo>
                      <a:pt x="12" y="7"/>
                      <a:pt x="11" y="10"/>
                      <a:pt x="8" y="11"/>
                    </a:cubicBezTo>
                    <a:cubicBezTo>
                      <a:pt x="5" y="12"/>
                      <a:pt x="2" y="11"/>
                      <a:pt x="1" y="8"/>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9" name="Freeform 32"/>
              <p:cNvSpPr/>
              <p:nvPr/>
            </p:nvSpPr>
            <p:spPr bwMode="auto">
              <a:xfrm>
                <a:off x="5353051" y="1873251"/>
                <a:ext cx="19050" cy="20638"/>
              </a:xfrm>
              <a:custGeom>
                <a:avLst/>
                <a:gdLst>
                  <a:gd name="T0" fmla="*/ 1 w 13"/>
                  <a:gd name="T1" fmla="*/ 8 h 13"/>
                  <a:gd name="T2" fmla="*/ 5 w 13"/>
                  <a:gd name="T3" fmla="*/ 1 h 13"/>
                  <a:gd name="T4" fmla="*/ 12 w 13"/>
                  <a:gd name="T5" fmla="*/ 5 h 13"/>
                  <a:gd name="T6" fmla="*/ 8 w 13"/>
                  <a:gd name="T7" fmla="*/ 12 h 13"/>
                  <a:gd name="T8" fmla="*/ 1 w 13"/>
                  <a:gd name="T9" fmla="*/ 8 h 13"/>
                </a:gdLst>
                <a:ahLst/>
                <a:cxnLst>
                  <a:cxn ang="0">
                    <a:pos x="T0" y="T1"/>
                  </a:cxn>
                  <a:cxn ang="0">
                    <a:pos x="T2" y="T3"/>
                  </a:cxn>
                  <a:cxn ang="0">
                    <a:pos x="T4" y="T5"/>
                  </a:cxn>
                  <a:cxn ang="0">
                    <a:pos x="T6" y="T7"/>
                  </a:cxn>
                  <a:cxn ang="0">
                    <a:pos x="T8" y="T9"/>
                  </a:cxn>
                </a:cxnLst>
                <a:rect l="0" t="0" r="r" b="b"/>
                <a:pathLst>
                  <a:path w="13" h="13">
                    <a:moveTo>
                      <a:pt x="1" y="8"/>
                    </a:moveTo>
                    <a:cubicBezTo>
                      <a:pt x="0" y="5"/>
                      <a:pt x="2" y="2"/>
                      <a:pt x="5" y="1"/>
                    </a:cubicBezTo>
                    <a:cubicBezTo>
                      <a:pt x="7" y="0"/>
                      <a:pt x="11" y="2"/>
                      <a:pt x="12" y="5"/>
                    </a:cubicBezTo>
                    <a:cubicBezTo>
                      <a:pt x="13" y="7"/>
                      <a:pt x="11" y="11"/>
                      <a:pt x="8" y="12"/>
                    </a:cubicBezTo>
                    <a:cubicBezTo>
                      <a:pt x="5" y="13"/>
                      <a:pt x="2" y="11"/>
                      <a:pt x="1" y="8"/>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0" name="Freeform 33"/>
              <p:cNvSpPr/>
              <p:nvPr/>
            </p:nvSpPr>
            <p:spPr bwMode="auto">
              <a:xfrm>
                <a:off x="5222876" y="2152651"/>
                <a:ext cx="17463" cy="17463"/>
              </a:xfrm>
              <a:custGeom>
                <a:avLst/>
                <a:gdLst>
                  <a:gd name="T0" fmla="*/ 4 w 12"/>
                  <a:gd name="T1" fmla="*/ 1 h 12"/>
                  <a:gd name="T2" fmla="*/ 11 w 12"/>
                  <a:gd name="T3" fmla="*/ 4 h 12"/>
                  <a:gd name="T4" fmla="*/ 8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1"/>
                      <a:pt x="11" y="4"/>
                    </a:cubicBezTo>
                    <a:cubicBezTo>
                      <a:pt x="12" y="7"/>
                      <a:pt x="11" y="10"/>
                      <a:pt x="8" y="11"/>
                    </a:cubicBezTo>
                    <a:cubicBezTo>
                      <a:pt x="5" y="12"/>
                      <a:pt x="2" y="11"/>
                      <a:pt x="1" y="8"/>
                    </a:cubicBezTo>
                    <a:cubicBezTo>
                      <a:pt x="0" y="5"/>
                      <a:pt x="2" y="2"/>
                      <a:pt x="4" y="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1" name="Freeform 34"/>
              <p:cNvSpPr/>
              <p:nvPr/>
            </p:nvSpPr>
            <p:spPr bwMode="auto">
              <a:xfrm>
                <a:off x="5630863" y="2003426"/>
                <a:ext cx="17463" cy="19050"/>
              </a:xfrm>
              <a:custGeom>
                <a:avLst/>
                <a:gdLst>
                  <a:gd name="T0" fmla="*/ 4 w 12"/>
                  <a:gd name="T1" fmla="*/ 1 h 13"/>
                  <a:gd name="T2" fmla="*/ 11 w 12"/>
                  <a:gd name="T3" fmla="*/ 5 h 13"/>
                  <a:gd name="T4" fmla="*/ 8 w 12"/>
                  <a:gd name="T5" fmla="*/ 12 h 13"/>
                  <a:gd name="T6" fmla="*/ 1 w 12"/>
                  <a:gd name="T7" fmla="*/ 8 h 13"/>
                  <a:gd name="T8" fmla="*/ 4 w 12"/>
                  <a:gd name="T9" fmla="*/ 1 h 13"/>
                </a:gdLst>
                <a:ahLst/>
                <a:cxnLst>
                  <a:cxn ang="0">
                    <a:pos x="T0" y="T1"/>
                  </a:cxn>
                  <a:cxn ang="0">
                    <a:pos x="T2" y="T3"/>
                  </a:cxn>
                  <a:cxn ang="0">
                    <a:pos x="T4" y="T5"/>
                  </a:cxn>
                  <a:cxn ang="0">
                    <a:pos x="T6" y="T7"/>
                  </a:cxn>
                  <a:cxn ang="0">
                    <a:pos x="T8" y="T9"/>
                  </a:cxn>
                </a:cxnLst>
                <a:rect l="0" t="0" r="r" b="b"/>
                <a:pathLst>
                  <a:path w="12" h="13">
                    <a:moveTo>
                      <a:pt x="4" y="1"/>
                    </a:moveTo>
                    <a:cubicBezTo>
                      <a:pt x="7" y="0"/>
                      <a:pt x="10" y="2"/>
                      <a:pt x="11" y="5"/>
                    </a:cubicBezTo>
                    <a:cubicBezTo>
                      <a:pt x="12" y="7"/>
                      <a:pt x="11" y="11"/>
                      <a:pt x="8" y="12"/>
                    </a:cubicBezTo>
                    <a:cubicBezTo>
                      <a:pt x="5" y="13"/>
                      <a:pt x="2" y="11"/>
                      <a:pt x="1" y="8"/>
                    </a:cubicBezTo>
                    <a:cubicBezTo>
                      <a:pt x="0" y="6"/>
                      <a:pt x="1" y="2"/>
                      <a:pt x="4" y="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2" name="Freeform 35"/>
              <p:cNvSpPr/>
              <p:nvPr/>
            </p:nvSpPr>
            <p:spPr bwMode="auto">
              <a:xfrm>
                <a:off x="5534026" y="2265363"/>
                <a:ext cx="19050" cy="19050"/>
              </a:xfrm>
              <a:custGeom>
                <a:avLst/>
                <a:gdLst>
                  <a:gd name="T0" fmla="*/ 2 w 13"/>
                  <a:gd name="T1" fmla="*/ 9 h 13"/>
                  <a:gd name="T2" fmla="*/ 4 w 13"/>
                  <a:gd name="T3" fmla="*/ 2 h 13"/>
                  <a:gd name="T4" fmla="*/ 11 w 13"/>
                  <a:gd name="T5" fmla="*/ 4 h 13"/>
                  <a:gd name="T6" fmla="*/ 9 w 13"/>
                  <a:gd name="T7" fmla="*/ 11 h 13"/>
                  <a:gd name="T8" fmla="*/ 2 w 13"/>
                  <a:gd name="T9" fmla="*/ 9 h 13"/>
                </a:gdLst>
                <a:ahLst/>
                <a:cxnLst>
                  <a:cxn ang="0">
                    <a:pos x="T0" y="T1"/>
                  </a:cxn>
                  <a:cxn ang="0">
                    <a:pos x="T2" y="T3"/>
                  </a:cxn>
                  <a:cxn ang="0">
                    <a:pos x="T4" y="T5"/>
                  </a:cxn>
                  <a:cxn ang="0">
                    <a:pos x="T6" y="T7"/>
                  </a:cxn>
                  <a:cxn ang="0">
                    <a:pos x="T8" y="T9"/>
                  </a:cxn>
                </a:cxnLst>
                <a:rect l="0" t="0" r="r" b="b"/>
                <a:pathLst>
                  <a:path w="13" h="13">
                    <a:moveTo>
                      <a:pt x="2" y="9"/>
                    </a:moveTo>
                    <a:cubicBezTo>
                      <a:pt x="0" y="7"/>
                      <a:pt x="1" y="3"/>
                      <a:pt x="4" y="2"/>
                    </a:cubicBezTo>
                    <a:cubicBezTo>
                      <a:pt x="7" y="0"/>
                      <a:pt x="10" y="1"/>
                      <a:pt x="11" y="4"/>
                    </a:cubicBezTo>
                    <a:cubicBezTo>
                      <a:pt x="13" y="6"/>
                      <a:pt x="12" y="10"/>
                      <a:pt x="9" y="11"/>
                    </a:cubicBezTo>
                    <a:cubicBezTo>
                      <a:pt x="7" y="13"/>
                      <a:pt x="4" y="12"/>
                      <a:pt x="2" y="9"/>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3" name="Freeform 36"/>
              <p:cNvSpPr/>
              <p:nvPr/>
            </p:nvSpPr>
            <p:spPr bwMode="auto">
              <a:xfrm>
                <a:off x="5318126" y="1890713"/>
                <a:ext cx="19050" cy="17463"/>
              </a:xfrm>
              <a:custGeom>
                <a:avLst/>
                <a:gdLst>
                  <a:gd name="T0" fmla="*/ 2 w 13"/>
                  <a:gd name="T1" fmla="*/ 9 h 12"/>
                  <a:gd name="T2" fmla="*/ 4 w 13"/>
                  <a:gd name="T3" fmla="*/ 1 h 12"/>
                  <a:gd name="T4" fmla="*/ 11 w 13"/>
                  <a:gd name="T5" fmla="*/ 3 h 12"/>
                  <a:gd name="T6" fmla="*/ 9 w 13"/>
                  <a:gd name="T7" fmla="*/ 11 h 12"/>
                  <a:gd name="T8" fmla="*/ 2 w 13"/>
                  <a:gd name="T9" fmla="*/ 9 h 12"/>
                </a:gdLst>
                <a:ahLst/>
                <a:cxnLst>
                  <a:cxn ang="0">
                    <a:pos x="T0" y="T1"/>
                  </a:cxn>
                  <a:cxn ang="0">
                    <a:pos x="T2" y="T3"/>
                  </a:cxn>
                  <a:cxn ang="0">
                    <a:pos x="T4" y="T5"/>
                  </a:cxn>
                  <a:cxn ang="0">
                    <a:pos x="T6" y="T7"/>
                  </a:cxn>
                  <a:cxn ang="0">
                    <a:pos x="T8" y="T9"/>
                  </a:cxn>
                </a:cxnLst>
                <a:rect l="0" t="0" r="r" b="b"/>
                <a:pathLst>
                  <a:path w="13" h="12">
                    <a:moveTo>
                      <a:pt x="2" y="9"/>
                    </a:moveTo>
                    <a:cubicBezTo>
                      <a:pt x="0" y="6"/>
                      <a:pt x="1" y="3"/>
                      <a:pt x="4" y="1"/>
                    </a:cubicBezTo>
                    <a:cubicBezTo>
                      <a:pt x="7" y="0"/>
                      <a:pt x="10" y="1"/>
                      <a:pt x="11" y="3"/>
                    </a:cubicBezTo>
                    <a:cubicBezTo>
                      <a:pt x="13" y="6"/>
                      <a:pt x="12" y="9"/>
                      <a:pt x="9" y="11"/>
                    </a:cubicBezTo>
                    <a:cubicBezTo>
                      <a:pt x="7" y="12"/>
                      <a:pt x="3" y="11"/>
                      <a:pt x="2" y="9"/>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4" name="Freeform 37"/>
              <p:cNvSpPr/>
              <p:nvPr/>
            </p:nvSpPr>
            <p:spPr bwMode="auto">
              <a:xfrm>
                <a:off x="5238751" y="2185988"/>
                <a:ext cx="19050" cy="19050"/>
              </a:xfrm>
              <a:custGeom>
                <a:avLst/>
                <a:gdLst>
                  <a:gd name="T0" fmla="*/ 3 w 12"/>
                  <a:gd name="T1" fmla="*/ 1 h 12"/>
                  <a:gd name="T2" fmla="*/ 11 w 12"/>
                  <a:gd name="T3" fmla="*/ 3 h 12"/>
                  <a:gd name="T4" fmla="*/ 9 w 12"/>
                  <a:gd name="T5" fmla="*/ 11 h 12"/>
                  <a:gd name="T6" fmla="*/ 1 w 12"/>
                  <a:gd name="T7" fmla="*/ 9 h 12"/>
                  <a:gd name="T8" fmla="*/ 3 w 12"/>
                  <a:gd name="T9" fmla="*/ 1 h 12"/>
                </a:gdLst>
                <a:ahLst/>
                <a:cxnLst>
                  <a:cxn ang="0">
                    <a:pos x="T0" y="T1"/>
                  </a:cxn>
                  <a:cxn ang="0">
                    <a:pos x="T2" y="T3"/>
                  </a:cxn>
                  <a:cxn ang="0">
                    <a:pos x="T4" y="T5"/>
                  </a:cxn>
                  <a:cxn ang="0">
                    <a:pos x="T6" y="T7"/>
                  </a:cxn>
                  <a:cxn ang="0">
                    <a:pos x="T8" y="T9"/>
                  </a:cxn>
                </a:cxnLst>
                <a:rect l="0" t="0" r="r" b="b"/>
                <a:pathLst>
                  <a:path w="12" h="12">
                    <a:moveTo>
                      <a:pt x="3" y="1"/>
                    </a:moveTo>
                    <a:cubicBezTo>
                      <a:pt x="6" y="0"/>
                      <a:pt x="9" y="0"/>
                      <a:pt x="11" y="3"/>
                    </a:cubicBezTo>
                    <a:cubicBezTo>
                      <a:pt x="12" y="6"/>
                      <a:pt x="11" y="9"/>
                      <a:pt x="9" y="11"/>
                    </a:cubicBezTo>
                    <a:cubicBezTo>
                      <a:pt x="6" y="12"/>
                      <a:pt x="3" y="11"/>
                      <a:pt x="1" y="9"/>
                    </a:cubicBezTo>
                    <a:cubicBezTo>
                      <a:pt x="0" y="6"/>
                      <a:pt x="1" y="3"/>
                      <a:pt x="3" y="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5" name="Freeform 38"/>
              <p:cNvSpPr/>
              <p:nvPr/>
            </p:nvSpPr>
            <p:spPr bwMode="auto">
              <a:xfrm>
                <a:off x="5613401" y="1970088"/>
                <a:ext cx="20638" cy="17463"/>
              </a:xfrm>
              <a:custGeom>
                <a:avLst/>
                <a:gdLst>
                  <a:gd name="T0" fmla="*/ 4 w 13"/>
                  <a:gd name="T1" fmla="*/ 1 h 12"/>
                  <a:gd name="T2" fmla="*/ 11 w 13"/>
                  <a:gd name="T3" fmla="*/ 3 h 12"/>
                  <a:gd name="T4" fmla="*/ 9 w 13"/>
                  <a:gd name="T5" fmla="*/ 10 h 12"/>
                  <a:gd name="T6" fmla="*/ 2 w 13"/>
                  <a:gd name="T7" fmla="*/ 8 h 12"/>
                  <a:gd name="T8" fmla="*/ 4 w 13"/>
                  <a:gd name="T9" fmla="*/ 1 h 12"/>
                </a:gdLst>
                <a:ahLst/>
                <a:cxnLst>
                  <a:cxn ang="0">
                    <a:pos x="T0" y="T1"/>
                  </a:cxn>
                  <a:cxn ang="0">
                    <a:pos x="T2" y="T3"/>
                  </a:cxn>
                  <a:cxn ang="0">
                    <a:pos x="T4" y="T5"/>
                  </a:cxn>
                  <a:cxn ang="0">
                    <a:pos x="T6" y="T7"/>
                  </a:cxn>
                  <a:cxn ang="0">
                    <a:pos x="T8" y="T9"/>
                  </a:cxn>
                </a:cxnLst>
                <a:rect l="0" t="0" r="r" b="b"/>
                <a:pathLst>
                  <a:path w="13" h="12">
                    <a:moveTo>
                      <a:pt x="4" y="1"/>
                    </a:moveTo>
                    <a:cubicBezTo>
                      <a:pt x="6" y="0"/>
                      <a:pt x="10" y="0"/>
                      <a:pt x="11" y="3"/>
                    </a:cubicBezTo>
                    <a:cubicBezTo>
                      <a:pt x="13" y="6"/>
                      <a:pt x="12" y="9"/>
                      <a:pt x="9" y="10"/>
                    </a:cubicBezTo>
                    <a:cubicBezTo>
                      <a:pt x="7" y="12"/>
                      <a:pt x="3" y="11"/>
                      <a:pt x="2" y="8"/>
                    </a:cubicBezTo>
                    <a:cubicBezTo>
                      <a:pt x="0" y="6"/>
                      <a:pt x="1" y="3"/>
                      <a:pt x="4" y="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6" name="Freeform 39"/>
              <p:cNvSpPr/>
              <p:nvPr/>
            </p:nvSpPr>
            <p:spPr bwMode="auto">
              <a:xfrm>
                <a:off x="5565776" y="2243138"/>
                <a:ext cx="17463" cy="19050"/>
              </a:xfrm>
              <a:custGeom>
                <a:avLst/>
                <a:gdLst>
                  <a:gd name="T0" fmla="*/ 2 w 12"/>
                  <a:gd name="T1" fmla="*/ 10 h 12"/>
                  <a:gd name="T2" fmla="*/ 3 w 12"/>
                  <a:gd name="T3" fmla="*/ 2 h 12"/>
                  <a:gd name="T4" fmla="*/ 10 w 12"/>
                  <a:gd name="T5" fmla="*/ 3 h 12"/>
                  <a:gd name="T6" fmla="*/ 10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7"/>
                      <a:pt x="0" y="4"/>
                      <a:pt x="3" y="2"/>
                    </a:cubicBezTo>
                    <a:cubicBezTo>
                      <a:pt x="5" y="0"/>
                      <a:pt x="9" y="0"/>
                      <a:pt x="10" y="3"/>
                    </a:cubicBezTo>
                    <a:cubicBezTo>
                      <a:pt x="12" y="5"/>
                      <a:pt x="12" y="8"/>
                      <a:pt x="10" y="10"/>
                    </a:cubicBezTo>
                    <a:cubicBezTo>
                      <a:pt x="7" y="12"/>
                      <a:pt x="4" y="12"/>
                      <a:pt x="2" y="10"/>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7" name="Freeform 40"/>
              <p:cNvSpPr/>
              <p:nvPr/>
            </p:nvSpPr>
            <p:spPr bwMode="auto">
              <a:xfrm>
                <a:off x="5287963" y="1911351"/>
                <a:ext cx="17463" cy="19050"/>
              </a:xfrm>
              <a:custGeom>
                <a:avLst/>
                <a:gdLst>
                  <a:gd name="T0" fmla="*/ 2 w 12"/>
                  <a:gd name="T1" fmla="*/ 10 h 13"/>
                  <a:gd name="T2" fmla="*/ 3 w 12"/>
                  <a:gd name="T3" fmla="*/ 2 h 13"/>
                  <a:gd name="T4" fmla="*/ 10 w 12"/>
                  <a:gd name="T5" fmla="*/ 3 h 13"/>
                  <a:gd name="T6" fmla="*/ 10 w 12"/>
                  <a:gd name="T7" fmla="*/ 11 h 13"/>
                  <a:gd name="T8" fmla="*/ 2 w 12"/>
                  <a:gd name="T9" fmla="*/ 10 h 13"/>
                </a:gdLst>
                <a:ahLst/>
                <a:cxnLst>
                  <a:cxn ang="0">
                    <a:pos x="T0" y="T1"/>
                  </a:cxn>
                  <a:cxn ang="0">
                    <a:pos x="T2" y="T3"/>
                  </a:cxn>
                  <a:cxn ang="0">
                    <a:pos x="T4" y="T5"/>
                  </a:cxn>
                  <a:cxn ang="0">
                    <a:pos x="T6" y="T7"/>
                  </a:cxn>
                  <a:cxn ang="0">
                    <a:pos x="T8" y="T9"/>
                  </a:cxn>
                </a:cxnLst>
                <a:rect l="0" t="0" r="r" b="b"/>
                <a:pathLst>
                  <a:path w="12" h="13">
                    <a:moveTo>
                      <a:pt x="2" y="10"/>
                    </a:moveTo>
                    <a:cubicBezTo>
                      <a:pt x="0" y="8"/>
                      <a:pt x="0" y="4"/>
                      <a:pt x="3" y="2"/>
                    </a:cubicBezTo>
                    <a:cubicBezTo>
                      <a:pt x="5" y="0"/>
                      <a:pt x="8" y="1"/>
                      <a:pt x="10" y="3"/>
                    </a:cubicBezTo>
                    <a:cubicBezTo>
                      <a:pt x="12" y="5"/>
                      <a:pt x="12" y="9"/>
                      <a:pt x="10" y="11"/>
                    </a:cubicBezTo>
                    <a:cubicBezTo>
                      <a:pt x="7" y="13"/>
                      <a:pt x="4" y="12"/>
                      <a:pt x="2" y="10"/>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8" name="Freeform 41"/>
              <p:cNvSpPr/>
              <p:nvPr/>
            </p:nvSpPr>
            <p:spPr bwMode="auto">
              <a:xfrm>
                <a:off x="5260976" y="2216151"/>
                <a:ext cx="17463" cy="20638"/>
              </a:xfrm>
              <a:custGeom>
                <a:avLst/>
                <a:gdLst>
                  <a:gd name="T0" fmla="*/ 3 w 12"/>
                  <a:gd name="T1" fmla="*/ 2 h 13"/>
                  <a:gd name="T2" fmla="*/ 11 w 12"/>
                  <a:gd name="T3" fmla="*/ 3 h 13"/>
                  <a:gd name="T4" fmla="*/ 10 w 12"/>
                  <a:gd name="T5" fmla="*/ 11 h 13"/>
                  <a:gd name="T6" fmla="*/ 2 w 12"/>
                  <a:gd name="T7" fmla="*/ 10 h 13"/>
                  <a:gd name="T8" fmla="*/ 3 w 12"/>
                  <a:gd name="T9" fmla="*/ 2 h 13"/>
                </a:gdLst>
                <a:ahLst/>
                <a:cxnLst>
                  <a:cxn ang="0">
                    <a:pos x="T0" y="T1"/>
                  </a:cxn>
                  <a:cxn ang="0">
                    <a:pos x="T2" y="T3"/>
                  </a:cxn>
                  <a:cxn ang="0">
                    <a:pos x="T4" y="T5"/>
                  </a:cxn>
                  <a:cxn ang="0">
                    <a:pos x="T6" y="T7"/>
                  </a:cxn>
                  <a:cxn ang="0">
                    <a:pos x="T8" y="T9"/>
                  </a:cxn>
                </a:cxnLst>
                <a:rect l="0" t="0" r="r" b="b"/>
                <a:pathLst>
                  <a:path w="12" h="13">
                    <a:moveTo>
                      <a:pt x="3" y="2"/>
                    </a:moveTo>
                    <a:cubicBezTo>
                      <a:pt x="5" y="0"/>
                      <a:pt x="9" y="1"/>
                      <a:pt x="11" y="3"/>
                    </a:cubicBezTo>
                    <a:cubicBezTo>
                      <a:pt x="12" y="5"/>
                      <a:pt x="12" y="9"/>
                      <a:pt x="10" y="11"/>
                    </a:cubicBezTo>
                    <a:cubicBezTo>
                      <a:pt x="8" y="13"/>
                      <a:pt x="4" y="12"/>
                      <a:pt x="2" y="10"/>
                    </a:cubicBezTo>
                    <a:cubicBezTo>
                      <a:pt x="0" y="8"/>
                      <a:pt x="1" y="4"/>
                      <a:pt x="3" y="2"/>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9" name="Freeform 42"/>
              <p:cNvSpPr/>
              <p:nvPr/>
            </p:nvSpPr>
            <p:spPr bwMode="auto">
              <a:xfrm>
                <a:off x="5592763" y="1938338"/>
                <a:ext cx="17463" cy="17463"/>
              </a:xfrm>
              <a:custGeom>
                <a:avLst/>
                <a:gdLst>
                  <a:gd name="T0" fmla="*/ 3 w 12"/>
                  <a:gd name="T1" fmla="*/ 2 h 12"/>
                  <a:gd name="T2" fmla="*/ 10 w 12"/>
                  <a:gd name="T3" fmla="*/ 3 h 12"/>
                  <a:gd name="T4" fmla="*/ 10 w 12"/>
                  <a:gd name="T5" fmla="*/ 10 h 12"/>
                  <a:gd name="T6" fmla="*/ 2 w 12"/>
                  <a:gd name="T7" fmla="*/ 10 h 12"/>
                  <a:gd name="T8" fmla="*/ 3 w 12"/>
                  <a:gd name="T9" fmla="*/ 2 h 12"/>
                </a:gdLst>
                <a:ahLst/>
                <a:cxnLst>
                  <a:cxn ang="0">
                    <a:pos x="T0" y="T1"/>
                  </a:cxn>
                  <a:cxn ang="0">
                    <a:pos x="T2" y="T3"/>
                  </a:cxn>
                  <a:cxn ang="0">
                    <a:pos x="T4" y="T5"/>
                  </a:cxn>
                  <a:cxn ang="0">
                    <a:pos x="T6" y="T7"/>
                  </a:cxn>
                  <a:cxn ang="0">
                    <a:pos x="T8" y="T9"/>
                  </a:cxn>
                </a:cxnLst>
                <a:rect l="0" t="0" r="r" b="b"/>
                <a:pathLst>
                  <a:path w="12" h="12">
                    <a:moveTo>
                      <a:pt x="3" y="2"/>
                    </a:moveTo>
                    <a:cubicBezTo>
                      <a:pt x="5" y="0"/>
                      <a:pt x="8" y="0"/>
                      <a:pt x="10" y="3"/>
                    </a:cubicBezTo>
                    <a:cubicBezTo>
                      <a:pt x="12" y="5"/>
                      <a:pt x="12" y="8"/>
                      <a:pt x="10" y="10"/>
                    </a:cubicBezTo>
                    <a:cubicBezTo>
                      <a:pt x="7" y="12"/>
                      <a:pt x="4" y="12"/>
                      <a:pt x="2" y="10"/>
                    </a:cubicBezTo>
                    <a:cubicBezTo>
                      <a:pt x="0" y="7"/>
                      <a:pt x="0" y="4"/>
                      <a:pt x="3" y="2"/>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0" name="Freeform 43"/>
              <p:cNvSpPr/>
              <p:nvPr/>
            </p:nvSpPr>
            <p:spPr bwMode="auto">
              <a:xfrm>
                <a:off x="5592763" y="2216151"/>
                <a:ext cx="17463" cy="20638"/>
              </a:xfrm>
              <a:custGeom>
                <a:avLst/>
                <a:gdLst>
                  <a:gd name="T0" fmla="*/ 3 w 12"/>
                  <a:gd name="T1" fmla="*/ 11 h 13"/>
                  <a:gd name="T2" fmla="*/ 2 w 12"/>
                  <a:gd name="T3" fmla="*/ 3 h 13"/>
                  <a:gd name="T4" fmla="*/ 10 w 12"/>
                  <a:gd name="T5" fmla="*/ 2 h 13"/>
                  <a:gd name="T6" fmla="*/ 10 w 12"/>
                  <a:gd name="T7" fmla="*/ 10 h 13"/>
                  <a:gd name="T8" fmla="*/ 3 w 12"/>
                  <a:gd name="T9" fmla="*/ 11 h 13"/>
                </a:gdLst>
                <a:ahLst/>
                <a:cxnLst>
                  <a:cxn ang="0">
                    <a:pos x="T0" y="T1"/>
                  </a:cxn>
                  <a:cxn ang="0">
                    <a:pos x="T2" y="T3"/>
                  </a:cxn>
                  <a:cxn ang="0">
                    <a:pos x="T4" y="T5"/>
                  </a:cxn>
                  <a:cxn ang="0">
                    <a:pos x="T6" y="T7"/>
                  </a:cxn>
                  <a:cxn ang="0">
                    <a:pos x="T8" y="T9"/>
                  </a:cxn>
                </a:cxnLst>
                <a:rect l="0" t="0" r="r" b="b"/>
                <a:pathLst>
                  <a:path w="12" h="13">
                    <a:moveTo>
                      <a:pt x="3" y="11"/>
                    </a:moveTo>
                    <a:cubicBezTo>
                      <a:pt x="0" y="9"/>
                      <a:pt x="0" y="5"/>
                      <a:pt x="2" y="3"/>
                    </a:cubicBezTo>
                    <a:cubicBezTo>
                      <a:pt x="4" y="1"/>
                      <a:pt x="7" y="0"/>
                      <a:pt x="10" y="2"/>
                    </a:cubicBezTo>
                    <a:cubicBezTo>
                      <a:pt x="12" y="4"/>
                      <a:pt x="12" y="8"/>
                      <a:pt x="10" y="10"/>
                    </a:cubicBezTo>
                    <a:cubicBezTo>
                      <a:pt x="8" y="12"/>
                      <a:pt x="5" y="13"/>
                      <a:pt x="3" y="1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1" name="Freeform 44"/>
              <p:cNvSpPr/>
              <p:nvPr/>
            </p:nvSpPr>
            <p:spPr bwMode="auto">
              <a:xfrm>
                <a:off x="5260976" y="1938338"/>
                <a:ext cx="17463" cy="17463"/>
              </a:xfrm>
              <a:custGeom>
                <a:avLst/>
                <a:gdLst>
                  <a:gd name="T0" fmla="*/ 3 w 12"/>
                  <a:gd name="T1" fmla="*/ 10 h 12"/>
                  <a:gd name="T2" fmla="*/ 2 w 12"/>
                  <a:gd name="T3" fmla="*/ 3 h 12"/>
                  <a:gd name="T4" fmla="*/ 10 w 12"/>
                  <a:gd name="T5" fmla="*/ 2 h 12"/>
                  <a:gd name="T6" fmla="*/ 11 w 12"/>
                  <a:gd name="T7" fmla="*/ 10 h 12"/>
                  <a:gd name="T8" fmla="*/ 3 w 12"/>
                  <a:gd name="T9" fmla="*/ 10 h 12"/>
                </a:gdLst>
                <a:ahLst/>
                <a:cxnLst>
                  <a:cxn ang="0">
                    <a:pos x="T0" y="T1"/>
                  </a:cxn>
                  <a:cxn ang="0">
                    <a:pos x="T2" y="T3"/>
                  </a:cxn>
                  <a:cxn ang="0">
                    <a:pos x="T4" y="T5"/>
                  </a:cxn>
                  <a:cxn ang="0">
                    <a:pos x="T6" y="T7"/>
                  </a:cxn>
                  <a:cxn ang="0">
                    <a:pos x="T8" y="T9"/>
                  </a:cxn>
                </a:cxnLst>
                <a:rect l="0" t="0" r="r" b="b"/>
                <a:pathLst>
                  <a:path w="12" h="12">
                    <a:moveTo>
                      <a:pt x="3" y="10"/>
                    </a:moveTo>
                    <a:cubicBezTo>
                      <a:pt x="1" y="8"/>
                      <a:pt x="0" y="5"/>
                      <a:pt x="2" y="3"/>
                    </a:cubicBezTo>
                    <a:cubicBezTo>
                      <a:pt x="4" y="0"/>
                      <a:pt x="8" y="0"/>
                      <a:pt x="10" y="2"/>
                    </a:cubicBezTo>
                    <a:cubicBezTo>
                      <a:pt x="12" y="4"/>
                      <a:pt x="12" y="7"/>
                      <a:pt x="11" y="10"/>
                    </a:cubicBezTo>
                    <a:cubicBezTo>
                      <a:pt x="9" y="12"/>
                      <a:pt x="5" y="12"/>
                      <a:pt x="3" y="10"/>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2" name="Freeform 45"/>
              <p:cNvSpPr/>
              <p:nvPr/>
            </p:nvSpPr>
            <p:spPr bwMode="auto">
              <a:xfrm>
                <a:off x="5287963" y="2243138"/>
                <a:ext cx="17463" cy="19050"/>
              </a:xfrm>
              <a:custGeom>
                <a:avLst/>
                <a:gdLst>
                  <a:gd name="T0" fmla="*/ 2 w 12"/>
                  <a:gd name="T1" fmla="*/ 3 h 12"/>
                  <a:gd name="T2" fmla="*/ 10 w 12"/>
                  <a:gd name="T3" fmla="*/ 2 h 12"/>
                  <a:gd name="T4" fmla="*/ 10 w 12"/>
                  <a:gd name="T5" fmla="*/ 10 h 12"/>
                  <a:gd name="T6" fmla="*/ 3 w 12"/>
                  <a:gd name="T7" fmla="*/ 10 h 12"/>
                  <a:gd name="T8" fmla="*/ 2 w 12"/>
                  <a:gd name="T9" fmla="*/ 3 h 12"/>
                </a:gdLst>
                <a:ahLst/>
                <a:cxnLst>
                  <a:cxn ang="0">
                    <a:pos x="T0" y="T1"/>
                  </a:cxn>
                  <a:cxn ang="0">
                    <a:pos x="T2" y="T3"/>
                  </a:cxn>
                  <a:cxn ang="0">
                    <a:pos x="T4" y="T5"/>
                  </a:cxn>
                  <a:cxn ang="0">
                    <a:pos x="T6" y="T7"/>
                  </a:cxn>
                  <a:cxn ang="0">
                    <a:pos x="T8" y="T9"/>
                  </a:cxn>
                </a:cxnLst>
                <a:rect l="0" t="0" r="r" b="b"/>
                <a:pathLst>
                  <a:path w="12" h="12">
                    <a:moveTo>
                      <a:pt x="2" y="3"/>
                    </a:moveTo>
                    <a:cubicBezTo>
                      <a:pt x="4" y="0"/>
                      <a:pt x="7" y="0"/>
                      <a:pt x="10" y="2"/>
                    </a:cubicBezTo>
                    <a:cubicBezTo>
                      <a:pt x="12" y="4"/>
                      <a:pt x="12" y="7"/>
                      <a:pt x="10" y="10"/>
                    </a:cubicBezTo>
                    <a:cubicBezTo>
                      <a:pt x="8" y="12"/>
                      <a:pt x="5" y="12"/>
                      <a:pt x="3" y="10"/>
                    </a:cubicBezTo>
                    <a:cubicBezTo>
                      <a:pt x="0" y="8"/>
                      <a:pt x="0" y="5"/>
                      <a:pt x="2" y="3"/>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3" name="Freeform 46"/>
              <p:cNvSpPr/>
              <p:nvPr/>
            </p:nvSpPr>
            <p:spPr bwMode="auto">
              <a:xfrm>
                <a:off x="5565776" y="1911351"/>
                <a:ext cx="17463" cy="19050"/>
              </a:xfrm>
              <a:custGeom>
                <a:avLst/>
                <a:gdLst>
                  <a:gd name="T0" fmla="*/ 2 w 12"/>
                  <a:gd name="T1" fmla="*/ 3 h 13"/>
                  <a:gd name="T2" fmla="*/ 10 w 12"/>
                  <a:gd name="T3" fmla="*/ 2 h 13"/>
                  <a:gd name="T4" fmla="*/ 10 w 12"/>
                  <a:gd name="T5" fmla="*/ 10 h 13"/>
                  <a:gd name="T6" fmla="*/ 3 w 12"/>
                  <a:gd name="T7" fmla="*/ 11 h 13"/>
                  <a:gd name="T8" fmla="*/ 2 w 12"/>
                  <a:gd name="T9" fmla="*/ 3 h 13"/>
                </a:gdLst>
                <a:ahLst/>
                <a:cxnLst>
                  <a:cxn ang="0">
                    <a:pos x="T0" y="T1"/>
                  </a:cxn>
                  <a:cxn ang="0">
                    <a:pos x="T2" y="T3"/>
                  </a:cxn>
                  <a:cxn ang="0">
                    <a:pos x="T4" y="T5"/>
                  </a:cxn>
                  <a:cxn ang="0">
                    <a:pos x="T6" y="T7"/>
                  </a:cxn>
                  <a:cxn ang="0">
                    <a:pos x="T8" y="T9"/>
                  </a:cxn>
                </a:cxnLst>
                <a:rect l="0" t="0" r="r" b="b"/>
                <a:pathLst>
                  <a:path w="12" h="13">
                    <a:moveTo>
                      <a:pt x="2" y="3"/>
                    </a:moveTo>
                    <a:cubicBezTo>
                      <a:pt x="4" y="1"/>
                      <a:pt x="7" y="0"/>
                      <a:pt x="10" y="2"/>
                    </a:cubicBezTo>
                    <a:cubicBezTo>
                      <a:pt x="12" y="4"/>
                      <a:pt x="12" y="8"/>
                      <a:pt x="10" y="10"/>
                    </a:cubicBezTo>
                    <a:cubicBezTo>
                      <a:pt x="9" y="12"/>
                      <a:pt x="5" y="13"/>
                      <a:pt x="3" y="11"/>
                    </a:cubicBezTo>
                    <a:cubicBezTo>
                      <a:pt x="0" y="9"/>
                      <a:pt x="0" y="5"/>
                      <a:pt x="2" y="3"/>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4" name="Freeform 47"/>
              <p:cNvSpPr/>
              <p:nvPr/>
            </p:nvSpPr>
            <p:spPr bwMode="auto">
              <a:xfrm>
                <a:off x="5613401" y="2185988"/>
                <a:ext cx="20638" cy="19050"/>
              </a:xfrm>
              <a:custGeom>
                <a:avLst/>
                <a:gdLst>
                  <a:gd name="T0" fmla="*/ 4 w 13"/>
                  <a:gd name="T1" fmla="*/ 11 h 12"/>
                  <a:gd name="T2" fmla="*/ 2 w 13"/>
                  <a:gd name="T3" fmla="*/ 3 h 12"/>
                  <a:gd name="T4" fmla="*/ 9 w 13"/>
                  <a:gd name="T5" fmla="*/ 1 h 12"/>
                  <a:gd name="T6" fmla="*/ 11 w 13"/>
                  <a:gd name="T7" fmla="*/ 9 h 12"/>
                  <a:gd name="T8" fmla="*/ 4 w 13"/>
                  <a:gd name="T9" fmla="*/ 11 h 12"/>
                </a:gdLst>
                <a:ahLst/>
                <a:cxnLst>
                  <a:cxn ang="0">
                    <a:pos x="T0" y="T1"/>
                  </a:cxn>
                  <a:cxn ang="0">
                    <a:pos x="T2" y="T3"/>
                  </a:cxn>
                  <a:cxn ang="0">
                    <a:pos x="T4" y="T5"/>
                  </a:cxn>
                  <a:cxn ang="0">
                    <a:pos x="T6" y="T7"/>
                  </a:cxn>
                  <a:cxn ang="0">
                    <a:pos x="T8" y="T9"/>
                  </a:cxn>
                </a:cxnLst>
                <a:rect l="0" t="0" r="r" b="b"/>
                <a:pathLst>
                  <a:path w="13" h="12">
                    <a:moveTo>
                      <a:pt x="4" y="11"/>
                    </a:moveTo>
                    <a:cubicBezTo>
                      <a:pt x="1" y="9"/>
                      <a:pt x="0" y="6"/>
                      <a:pt x="2" y="3"/>
                    </a:cubicBezTo>
                    <a:cubicBezTo>
                      <a:pt x="3" y="0"/>
                      <a:pt x="7" y="0"/>
                      <a:pt x="9" y="1"/>
                    </a:cubicBezTo>
                    <a:cubicBezTo>
                      <a:pt x="12" y="3"/>
                      <a:pt x="13" y="6"/>
                      <a:pt x="11" y="9"/>
                    </a:cubicBezTo>
                    <a:cubicBezTo>
                      <a:pt x="10" y="11"/>
                      <a:pt x="6" y="12"/>
                      <a:pt x="4" y="1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5" name="Freeform 48"/>
              <p:cNvSpPr/>
              <p:nvPr/>
            </p:nvSpPr>
            <p:spPr bwMode="auto">
              <a:xfrm>
                <a:off x="5238751" y="1970088"/>
                <a:ext cx="19050" cy="17463"/>
              </a:xfrm>
              <a:custGeom>
                <a:avLst/>
                <a:gdLst>
                  <a:gd name="T0" fmla="*/ 3 w 12"/>
                  <a:gd name="T1" fmla="*/ 10 h 12"/>
                  <a:gd name="T2" fmla="*/ 1 w 12"/>
                  <a:gd name="T3" fmla="*/ 3 h 12"/>
                  <a:gd name="T4" fmla="*/ 9 w 12"/>
                  <a:gd name="T5" fmla="*/ 1 h 12"/>
                  <a:gd name="T6" fmla="*/ 11 w 12"/>
                  <a:gd name="T7" fmla="*/ 8 h 12"/>
                  <a:gd name="T8" fmla="*/ 3 w 12"/>
                  <a:gd name="T9" fmla="*/ 10 h 12"/>
                </a:gdLst>
                <a:ahLst/>
                <a:cxnLst>
                  <a:cxn ang="0">
                    <a:pos x="T0" y="T1"/>
                  </a:cxn>
                  <a:cxn ang="0">
                    <a:pos x="T2" y="T3"/>
                  </a:cxn>
                  <a:cxn ang="0">
                    <a:pos x="T4" y="T5"/>
                  </a:cxn>
                  <a:cxn ang="0">
                    <a:pos x="T6" y="T7"/>
                  </a:cxn>
                  <a:cxn ang="0">
                    <a:pos x="T8" y="T9"/>
                  </a:cxn>
                </a:cxnLst>
                <a:rect l="0" t="0" r="r" b="b"/>
                <a:pathLst>
                  <a:path w="12" h="12">
                    <a:moveTo>
                      <a:pt x="3" y="10"/>
                    </a:moveTo>
                    <a:cubicBezTo>
                      <a:pt x="1" y="9"/>
                      <a:pt x="0" y="6"/>
                      <a:pt x="1" y="3"/>
                    </a:cubicBezTo>
                    <a:cubicBezTo>
                      <a:pt x="3" y="0"/>
                      <a:pt x="6" y="0"/>
                      <a:pt x="9" y="1"/>
                    </a:cubicBezTo>
                    <a:cubicBezTo>
                      <a:pt x="11" y="3"/>
                      <a:pt x="12" y="6"/>
                      <a:pt x="11" y="8"/>
                    </a:cubicBezTo>
                    <a:cubicBezTo>
                      <a:pt x="9" y="11"/>
                      <a:pt x="6" y="12"/>
                      <a:pt x="3" y="10"/>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6" name="Freeform 49"/>
              <p:cNvSpPr/>
              <p:nvPr/>
            </p:nvSpPr>
            <p:spPr bwMode="auto">
              <a:xfrm>
                <a:off x="5318126" y="2265363"/>
                <a:ext cx="19050" cy="19050"/>
              </a:xfrm>
              <a:custGeom>
                <a:avLst/>
                <a:gdLst>
                  <a:gd name="T0" fmla="*/ 2 w 13"/>
                  <a:gd name="T1" fmla="*/ 4 h 13"/>
                  <a:gd name="T2" fmla="*/ 9 w 13"/>
                  <a:gd name="T3" fmla="*/ 2 h 13"/>
                  <a:gd name="T4" fmla="*/ 11 w 13"/>
                  <a:gd name="T5" fmla="*/ 9 h 13"/>
                  <a:gd name="T6" fmla="*/ 4 w 13"/>
                  <a:gd name="T7" fmla="*/ 11 h 13"/>
                  <a:gd name="T8" fmla="*/ 2 w 13"/>
                  <a:gd name="T9" fmla="*/ 4 h 13"/>
                </a:gdLst>
                <a:ahLst/>
                <a:cxnLst>
                  <a:cxn ang="0">
                    <a:pos x="T0" y="T1"/>
                  </a:cxn>
                  <a:cxn ang="0">
                    <a:pos x="T2" y="T3"/>
                  </a:cxn>
                  <a:cxn ang="0">
                    <a:pos x="T4" y="T5"/>
                  </a:cxn>
                  <a:cxn ang="0">
                    <a:pos x="T6" y="T7"/>
                  </a:cxn>
                  <a:cxn ang="0">
                    <a:pos x="T8" y="T9"/>
                  </a:cxn>
                </a:cxnLst>
                <a:rect l="0" t="0" r="r" b="b"/>
                <a:pathLst>
                  <a:path w="13" h="13">
                    <a:moveTo>
                      <a:pt x="2" y="4"/>
                    </a:moveTo>
                    <a:cubicBezTo>
                      <a:pt x="3" y="1"/>
                      <a:pt x="7" y="0"/>
                      <a:pt x="9" y="2"/>
                    </a:cubicBezTo>
                    <a:cubicBezTo>
                      <a:pt x="12" y="3"/>
                      <a:pt x="13" y="7"/>
                      <a:pt x="11" y="9"/>
                    </a:cubicBezTo>
                    <a:cubicBezTo>
                      <a:pt x="10" y="12"/>
                      <a:pt x="7" y="13"/>
                      <a:pt x="4" y="11"/>
                    </a:cubicBezTo>
                    <a:cubicBezTo>
                      <a:pt x="1" y="10"/>
                      <a:pt x="0" y="6"/>
                      <a:pt x="2" y="4"/>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7" name="Freeform 50"/>
              <p:cNvSpPr/>
              <p:nvPr/>
            </p:nvSpPr>
            <p:spPr bwMode="auto">
              <a:xfrm>
                <a:off x="5534026" y="1890713"/>
                <a:ext cx="19050" cy="17463"/>
              </a:xfrm>
              <a:custGeom>
                <a:avLst/>
                <a:gdLst>
                  <a:gd name="T0" fmla="*/ 2 w 13"/>
                  <a:gd name="T1" fmla="*/ 3 h 12"/>
                  <a:gd name="T2" fmla="*/ 9 w 13"/>
                  <a:gd name="T3" fmla="*/ 1 h 12"/>
                  <a:gd name="T4" fmla="*/ 11 w 13"/>
                  <a:gd name="T5" fmla="*/ 9 h 12"/>
                  <a:gd name="T6" fmla="*/ 4 w 13"/>
                  <a:gd name="T7" fmla="*/ 11 h 12"/>
                  <a:gd name="T8" fmla="*/ 2 w 13"/>
                  <a:gd name="T9" fmla="*/ 3 h 12"/>
                </a:gdLst>
                <a:ahLst/>
                <a:cxnLst>
                  <a:cxn ang="0">
                    <a:pos x="T0" y="T1"/>
                  </a:cxn>
                  <a:cxn ang="0">
                    <a:pos x="T2" y="T3"/>
                  </a:cxn>
                  <a:cxn ang="0">
                    <a:pos x="T4" y="T5"/>
                  </a:cxn>
                  <a:cxn ang="0">
                    <a:pos x="T6" y="T7"/>
                  </a:cxn>
                  <a:cxn ang="0">
                    <a:pos x="T8" y="T9"/>
                  </a:cxn>
                </a:cxnLst>
                <a:rect l="0" t="0" r="r" b="b"/>
                <a:pathLst>
                  <a:path w="13" h="12">
                    <a:moveTo>
                      <a:pt x="2" y="3"/>
                    </a:moveTo>
                    <a:cubicBezTo>
                      <a:pt x="4" y="1"/>
                      <a:pt x="7" y="0"/>
                      <a:pt x="9" y="1"/>
                    </a:cubicBezTo>
                    <a:cubicBezTo>
                      <a:pt x="12" y="3"/>
                      <a:pt x="13" y="6"/>
                      <a:pt x="11" y="9"/>
                    </a:cubicBezTo>
                    <a:cubicBezTo>
                      <a:pt x="10" y="11"/>
                      <a:pt x="7" y="12"/>
                      <a:pt x="4" y="11"/>
                    </a:cubicBezTo>
                    <a:cubicBezTo>
                      <a:pt x="1" y="9"/>
                      <a:pt x="0" y="6"/>
                      <a:pt x="2" y="3"/>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8" name="Freeform 51"/>
              <p:cNvSpPr/>
              <p:nvPr/>
            </p:nvSpPr>
            <p:spPr bwMode="auto">
              <a:xfrm>
                <a:off x="5630863" y="2152651"/>
                <a:ext cx="17463" cy="17463"/>
              </a:xfrm>
              <a:custGeom>
                <a:avLst/>
                <a:gdLst>
                  <a:gd name="T0" fmla="*/ 4 w 12"/>
                  <a:gd name="T1" fmla="*/ 11 h 12"/>
                  <a:gd name="T2" fmla="*/ 1 w 12"/>
                  <a:gd name="T3" fmla="*/ 4 h 12"/>
                  <a:gd name="T4" fmla="*/ 8 w 12"/>
                  <a:gd name="T5" fmla="*/ 1 h 12"/>
                  <a:gd name="T6" fmla="*/ 11 w 12"/>
                  <a:gd name="T7" fmla="*/ 8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1" y="10"/>
                      <a:pt x="0" y="7"/>
                      <a:pt x="1" y="4"/>
                    </a:cubicBezTo>
                    <a:cubicBezTo>
                      <a:pt x="2" y="1"/>
                      <a:pt x="5" y="0"/>
                      <a:pt x="8" y="1"/>
                    </a:cubicBezTo>
                    <a:cubicBezTo>
                      <a:pt x="11" y="2"/>
                      <a:pt x="12" y="5"/>
                      <a:pt x="11" y="8"/>
                    </a:cubicBezTo>
                    <a:cubicBezTo>
                      <a:pt x="10" y="11"/>
                      <a:pt x="7" y="12"/>
                      <a:pt x="4" y="1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9" name="Freeform 52"/>
              <p:cNvSpPr/>
              <p:nvPr/>
            </p:nvSpPr>
            <p:spPr bwMode="auto">
              <a:xfrm>
                <a:off x="5222876" y="2003426"/>
                <a:ext cx="17463" cy="19050"/>
              </a:xfrm>
              <a:custGeom>
                <a:avLst/>
                <a:gdLst>
                  <a:gd name="T0" fmla="*/ 4 w 12"/>
                  <a:gd name="T1" fmla="*/ 12 h 13"/>
                  <a:gd name="T2" fmla="*/ 1 w 12"/>
                  <a:gd name="T3" fmla="*/ 5 h 13"/>
                  <a:gd name="T4" fmla="*/ 8 w 12"/>
                  <a:gd name="T5" fmla="*/ 1 h 13"/>
                  <a:gd name="T6" fmla="*/ 11 w 12"/>
                  <a:gd name="T7" fmla="*/ 8 h 13"/>
                  <a:gd name="T8" fmla="*/ 4 w 12"/>
                  <a:gd name="T9" fmla="*/ 12 h 13"/>
                </a:gdLst>
                <a:ahLst/>
                <a:cxnLst>
                  <a:cxn ang="0">
                    <a:pos x="T0" y="T1"/>
                  </a:cxn>
                  <a:cxn ang="0">
                    <a:pos x="T2" y="T3"/>
                  </a:cxn>
                  <a:cxn ang="0">
                    <a:pos x="T4" y="T5"/>
                  </a:cxn>
                  <a:cxn ang="0">
                    <a:pos x="T6" y="T7"/>
                  </a:cxn>
                  <a:cxn ang="0">
                    <a:pos x="T8" y="T9"/>
                  </a:cxn>
                </a:cxnLst>
                <a:rect l="0" t="0" r="r" b="b"/>
                <a:pathLst>
                  <a:path w="12" h="13">
                    <a:moveTo>
                      <a:pt x="4" y="12"/>
                    </a:moveTo>
                    <a:cubicBezTo>
                      <a:pt x="2" y="11"/>
                      <a:pt x="0" y="7"/>
                      <a:pt x="1" y="5"/>
                    </a:cubicBezTo>
                    <a:cubicBezTo>
                      <a:pt x="2" y="2"/>
                      <a:pt x="5" y="0"/>
                      <a:pt x="8" y="1"/>
                    </a:cubicBezTo>
                    <a:cubicBezTo>
                      <a:pt x="11" y="2"/>
                      <a:pt x="12" y="6"/>
                      <a:pt x="11" y="8"/>
                    </a:cubicBezTo>
                    <a:cubicBezTo>
                      <a:pt x="10" y="11"/>
                      <a:pt x="7" y="13"/>
                      <a:pt x="4" y="12"/>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0" name="Freeform 53"/>
              <p:cNvSpPr/>
              <p:nvPr/>
            </p:nvSpPr>
            <p:spPr bwMode="auto">
              <a:xfrm>
                <a:off x="5353051" y="2281238"/>
                <a:ext cx="19050" cy="19050"/>
              </a:xfrm>
              <a:custGeom>
                <a:avLst/>
                <a:gdLst>
                  <a:gd name="T0" fmla="*/ 1 w 13"/>
                  <a:gd name="T1" fmla="*/ 4 h 12"/>
                  <a:gd name="T2" fmla="*/ 8 w 13"/>
                  <a:gd name="T3" fmla="*/ 1 h 12"/>
                  <a:gd name="T4" fmla="*/ 12 w 13"/>
                  <a:gd name="T5" fmla="*/ 8 h 12"/>
                  <a:gd name="T6" fmla="*/ 5 w 13"/>
                  <a:gd name="T7" fmla="*/ 11 h 12"/>
                  <a:gd name="T8" fmla="*/ 1 w 13"/>
                  <a:gd name="T9" fmla="*/ 4 h 12"/>
                </a:gdLst>
                <a:ahLst/>
                <a:cxnLst>
                  <a:cxn ang="0">
                    <a:pos x="T0" y="T1"/>
                  </a:cxn>
                  <a:cxn ang="0">
                    <a:pos x="T2" y="T3"/>
                  </a:cxn>
                  <a:cxn ang="0">
                    <a:pos x="T4" y="T5"/>
                  </a:cxn>
                  <a:cxn ang="0">
                    <a:pos x="T6" y="T7"/>
                  </a:cxn>
                  <a:cxn ang="0">
                    <a:pos x="T8" y="T9"/>
                  </a:cxn>
                </a:cxnLst>
                <a:rect l="0" t="0" r="r" b="b"/>
                <a:pathLst>
                  <a:path w="13" h="12">
                    <a:moveTo>
                      <a:pt x="1" y="4"/>
                    </a:moveTo>
                    <a:cubicBezTo>
                      <a:pt x="2" y="1"/>
                      <a:pt x="5" y="0"/>
                      <a:pt x="8" y="1"/>
                    </a:cubicBezTo>
                    <a:cubicBezTo>
                      <a:pt x="11" y="2"/>
                      <a:pt x="13" y="5"/>
                      <a:pt x="12" y="8"/>
                    </a:cubicBezTo>
                    <a:cubicBezTo>
                      <a:pt x="11" y="11"/>
                      <a:pt x="7" y="12"/>
                      <a:pt x="5" y="11"/>
                    </a:cubicBezTo>
                    <a:cubicBezTo>
                      <a:pt x="2" y="10"/>
                      <a:pt x="0" y="7"/>
                      <a:pt x="1" y="4"/>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1" name="Freeform 54"/>
              <p:cNvSpPr/>
              <p:nvPr/>
            </p:nvSpPr>
            <p:spPr bwMode="auto">
              <a:xfrm>
                <a:off x="5500688" y="1873251"/>
                <a:ext cx="19050" cy="20638"/>
              </a:xfrm>
              <a:custGeom>
                <a:avLst/>
                <a:gdLst>
                  <a:gd name="T0" fmla="*/ 1 w 12"/>
                  <a:gd name="T1" fmla="*/ 5 h 13"/>
                  <a:gd name="T2" fmla="*/ 8 w 12"/>
                  <a:gd name="T3" fmla="*/ 1 h 13"/>
                  <a:gd name="T4" fmla="*/ 11 w 12"/>
                  <a:gd name="T5" fmla="*/ 8 h 13"/>
                  <a:gd name="T6" fmla="*/ 4 w 12"/>
                  <a:gd name="T7" fmla="*/ 12 h 13"/>
                  <a:gd name="T8" fmla="*/ 1 w 12"/>
                  <a:gd name="T9" fmla="*/ 5 h 13"/>
                </a:gdLst>
                <a:ahLst/>
                <a:cxnLst>
                  <a:cxn ang="0">
                    <a:pos x="T0" y="T1"/>
                  </a:cxn>
                  <a:cxn ang="0">
                    <a:pos x="T2" y="T3"/>
                  </a:cxn>
                  <a:cxn ang="0">
                    <a:pos x="T4" y="T5"/>
                  </a:cxn>
                  <a:cxn ang="0">
                    <a:pos x="T6" y="T7"/>
                  </a:cxn>
                  <a:cxn ang="0">
                    <a:pos x="T8" y="T9"/>
                  </a:cxn>
                </a:cxnLst>
                <a:rect l="0" t="0" r="r" b="b"/>
                <a:pathLst>
                  <a:path w="12" h="13">
                    <a:moveTo>
                      <a:pt x="1" y="5"/>
                    </a:moveTo>
                    <a:cubicBezTo>
                      <a:pt x="2" y="2"/>
                      <a:pt x="5" y="0"/>
                      <a:pt x="8" y="1"/>
                    </a:cubicBezTo>
                    <a:cubicBezTo>
                      <a:pt x="11" y="2"/>
                      <a:pt x="12" y="5"/>
                      <a:pt x="11" y="8"/>
                    </a:cubicBezTo>
                    <a:cubicBezTo>
                      <a:pt x="10" y="11"/>
                      <a:pt x="7" y="13"/>
                      <a:pt x="4" y="12"/>
                    </a:cubicBezTo>
                    <a:cubicBezTo>
                      <a:pt x="1" y="11"/>
                      <a:pt x="0" y="7"/>
                      <a:pt x="1" y="5"/>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2" name="Freeform 55"/>
              <p:cNvSpPr/>
              <p:nvPr/>
            </p:nvSpPr>
            <p:spPr bwMode="auto">
              <a:xfrm>
                <a:off x="5640388" y="2116138"/>
                <a:ext cx="17463" cy="17463"/>
              </a:xfrm>
              <a:custGeom>
                <a:avLst/>
                <a:gdLst>
                  <a:gd name="T0" fmla="*/ 5 w 11"/>
                  <a:gd name="T1" fmla="*/ 11 h 12"/>
                  <a:gd name="T2" fmla="*/ 0 w 11"/>
                  <a:gd name="T3" fmla="*/ 5 h 12"/>
                  <a:gd name="T4" fmla="*/ 7 w 11"/>
                  <a:gd name="T5" fmla="*/ 0 h 12"/>
                  <a:gd name="T6" fmla="*/ 11 w 11"/>
                  <a:gd name="T7" fmla="*/ 7 h 12"/>
                  <a:gd name="T8" fmla="*/ 5 w 11"/>
                  <a:gd name="T9" fmla="*/ 11 h 12"/>
                </a:gdLst>
                <a:ahLst/>
                <a:cxnLst>
                  <a:cxn ang="0">
                    <a:pos x="T0" y="T1"/>
                  </a:cxn>
                  <a:cxn ang="0">
                    <a:pos x="T2" y="T3"/>
                  </a:cxn>
                  <a:cxn ang="0">
                    <a:pos x="T4" y="T5"/>
                  </a:cxn>
                  <a:cxn ang="0">
                    <a:pos x="T6" y="T7"/>
                  </a:cxn>
                  <a:cxn ang="0">
                    <a:pos x="T8" y="T9"/>
                  </a:cxn>
                </a:cxnLst>
                <a:rect l="0" t="0" r="r" b="b"/>
                <a:pathLst>
                  <a:path w="11" h="12">
                    <a:moveTo>
                      <a:pt x="5" y="11"/>
                    </a:moveTo>
                    <a:cubicBezTo>
                      <a:pt x="2" y="11"/>
                      <a:pt x="0" y="8"/>
                      <a:pt x="0" y="5"/>
                    </a:cubicBezTo>
                    <a:cubicBezTo>
                      <a:pt x="1" y="2"/>
                      <a:pt x="4" y="0"/>
                      <a:pt x="7" y="0"/>
                    </a:cubicBezTo>
                    <a:cubicBezTo>
                      <a:pt x="9" y="1"/>
                      <a:pt x="11" y="4"/>
                      <a:pt x="11" y="7"/>
                    </a:cubicBezTo>
                    <a:cubicBezTo>
                      <a:pt x="10" y="10"/>
                      <a:pt x="8" y="12"/>
                      <a:pt x="5" y="1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3" name="Freeform 56"/>
              <p:cNvSpPr/>
              <p:nvPr/>
            </p:nvSpPr>
            <p:spPr bwMode="auto">
              <a:xfrm>
                <a:off x="5213351" y="2039938"/>
                <a:ext cx="19050" cy="19050"/>
              </a:xfrm>
              <a:custGeom>
                <a:avLst/>
                <a:gdLst>
                  <a:gd name="T0" fmla="*/ 5 w 12"/>
                  <a:gd name="T1" fmla="*/ 11 h 12"/>
                  <a:gd name="T2" fmla="*/ 0 w 12"/>
                  <a:gd name="T3" fmla="*/ 5 h 12"/>
                  <a:gd name="T4" fmla="*/ 7 w 12"/>
                  <a:gd name="T5" fmla="*/ 0 h 12"/>
                  <a:gd name="T6" fmla="*/ 11 w 12"/>
                  <a:gd name="T7" fmla="*/ 7 h 12"/>
                  <a:gd name="T8" fmla="*/ 5 w 12"/>
                  <a:gd name="T9" fmla="*/ 11 h 12"/>
                </a:gdLst>
                <a:ahLst/>
                <a:cxnLst>
                  <a:cxn ang="0">
                    <a:pos x="T0" y="T1"/>
                  </a:cxn>
                  <a:cxn ang="0">
                    <a:pos x="T2" y="T3"/>
                  </a:cxn>
                  <a:cxn ang="0">
                    <a:pos x="T4" y="T5"/>
                  </a:cxn>
                  <a:cxn ang="0">
                    <a:pos x="T6" y="T7"/>
                  </a:cxn>
                  <a:cxn ang="0">
                    <a:pos x="T8" y="T9"/>
                  </a:cxn>
                </a:cxnLst>
                <a:rect l="0" t="0" r="r" b="b"/>
                <a:pathLst>
                  <a:path w="12" h="12">
                    <a:moveTo>
                      <a:pt x="5" y="11"/>
                    </a:moveTo>
                    <a:cubicBezTo>
                      <a:pt x="2" y="11"/>
                      <a:pt x="0" y="8"/>
                      <a:pt x="0" y="5"/>
                    </a:cubicBezTo>
                    <a:cubicBezTo>
                      <a:pt x="1" y="2"/>
                      <a:pt x="4" y="0"/>
                      <a:pt x="7" y="0"/>
                    </a:cubicBezTo>
                    <a:cubicBezTo>
                      <a:pt x="10" y="1"/>
                      <a:pt x="12" y="4"/>
                      <a:pt x="11" y="7"/>
                    </a:cubicBezTo>
                    <a:cubicBezTo>
                      <a:pt x="11" y="10"/>
                      <a:pt x="8" y="12"/>
                      <a:pt x="5" y="1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4" name="Freeform 57"/>
              <p:cNvSpPr/>
              <p:nvPr/>
            </p:nvSpPr>
            <p:spPr bwMode="auto">
              <a:xfrm>
                <a:off x="5389563" y="2292351"/>
                <a:ext cx="19050" cy="17463"/>
              </a:xfrm>
              <a:custGeom>
                <a:avLst/>
                <a:gdLst>
                  <a:gd name="T0" fmla="*/ 0 w 12"/>
                  <a:gd name="T1" fmla="*/ 5 h 12"/>
                  <a:gd name="T2" fmla="*/ 7 w 12"/>
                  <a:gd name="T3" fmla="*/ 0 h 12"/>
                  <a:gd name="T4" fmla="*/ 11 w 12"/>
                  <a:gd name="T5" fmla="*/ 7 h 12"/>
                  <a:gd name="T6" fmla="*/ 5 w 12"/>
                  <a:gd name="T7" fmla="*/ 11 h 12"/>
                  <a:gd name="T8" fmla="*/ 0 w 12"/>
                  <a:gd name="T9" fmla="*/ 5 h 12"/>
                </a:gdLst>
                <a:ahLst/>
                <a:cxnLst>
                  <a:cxn ang="0">
                    <a:pos x="T0" y="T1"/>
                  </a:cxn>
                  <a:cxn ang="0">
                    <a:pos x="T2" y="T3"/>
                  </a:cxn>
                  <a:cxn ang="0">
                    <a:pos x="T4" y="T5"/>
                  </a:cxn>
                  <a:cxn ang="0">
                    <a:pos x="T6" y="T7"/>
                  </a:cxn>
                  <a:cxn ang="0">
                    <a:pos x="T8" y="T9"/>
                  </a:cxn>
                </a:cxnLst>
                <a:rect l="0" t="0" r="r" b="b"/>
                <a:pathLst>
                  <a:path w="12" h="12">
                    <a:moveTo>
                      <a:pt x="0" y="5"/>
                    </a:moveTo>
                    <a:cubicBezTo>
                      <a:pt x="1" y="2"/>
                      <a:pt x="4" y="0"/>
                      <a:pt x="7" y="0"/>
                    </a:cubicBezTo>
                    <a:cubicBezTo>
                      <a:pt x="10" y="1"/>
                      <a:pt x="12" y="4"/>
                      <a:pt x="11" y="7"/>
                    </a:cubicBezTo>
                    <a:cubicBezTo>
                      <a:pt x="11" y="10"/>
                      <a:pt x="8" y="12"/>
                      <a:pt x="5" y="11"/>
                    </a:cubicBezTo>
                    <a:cubicBezTo>
                      <a:pt x="2" y="11"/>
                      <a:pt x="0" y="8"/>
                      <a:pt x="0" y="5"/>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5" name="Freeform 58"/>
              <p:cNvSpPr/>
              <p:nvPr/>
            </p:nvSpPr>
            <p:spPr bwMode="auto">
              <a:xfrm>
                <a:off x="5465763" y="1865313"/>
                <a:ext cx="17463" cy="17463"/>
              </a:xfrm>
              <a:custGeom>
                <a:avLst/>
                <a:gdLst>
                  <a:gd name="T0" fmla="*/ 0 w 12"/>
                  <a:gd name="T1" fmla="*/ 5 h 12"/>
                  <a:gd name="T2" fmla="*/ 7 w 12"/>
                  <a:gd name="T3" fmla="*/ 1 h 12"/>
                  <a:gd name="T4" fmla="*/ 11 w 12"/>
                  <a:gd name="T5" fmla="*/ 7 h 12"/>
                  <a:gd name="T6" fmla="*/ 5 w 12"/>
                  <a:gd name="T7" fmla="*/ 11 h 12"/>
                  <a:gd name="T8" fmla="*/ 0 w 12"/>
                  <a:gd name="T9" fmla="*/ 5 h 12"/>
                </a:gdLst>
                <a:ahLst/>
                <a:cxnLst>
                  <a:cxn ang="0">
                    <a:pos x="T0" y="T1"/>
                  </a:cxn>
                  <a:cxn ang="0">
                    <a:pos x="T2" y="T3"/>
                  </a:cxn>
                  <a:cxn ang="0">
                    <a:pos x="T4" y="T5"/>
                  </a:cxn>
                  <a:cxn ang="0">
                    <a:pos x="T6" y="T7"/>
                  </a:cxn>
                  <a:cxn ang="0">
                    <a:pos x="T8" y="T9"/>
                  </a:cxn>
                </a:cxnLst>
                <a:rect l="0" t="0" r="r" b="b"/>
                <a:pathLst>
                  <a:path w="12" h="12">
                    <a:moveTo>
                      <a:pt x="0" y="5"/>
                    </a:moveTo>
                    <a:cubicBezTo>
                      <a:pt x="1" y="2"/>
                      <a:pt x="4" y="0"/>
                      <a:pt x="7" y="1"/>
                    </a:cubicBezTo>
                    <a:cubicBezTo>
                      <a:pt x="10" y="1"/>
                      <a:pt x="12" y="4"/>
                      <a:pt x="11" y="7"/>
                    </a:cubicBezTo>
                    <a:cubicBezTo>
                      <a:pt x="11" y="10"/>
                      <a:pt x="8" y="12"/>
                      <a:pt x="5" y="11"/>
                    </a:cubicBezTo>
                    <a:cubicBezTo>
                      <a:pt x="2" y="11"/>
                      <a:pt x="0" y="8"/>
                      <a:pt x="0" y="5"/>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6" name="Oval 59"/>
              <p:cNvSpPr>
                <a:spLocks noChangeArrowheads="1"/>
              </p:cNvSpPr>
              <p:nvPr/>
            </p:nvSpPr>
            <p:spPr bwMode="auto">
              <a:xfrm>
                <a:off x="5251451" y="4687888"/>
                <a:ext cx="368300" cy="36830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7" name="Oval 60"/>
              <p:cNvSpPr>
                <a:spLocks noChangeArrowheads="1"/>
              </p:cNvSpPr>
              <p:nvPr/>
            </p:nvSpPr>
            <p:spPr bwMode="auto">
              <a:xfrm>
                <a:off x="5427663" y="5080001"/>
                <a:ext cx="15875" cy="17463"/>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8" name="Oval 61"/>
              <p:cNvSpPr>
                <a:spLocks noChangeArrowheads="1"/>
              </p:cNvSpPr>
              <p:nvPr/>
            </p:nvSpPr>
            <p:spPr bwMode="auto">
              <a:xfrm>
                <a:off x="5427663" y="4646613"/>
                <a:ext cx="15875" cy="17463"/>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9" name="Oval 62"/>
              <p:cNvSpPr>
                <a:spLocks noChangeArrowheads="1"/>
              </p:cNvSpPr>
              <p:nvPr/>
            </p:nvSpPr>
            <p:spPr bwMode="auto">
              <a:xfrm>
                <a:off x="5210176" y="4864101"/>
                <a:ext cx="17463" cy="15875"/>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0" name="Oval 63"/>
              <p:cNvSpPr>
                <a:spLocks noChangeArrowheads="1"/>
              </p:cNvSpPr>
              <p:nvPr/>
            </p:nvSpPr>
            <p:spPr bwMode="auto">
              <a:xfrm>
                <a:off x="5643563" y="4864101"/>
                <a:ext cx="17463" cy="15875"/>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1" name="Freeform 64"/>
              <p:cNvSpPr/>
              <p:nvPr/>
            </p:nvSpPr>
            <p:spPr bwMode="auto">
              <a:xfrm>
                <a:off x="5465763" y="5075238"/>
                <a:ext cx="17463" cy="19050"/>
              </a:xfrm>
              <a:custGeom>
                <a:avLst/>
                <a:gdLst>
                  <a:gd name="T0" fmla="*/ 0 w 12"/>
                  <a:gd name="T1" fmla="*/ 7 h 12"/>
                  <a:gd name="T2" fmla="*/ 5 w 12"/>
                  <a:gd name="T3" fmla="*/ 1 h 12"/>
                  <a:gd name="T4" fmla="*/ 11 w 12"/>
                  <a:gd name="T5" fmla="*/ 5 h 12"/>
                  <a:gd name="T6" fmla="*/ 7 w 12"/>
                  <a:gd name="T7" fmla="*/ 12 h 12"/>
                  <a:gd name="T8" fmla="*/ 0 w 12"/>
                  <a:gd name="T9" fmla="*/ 7 h 12"/>
                </a:gdLst>
                <a:ahLst/>
                <a:cxnLst>
                  <a:cxn ang="0">
                    <a:pos x="T0" y="T1"/>
                  </a:cxn>
                  <a:cxn ang="0">
                    <a:pos x="T2" y="T3"/>
                  </a:cxn>
                  <a:cxn ang="0">
                    <a:pos x="T4" y="T5"/>
                  </a:cxn>
                  <a:cxn ang="0">
                    <a:pos x="T6" y="T7"/>
                  </a:cxn>
                  <a:cxn ang="0">
                    <a:pos x="T8" y="T9"/>
                  </a:cxn>
                </a:cxnLst>
                <a:rect l="0" t="0" r="r" b="b"/>
                <a:pathLst>
                  <a:path w="12" h="12">
                    <a:moveTo>
                      <a:pt x="0" y="7"/>
                    </a:moveTo>
                    <a:cubicBezTo>
                      <a:pt x="0" y="4"/>
                      <a:pt x="2" y="2"/>
                      <a:pt x="5" y="1"/>
                    </a:cubicBezTo>
                    <a:cubicBezTo>
                      <a:pt x="8" y="0"/>
                      <a:pt x="11" y="2"/>
                      <a:pt x="11" y="5"/>
                    </a:cubicBezTo>
                    <a:cubicBezTo>
                      <a:pt x="12" y="8"/>
                      <a:pt x="10" y="11"/>
                      <a:pt x="7" y="12"/>
                    </a:cubicBezTo>
                    <a:cubicBezTo>
                      <a:pt x="4" y="12"/>
                      <a:pt x="1" y="10"/>
                      <a:pt x="0" y="7"/>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2" name="Freeform 65"/>
              <p:cNvSpPr/>
              <p:nvPr/>
            </p:nvSpPr>
            <p:spPr bwMode="auto">
              <a:xfrm>
                <a:off x="5389563" y="4649788"/>
                <a:ext cx="19050" cy="17463"/>
              </a:xfrm>
              <a:custGeom>
                <a:avLst/>
                <a:gdLst>
                  <a:gd name="T0" fmla="*/ 0 w 12"/>
                  <a:gd name="T1" fmla="*/ 7 h 12"/>
                  <a:gd name="T2" fmla="*/ 5 w 12"/>
                  <a:gd name="T3" fmla="*/ 0 h 12"/>
                  <a:gd name="T4" fmla="*/ 11 w 12"/>
                  <a:gd name="T5" fmla="*/ 5 h 12"/>
                  <a:gd name="T6" fmla="*/ 7 w 12"/>
                  <a:gd name="T7" fmla="*/ 11 h 12"/>
                  <a:gd name="T8" fmla="*/ 0 w 12"/>
                  <a:gd name="T9" fmla="*/ 7 h 12"/>
                </a:gdLst>
                <a:ahLst/>
                <a:cxnLst>
                  <a:cxn ang="0">
                    <a:pos x="T0" y="T1"/>
                  </a:cxn>
                  <a:cxn ang="0">
                    <a:pos x="T2" y="T3"/>
                  </a:cxn>
                  <a:cxn ang="0">
                    <a:pos x="T4" y="T5"/>
                  </a:cxn>
                  <a:cxn ang="0">
                    <a:pos x="T6" y="T7"/>
                  </a:cxn>
                  <a:cxn ang="0">
                    <a:pos x="T8" y="T9"/>
                  </a:cxn>
                </a:cxnLst>
                <a:rect l="0" t="0" r="r" b="b"/>
                <a:pathLst>
                  <a:path w="12" h="12">
                    <a:moveTo>
                      <a:pt x="0" y="7"/>
                    </a:moveTo>
                    <a:cubicBezTo>
                      <a:pt x="0" y="4"/>
                      <a:pt x="2" y="1"/>
                      <a:pt x="5" y="0"/>
                    </a:cubicBezTo>
                    <a:cubicBezTo>
                      <a:pt x="8" y="0"/>
                      <a:pt x="11" y="2"/>
                      <a:pt x="11" y="5"/>
                    </a:cubicBezTo>
                    <a:cubicBezTo>
                      <a:pt x="12" y="8"/>
                      <a:pt x="10" y="10"/>
                      <a:pt x="7" y="11"/>
                    </a:cubicBezTo>
                    <a:cubicBezTo>
                      <a:pt x="4" y="12"/>
                      <a:pt x="1" y="10"/>
                      <a:pt x="0" y="7"/>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3" name="Freeform 66"/>
              <p:cNvSpPr/>
              <p:nvPr/>
            </p:nvSpPr>
            <p:spPr bwMode="auto">
              <a:xfrm>
                <a:off x="5213351" y="4900613"/>
                <a:ext cx="19050" cy="17463"/>
              </a:xfrm>
              <a:custGeom>
                <a:avLst/>
                <a:gdLst>
                  <a:gd name="T0" fmla="*/ 5 w 12"/>
                  <a:gd name="T1" fmla="*/ 0 h 11"/>
                  <a:gd name="T2" fmla="*/ 11 w 12"/>
                  <a:gd name="T3" fmla="*/ 5 h 11"/>
                  <a:gd name="T4" fmla="*/ 7 w 12"/>
                  <a:gd name="T5" fmla="*/ 11 h 11"/>
                  <a:gd name="T6" fmla="*/ 0 w 12"/>
                  <a:gd name="T7" fmla="*/ 6 h 11"/>
                  <a:gd name="T8" fmla="*/ 5 w 12"/>
                  <a:gd name="T9" fmla="*/ 0 h 11"/>
                </a:gdLst>
                <a:ahLst/>
                <a:cxnLst>
                  <a:cxn ang="0">
                    <a:pos x="T0" y="T1"/>
                  </a:cxn>
                  <a:cxn ang="0">
                    <a:pos x="T2" y="T3"/>
                  </a:cxn>
                  <a:cxn ang="0">
                    <a:pos x="T4" y="T5"/>
                  </a:cxn>
                  <a:cxn ang="0">
                    <a:pos x="T6" y="T7"/>
                  </a:cxn>
                  <a:cxn ang="0">
                    <a:pos x="T8" y="T9"/>
                  </a:cxn>
                </a:cxnLst>
                <a:rect l="0" t="0" r="r" b="b"/>
                <a:pathLst>
                  <a:path w="12" h="11">
                    <a:moveTo>
                      <a:pt x="5" y="0"/>
                    </a:moveTo>
                    <a:cubicBezTo>
                      <a:pt x="8" y="0"/>
                      <a:pt x="11" y="2"/>
                      <a:pt x="11" y="5"/>
                    </a:cubicBezTo>
                    <a:cubicBezTo>
                      <a:pt x="12" y="8"/>
                      <a:pt x="10" y="10"/>
                      <a:pt x="7" y="11"/>
                    </a:cubicBezTo>
                    <a:cubicBezTo>
                      <a:pt x="4" y="11"/>
                      <a:pt x="1" y="9"/>
                      <a:pt x="0" y="6"/>
                    </a:cubicBezTo>
                    <a:cubicBezTo>
                      <a:pt x="0" y="3"/>
                      <a:pt x="2" y="1"/>
                      <a:pt x="5" y="0"/>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4" name="Freeform 67"/>
              <p:cNvSpPr/>
              <p:nvPr/>
            </p:nvSpPr>
            <p:spPr bwMode="auto">
              <a:xfrm>
                <a:off x="5640388" y="4826001"/>
                <a:ext cx="17463" cy="15875"/>
              </a:xfrm>
              <a:custGeom>
                <a:avLst/>
                <a:gdLst>
                  <a:gd name="T0" fmla="*/ 5 w 11"/>
                  <a:gd name="T1" fmla="*/ 0 h 11"/>
                  <a:gd name="T2" fmla="*/ 11 w 11"/>
                  <a:gd name="T3" fmla="*/ 5 h 11"/>
                  <a:gd name="T4" fmla="*/ 7 w 11"/>
                  <a:gd name="T5" fmla="*/ 11 h 11"/>
                  <a:gd name="T6" fmla="*/ 0 w 11"/>
                  <a:gd name="T7" fmla="*/ 6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8" y="0"/>
                      <a:pt x="10" y="2"/>
                      <a:pt x="11" y="5"/>
                    </a:cubicBezTo>
                    <a:cubicBezTo>
                      <a:pt x="11" y="7"/>
                      <a:pt x="9" y="10"/>
                      <a:pt x="7" y="11"/>
                    </a:cubicBezTo>
                    <a:cubicBezTo>
                      <a:pt x="4" y="11"/>
                      <a:pt x="1" y="9"/>
                      <a:pt x="0" y="6"/>
                    </a:cubicBezTo>
                    <a:cubicBezTo>
                      <a:pt x="0" y="3"/>
                      <a:pt x="2" y="1"/>
                      <a:pt x="5" y="0"/>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5" name="Freeform 68"/>
              <p:cNvSpPr/>
              <p:nvPr/>
            </p:nvSpPr>
            <p:spPr bwMode="auto">
              <a:xfrm>
                <a:off x="5500688" y="5067301"/>
                <a:ext cx="19050" cy="17463"/>
              </a:xfrm>
              <a:custGeom>
                <a:avLst/>
                <a:gdLst>
                  <a:gd name="T0" fmla="*/ 1 w 12"/>
                  <a:gd name="T1" fmla="*/ 8 h 12"/>
                  <a:gd name="T2" fmla="*/ 4 w 12"/>
                  <a:gd name="T3" fmla="*/ 1 h 12"/>
                  <a:gd name="T4" fmla="*/ 11 w 12"/>
                  <a:gd name="T5" fmla="*/ 4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1" y="2"/>
                      <a:pt x="4" y="1"/>
                    </a:cubicBezTo>
                    <a:cubicBezTo>
                      <a:pt x="7" y="0"/>
                      <a:pt x="10" y="1"/>
                      <a:pt x="11" y="4"/>
                    </a:cubicBezTo>
                    <a:cubicBezTo>
                      <a:pt x="12" y="7"/>
                      <a:pt x="11" y="10"/>
                      <a:pt x="8" y="11"/>
                    </a:cubicBezTo>
                    <a:cubicBezTo>
                      <a:pt x="5" y="12"/>
                      <a:pt x="2" y="11"/>
                      <a:pt x="1" y="8"/>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6" name="Freeform 69"/>
              <p:cNvSpPr/>
              <p:nvPr/>
            </p:nvSpPr>
            <p:spPr bwMode="auto">
              <a:xfrm>
                <a:off x="5353051" y="4659313"/>
                <a:ext cx="19050" cy="17463"/>
              </a:xfrm>
              <a:custGeom>
                <a:avLst/>
                <a:gdLst>
                  <a:gd name="T0" fmla="*/ 1 w 13"/>
                  <a:gd name="T1" fmla="*/ 8 h 12"/>
                  <a:gd name="T2" fmla="*/ 5 w 13"/>
                  <a:gd name="T3" fmla="*/ 1 h 12"/>
                  <a:gd name="T4" fmla="*/ 12 w 13"/>
                  <a:gd name="T5" fmla="*/ 4 h 12"/>
                  <a:gd name="T6" fmla="*/ 8 w 13"/>
                  <a:gd name="T7" fmla="*/ 11 h 12"/>
                  <a:gd name="T8" fmla="*/ 1 w 13"/>
                  <a:gd name="T9" fmla="*/ 8 h 12"/>
                </a:gdLst>
                <a:ahLst/>
                <a:cxnLst>
                  <a:cxn ang="0">
                    <a:pos x="T0" y="T1"/>
                  </a:cxn>
                  <a:cxn ang="0">
                    <a:pos x="T2" y="T3"/>
                  </a:cxn>
                  <a:cxn ang="0">
                    <a:pos x="T4" y="T5"/>
                  </a:cxn>
                  <a:cxn ang="0">
                    <a:pos x="T6" y="T7"/>
                  </a:cxn>
                  <a:cxn ang="0">
                    <a:pos x="T8" y="T9"/>
                  </a:cxn>
                </a:cxnLst>
                <a:rect l="0" t="0" r="r" b="b"/>
                <a:pathLst>
                  <a:path w="13" h="12">
                    <a:moveTo>
                      <a:pt x="1" y="8"/>
                    </a:moveTo>
                    <a:cubicBezTo>
                      <a:pt x="0" y="5"/>
                      <a:pt x="2" y="2"/>
                      <a:pt x="5" y="1"/>
                    </a:cubicBezTo>
                    <a:cubicBezTo>
                      <a:pt x="7" y="0"/>
                      <a:pt x="11" y="1"/>
                      <a:pt x="12" y="4"/>
                    </a:cubicBezTo>
                    <a:cubicBezTo>
                      <a:pt x="13" y="7"/>
                      <a:pt x="11" y="10"/>
                      <a:pt x="8" y="11"/>
                    </a:cubicBezTo>
                    <a:cubicBezTo>
                      <a:pt x="5" y="12"/>
                      <a:pt x="2" y="11"/>
                      <a:pt x="1" y="8"/>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7" name="Freeform 70"/>
              <p:cNvSpPr/>
              <p:nvPr/>
            </p:nvSpPr>
            <p:spPr bwMode="auto">
              <a:xfrm>
                <a:off x="5222876" y="4937126"/>
                <a:ext cx="17463" cy="17463"/>
              </a:xfrm>
              <a:custGeom>
                <a:avLst/>
                <a:gdLst>
                  <a:gd name="T0" fmla="*/ 4 w 12"/>
                  <a:gd name="T1" fmla="*/ 1 h 12"/>
                  <a:gd name="T2" fmla="*/ 11 w 12"/>
                  <a:gd name="T3" fmla="*/ 4 h 12"/>
                  <a:gd name="T4" fmla="*/ 8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1"/>
                      <a:pt x="11" y="4"/>
                    </a:cubicBezTo>
                    <a:cubicBezTo>
                      <a:pt x="12" y="7"/>
                      <a:pt x="11" y="10"/>
                      <a:pt x="8" y="11"/>
                    </a:cubicBezTo>
                    <a:cubicBezTo>
                      <a:pt x="5" y="12"/>
                      <a:pt x="2" y="10"/>
                      <a:pt x="1" y="8"/>
                    </a:cubicBezTo>
                    <a:cubicBezTo>
                      <a:pt x="0" y="5"/>
                      <a:pt x="2" y="2"/>
                      <a:pt x="4" y="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8" name="Freeform 71"/>
              <p:cNvSpPr/>
              <p:nvPr/>
            </p:nvSpPr>
            <p:spPr bwMode="auto">
              <a:xfrm>
                <a:off x="5630863" y="4787901"/>
                <a:ext cx="17463" cy="19050"/>
              </a:xfrm>
              <a:custGeom>
                <a:avLst/>
                <a:gdLst>
                  <a:gd name="T0" fmla="*/ 4 w 12"/>
                  <a:gd name="T1" fmla="*/ 1 h 12"/>
                  <a:gd name="T2" fmla="*/ 11 w 12"/>
                  <a:gd name="T3" fmla="*/ 4 h 12"/>
                  <a:gd name="T4" fmla="*/ 8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2"/>
                      <a:pt x="11" y="4"/>
                    </a:cubicBezTo>
                    <a:cubicBezTo>
                      <a:pt x="12" y="7"/>
                      <a:pt x="11" y="10"/>
                      <a:pt x="8" y="11"/>
                    </a:cubicBezTo>
                    <a:cubicBezTo>
                      <a:pt x="5" y="12"/>
                      <a:pt x="2" y="11"/>
                      <a:pt x="1" y="8"/>
                    </a:cubicBezTo>
                    <a:cubicBezTo>
                      <a:pt x="0" y="5"/>
                      <a:pt x="1" y="2"/>
                      <a:pt x="4" y="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9" name="Freeform 72"/>
              <p:cNvSpPr/>
              <p:nvPr/>
            </p:nvSpPr>
            <p:spPr bwMode="auto">
              <a:xfrm>
                <a:off x="5534026" y="5049838"/>
                <a:ext cx="19050" cy="19050"/>
              </a:xfrm>
              <a:custGeom>
                <a:avLst/>
                <a:gdLst>
                  <a:gd name="T0" fmla="*/ 2 w 13"/>
                  <a:gd name="T1" fmla="*/ 9 h 12"/>
                  <a:gd name="T2" fmla="*/ 4 w 13"/>
                  <a:gd name="T3" fmla="*/ 2 h 12"/>
                  <a:gd name="T4" fmla="*/ 11 w 13"/>
                  <a:gd name="T5" fmla="*/ 4 h 12"/>
                  <a:gd name="T6" fmla="*/ 9 w 13"/>
                  <a:gd name="T7" fmla="*/ 11 h 12"/>
                  <a:gd name="T8" fmla="*/ 2 w 13"/>
                  <a:gd name="T9" fmla="*/ 9 h 12"/>
                </a:gdLst>
                <a:ahLst/>
                <a:cxnLst>
                  <a:cxn ang="0">
                    <a:pos x="T0" y="T1"/>
                  </a:cxn>
                  <a:cxn ang="0">
                    <a:pos x="T2" y="T3"/>
                  </a:cxn>
                  <a:cxn ang="0">
                    <a:pos x="T4" y="T5"/>
                  </a:cxn>
                  <a:cxn ang="0">
                    <a:pos x="T6" y="T7"/>
                  </a:cxn>
                  <a:cxn ang="0">
                    <a:pos x="T8" y="T9"/>
                  </a:cxn>
                </a:cxnLst>
                <a:rect l="0" t="0" r="r" b="b"/>
                <a:pathLst>
                  <a:path w="13" h="12">
                    <a:moveTo>
                      <a:pt x="2" y="9"/>
                    </a:moveTo>
                    <a:cubicBezTo>
                      <a:pt x="0" y="6"/>
                      <a:pt x="1" y="3"/>
                      <a:pt x="4" y="2"/>
                    </a:cubicBezTo>
                    <a:cubicBezTo>
                      <a:pt x="7" y="0"/>
                      <a:pt x="10" y="1"/>
                      <a:pt x="11" y="4"/>
                    </a:cubicBezTo>
                    <a:cubicBezTo>
                      <a:pt x="13" y="6"/>
                      <a:pt x="12" y="9"/>
                      <a:pt x="9" y="11"/>
                    </a:cubicBezTo>
                    <a:cubicBezTo>
                      <a:pt x="7" y="12"/>
                      <a:pt x="4" y="12"/>
                      <a:pt x="2" y="9"/>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0" name="Freeform 73"/>
              <p:cNvSpPr/>
              <p:nvPr/>
            </p:nvSpPr>
            <p:spPr bwMode="auto">
              <a:xfrm>
                <a:off x="5318126" y="4673601"/>
                <a:ext cx="19050" cy="20638"/>
              </a:xfrm>
              <a:custGeom>
                <a:avLst/>
                <a:gdLst>
                  <a:gd name="T0" fmla="*/ 2 w 13"/>
                  <a:gd name="T1" fmla="*/ 9 h 13"/>
                  <a:gd name="T2" fmla="*/ 4 w 13"/>
                  <a:gd name="T3" fmla="*/ 2 h 13"/>
                  <a:gd name="T4" fmla="*/ 11 w 13"/>
                  <a:gd name="T5" fmla="*/ 4 h 13"/>
                  <a:gd name="T6" fmla="*/ 9 w 13"/>
                  <a:gd name="T7" fmla="*/ 11 h 13"/>
                  <a:gd name="T8" fmla="*/ 2 w 13"/>
                  <a:gd name="T9" fmla="*/ 9 h 13"/>
                </a:gdLst>
                <a:ahLst/>
                <a:cxnLst>
                  <a:cxn ang="0">
                    <a:pos x="T0" y="T1"/>
                  </a:cxn>
                  <a:cxn ang="0">
                    <a:pos x="T2" y="T3"/>
                  </a:cxn>
                  <a:cxn ang="0">
                    <a:pos x="T4" y="T5"/>
                  </a:cxn>
                  <a:cxn ang="0">
                    <a:pos x="T6" y="T7"/>
                  </a:cxn>
                  <a:cxn ang="0">
                    <a:pos x="T8" y="T9"/>
                  </a:cxn>
                </a:cxnLst>
                <a:rect l="0" t="0" r="r" b="b"/>
                <a:pathLst>
                  <a:path w="13" h="13">
                    <a:moveTo>
                      <a:pt x="2" y="9"/>
                    </a:moveTo>
                    <a:cubicBezTo>
                      <a:pt x="0" y="7"/>
                      <a:pt x="1" y="4"/>
                      <a:pt x="4" y="2"/>
                    </a:cubicBezTo>
                    <a:cubicBezTo>
                      <a:pt x="7" y="0"/>
                      <a:pt x="10" y="1"/>
                      <a:pt x="11" y="4"/>
                    </a:cubicBezTo>
                    <a:cubicBezTo>
                      <a:pt x="13" y="7"/>
                      <a:pt x="12" y="10"/>
                      <a:pt x="9" y="11"/>
                    </a:cubicBezTo>
                    <a:cubicBezTo>
                      <a:pt x="7" y="13"/>
                      <a:pt x="3" y="12"/>
                      <a:pt x="2" y="9"/>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1" name="Freeform 74"/>
              <p:cNvSpPr/>
              <p:nvPr/>
            </p:nvSpPr>
            <p:spPr bwMode="auto">
              <a:xfrm>
                <a:off x="5238751" y="4970463"/>
                <a:ext cx="19050" cy="19050"/>
              </a:xfrm>
              <a:custGeom>
                <a:avLst/>
                <a:gdLst>
                  <a:gd name="T0" fmla="*/ 3 w 12"/>
                  <a:gd name="T1" fmla="*/ 2 h 13"/>
                  <a:gd name="T2" fmla="*/ 11 w 12"/>
                  <a:gd name="T3" fmla="*/ 4 h 13"/>
                  <a:gd name="T4" fmla="*/ 9 w 12"/>
                  <a:gd name="T5" fmla="*/ 11 h 13"/>
                  <a:gd name="T6" fmla="*/ 1 w 12"/>
                  <a:gd name="T7" fmla="*/ 9 h 13"/>
                  <a:gd name="T8" fmla="*/ 3 w 12"/>
                  <a:gd name="T9" fmla="*/ 2 h 13"/>
                </a:gdLst>
                <a:ahLst/>
                <a:cxnLst>
                  <a:cxn ang="0">
                    <a:pos x="T0" y="T1"/>
                  </a:cxn>
                  <a:cxn ang="0">
                    <a:pos x="T2" y="T3"/>
                  </a:cxn>
                  <a:cxn ang="0">
                    <a:pos x="T4" y="T5"/>
                  </a:cxn>
                  <a:cxn ang="0">
                    <a:pos x="T6" y="T7"/>
                  </a:cxn>
                  <a:cxn ang="0">
                    <a:pos x="T8" y="T9"/>
                  </a:cxn>
                </a:cxnLst>
                <a:rect l="0" t="0" r="r" b="b"/>
                <a:pathLst>
                  <a:path w="12" h="13">
                    <a:moveTo>
                      <a:pt x="3" y="2"/>
                    </a:moveTo>
                    <a:cubicBezTo>
                      <a:pt x="6" y="0"/>
                      <a:pt x="9" y="1"/>
                      <a:pt x="11" y="4"/>
                    </a:cubicBezTo>
                    <a:cubicBezTo>
                      <a:pt x="12" y="6"/>
                      <a:pt x="11" y="10"/>
                      <a:pt x="9" y="11"/>
                    </a:cubicBezTo>
                    <a:cubicBezTo>
                      <a:pt x="6" y="13"/>
                      <a:pt x="3" y="12"/>
                      <a:pt x="1" y="9"/>
                    </a:cubicBezTo>
                    <a:cubicBezTo>
                      <a:pt x="0" y="7"/>
                      <a:pt x="1" y="3"/>
                      <a:pt x="3" y="2"/>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2" name="Freeform 75"/>
              <p:cNvSpPr/>
              <p:nvPr/>
            </p:nvSpPr>
            <p:spPr bwMode="auto">
              <a:xfrm>
                <a:off x="5613401" y="4752976"/>
                <a:ext cx="20638" cy="20638"/>
              </a:xfrm>
              <a:custGeom>
                <a:avLst/>
                <a:gdLst>
                  <a:gd name="T0" fmla="*/ 4 w 13"/>
                  <a:gd name="T1" fmla="*/ 2 h 13"/>
                  <a:gd name="T2" fmla="*/ 11 w 13"/>
                  <a:gd name="T3" fmla="*/ 4 h 13"/>
                  <a:gd name="T4" fmla="*/ 9 w 13"/>
                  <a:gd name="T5" fmla="*/ 11 h 13"/>
                  <a:gd name="T6" fmla="*/ 2 w 13"/>
                  <a:gd name="T7" fmla="*/ 9 h 13"/>
                  <a:gd name="T8" fmla="*/ 4 w 13"/>
                  <a:gd name="T9" fmla="*/ 2 h 13"/>
                </a:gdLst>
                <a:ahLst/>
                <a:cxnLst>
                  <a:cxn ang="0">
                    <a:pos x="T0" y="T1"/>
                  </a:cxn>
                  <a:cxn ang="0">
                    <a:pos x="T2" y="T3"/>
                  </a:cxn>
                  <a:cxn ang="0">
                    <a:pos x="T4" y="T5"/>
                  </a:cxn>
                  <a:cxn ang="0">
                    <a:pos x="T6" y="T7"/>
                  </a:cxn>
                  <a:cxn ang="0">
                    <a:pos x="T8" y="T9"/>
                  </a:cxn>
                </a:cxnLst>
                <a:rect l="0" t="0" r="r" b="b"/>
                <a:pathLst>
                  <a:path w="13" h="13">
                    <a:moveTo>
                      <a:pt x="4" y="2"/>
                    </a:moveTo>
                    <a:cubicBezTo>
                      <a:pt x="6" y="0"/>
                      <a:pt x="10" y="1"/>
                      <a:pt x="11" y="4"/>
                    </a:cubicBezTo>
                    <a:cubicBezTo>
                      <a:pt x="13" y="6"/>
                      <a:pt x="12" y="10"/>
                      <a:pt x="9" y="11"/>
                    </a:cubicBezTo>
                    <a:cubicBezTo>
                      <a:pt x="7" y="13"/>
                      <a:pt x="3" y="12"/>
                      <a:pt x="2" y="9"/>
                    </a:cubicBezTo>
                    <a:cubicBezTo>
                      <a:pt x="0" y="7"/>
                      <a:pt x="1" y="3"/>
                      <a:pt x="4" y="2"/>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3" name="Freeform 76"/>
              <p:cNvSpPr/>
              <p:nvPr/>
            </p:nvSpPr>
            <p:spPr bwMode="auto">
              <a:xfrm>
                <a:off x="5565776" y="5029201"/>
                <a:ext cx="17463" cy="17463"/>
              </a:xfrm>
              <a:custGeom>
                <a:avLst/>
                <a:gdLst>
                  <a:gd name="T0" fmla="*/ 2 w 12"/>
                  <a:gd name="T1" fmla="*/ 9 h 12"/>
                  <a:gd name="T2" fmla="*/ 3 w 12"/>
                  <a:gd name="T3" fmla="*/ 2 h 12"/>
                  <a:gd name="T4" fmla="*/ 10 w 12"/>
                  <a:gd name="T5" fmla="*/ 2 h 12"/>
                  <a:gd name="T6" fmla="*/ 10 w 12"/>
                  <a:gd name="T7" fmla="*/ 10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7"/>
                      <a:pt x="0" y="4"/>
                      <a:pt x="3" y="2"/>
                    </a:cubicBezTo>
                    <a:cubicBezTo>
                      <a:pt x="5" y="0"/>
                      <a:pt x="9" y="0"/>
                      <a:pt x="10" y="2"/>
                    </a:cubicBezTo>
                    <a:cubicBezTo>
                      <a:pt x="12" y="5"/>
                      <a:pt x="12" y="8"/>
                      <a:pt x="10" y="10"/>
                    </a:cubicBezTo>
                    <a:cubicBezTo>
                      <a:pt x="7" y="12"/>
                      <a:pt x="4" y="12"/>
                      <a:pt x="2" y="9"/>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4" name="Freeform 77"/>
              <p:cNvSpPr/>
              <p:nvPr/>
            </p:nvSpPr>
            <p:spPr bwMode="auto">
              <a:xfrm>
                <a:off x="5287963" y="4695826"/>
                <a:ext cx="17463" cy="19050"/>
              </a:xfrm>
              <a:custGeom>
                <a:avLst/>
                <a:gdLst>
                  <a:gd name="T0" fmla="*/ 2 w 12"/>
                  <a:gd name="T1" fmla="*/ 10 h 12"/>
                  <a:gd name="T2" fmla="*/ 3 w 12"/>
                  <a:gd name="T3" fmla="*/ 2 h 12"/>
                  <a:gd name="T4" fmla="*/ 10 w 12"/>
                  <a:gd name="T5" fmla="*/ 3 h 12"/>
                  <a:gd name="T6" fmla="*/ 10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7"/>
                      <a:pt x="0" y="4"/>
                      <a:pt x="3" y="2"/>
                    </a:cubicBezTo>
                    <a:cubicBezTo>
                      <a:pt x="5" y="0"/>
                      <a:pt x="8" y="0"/>
                      <a:pt x="10" y="3"/>
                    </a:cubicBezTo>
                    <a:cubicBezTo>
                      <a:pt x="12" y="5"/>
                      <a:pt x="12" y="8"/>
                      <a:pt x="10" y="10"/>
                    </a:cubicBezTo>
                    <a:cubicBezTo>
                      <a:pt x="7" y="12"/>
                      <a:pt x="4" y="12"/>
                      <a:pt x="2" y="10"/>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5" name="Freeform 78"/>
              <p:cNvSpPr/>
              <p:nvPr/>
            </p:nvSpPr>
            <p:spPr bwMode="auto">
              <a:xfrm>
                <a:off x="5260976" y="5002213"/>
                <a:ext cx="17463" cy="17463"/>
              </a:xfrm>
              <a:custGeom>
                <a:avLst/>
                <a:gdLst>
                  <a:gd name="T0" fmla="*/ 3 w 12"/>
                  <a:gd name="T1" fmla="*/ 2 h 12"/>
                  <a:gd name="T2" fmla="*/ 11 w 12"/>
                  <a:gd name="T3" fmla="*/ 3 h 12"/>
                  <a:gd name="T4" fmla="*/ 10 w 12"/>
                  <a:gd name="T5" fmla="*/ 10 h 12"/>
                  <a:gd name="T6" fmla="*/ 2 w 12"/>
                  <a:gd name="T7" fmla="*/ 10 h 12"/>
                  <a:gd name="T8" fmla="*/ 3 w 12"/>
                  <a:gd name="T9" fmla="*/ 2 h 12"/>
                </a:gdLst>
                <a:ahLst/>
                <a:cxnLst>
                  <a:cxn ang="0">
                    <a:pos x="T0" y="T1"/>
                  </a:cxn>
                  <a:cxn ang="0">
                    <a:pos x="T2" y="T3"/>
                  </a:cxn>
                  <a:cxn ang="0">
                    <a:pos x="T4" y="T5"/>
                  </a:cxn>
                  <a:cxn ang="0">
                    <a:pos x="T6" y="T7"/>
                  </a:cxn>
                  <a:cxn ang="0">
                    <a:pos x="T8" y="T9"/>
                  </a:cxn>
                </a:cxnLst>
                <a:rect l="0" t="0" r="r" b="b"/>
                <a:pathLst>
                  <a:path w="12" h="12">
                    <a:moveTo>
                      <a:pt x="3" y="2"/>
                    </a:moveTo>
                    <a:cubicBezTo>
                      <a:pt x="5" y="0"/>
                      <a:pt x="9" y="0"/>
                      <a:pt x="11" y="3"/>
                    </a:cubicBezTo>
                    <a:cubicBezTo>
                      <a:pt x="12" y="5"/>
                      <a:pt x="12" y="8"/>
                      <a:pt x="10" y="10"/>
                    </a:cubicBezTo>
                    <a:cubicBezTo>
                      <a:pt x="8" y="12"/>
                      <a:pt x="4" y="12"/>
                      <a:pt x="2" y="10"/>
                    </a:cubicBezTo>
                    <a:cubicBezTo>
                      <a:pt x="0" y="7"/>
                      <a:pt x="1" y="4"/>
                      <a:pt x="3" y="2"/>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6" name="Freeform 79"/>
              <p:cNvSpPr/>
              <p:nvPr/>
            </p:nvSpPr>
            <p:spPr bwMode="auto">
              <a:xfrm>
                <a:off x="5592763" y="4724401"/>
                <a:ext cx="17463" cy="17463"/>
              </a:xfrm>
              <a:custGeom>
                <a:avLst/>
                <a:gdLst>
                  <a:gd name="T0" fmla="*/ 3 w 12"/>
                  <a:gd name="T1" fmla="*/ 2 h 12"/>
                  <a:gd name="T2" fmla="*/ 10 w 12"/>
                  <a:gd name="T3" fmla="*/ 2 h 12"/>
                  <a:gd name="T4" fmla="*/ 10 w 12"/>
                  <a:gd name="T5" fmla="*/ 10 h 12"/>
                  <a:gd name="T6" fmla="*/ 2 w 12"/>
                  <a:gd name="T7" fmla="*/ 9 h 12"/>
                  <a:gd name="T8" fmla="*/ 3 w 12"/>
                  <a:gd name="T9" fmla="*/ 2 h 12"/>
                </a:gdLst>
                <a:ahLst/>
                <a:cxnLst>
                  <a:cxn ang="0">
                    <a:pos x="T0" y="T1"/>
                  </a:cxn>
                  <a:cxn ang="0">
                    <a:pos x="T2" y="T3"/>
                  </a:cxn>
                  <a:cxn ang="0">
                    <a:pos x="T4" y="T5"/>
                  </a:cxn>
                  <a:cxn ang="0">
                    <a:pos x="T6" y="T7"/>
                  </a:cxn>
                  <a:cxn ang="0">
                    <a:pos x="T8" y="T9"/>
                  </a:cxn>
                </a:cxnLst>
                <a:rect l="0" t="0" r="r" b="b"/>
                <a:pathLst>
                  <a:path w="12" h="12">
                    <a:moveTo>
                      <a:pt x="3" y="2"/>
                    </a:moveTo>
                    <a:cubicBezTo>
                      <a:pt x="5" y="0"/>
                      <a:pt x="8" y="0"/>
                      <a:pt x="10" y="2"/>
                    </a:cubicBezTo>
                    <a:cubicBezTo>
                      <a:pt x="12" y="5"/>
                      <a:pt x="12" y="8"/>
                      <a:pt x="10" y="10"/>
                    </a:cubicBezTo>
                    <a:cubicBezTo>
                      <a:pt x="7" y="12"/>
                      <a:pt x="4" y="12"/>
                      <a:pt x="2" y="9"/>
                    </a:cubicBezTo>
                    <a:cubicBezTo>
                      <a:pt x="0" y="7"/>
                      <a:pt x="0" y="4"/>
                      <a:pt x="3" y="2"/>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7" name="Freeform 80"/>
              <p:cNvSpPr/>
              <p:nvPr/>
            </p:nvSpPr>
            <p:spPr bwMode="auto">
              <a:xfrm>
                <a:off x="5592763" y="5002213"/>
                <a:ext cx="17463" cy="17463"/>
              </a:xfrm>
              <a:custGeom>
                <a:avLst/>
                <a:gdLst>
                  <a:gd name="T0" fmla="*/ 3 w 12"/>
                  <a:gd name="T1" fmla="*/ 10 h 12"/>
                  <a:gd name="T2" fmla="*/ 2 w 12"/>
                  <a:gd name="T3" fmla="*/ 3 h 12"/>
                  <a:gd name="T4" fmla="*/ 10 w 12"/>
                  <a:gd name="T5" fmla="*/ 2 h 12"/>
                  <a:gd name="T6" fmla="*/ 10 w 12"/>
                  <a:gd name="T7" fmla="*/ 10 h 12"/>
                  <a:gd name="T8" fmla="*/ 3 w 12"/>
                  <a:gd name="T9" fmla="*/ 10 h 12"/>
                </a:gdLst>
                <a:ahLst/>
                <a:cxnLst>
                  <a:cxn ang="0">
                    <a:pos x="T0" y="T1"/>
                  </a:cxn>
                  <a:cxn ang="0">
                    <a:pos x="T2" y="T3"/>
                  </a:cxn>
                  <a:cxn ang="0">
                    <a:pos x="T4" y="T5"/>
                  </a:cxn>
                  <a:cxn ang="0">
                    <a:pos x="T6" y="T7"/>
                  </a:cxn>
                  <a:cxn ang="0">
                    <a:pos x="T8" y="T9"/>
                  </a:cxn>
                </a:cxnLst>
                <a:rect l="0" t="0" r="r" b="b"/>
                <a:pathLst>
                  <a:path w="12" h="12">
                    <a:moveTo>
                      <a:pt x="3" y="10"/>
                    </a:moveTo>
                    <a:cubicBezTo>
                      <a:pt x="0" y="8"/>
                      <a:pt x="0" y="5"/>
                      <a:pt x="2" y="3"/>
                    </a:cubicBezTo>
                    <a:cubicBezTo>
                      <a:pt x="4" y="0"/>
                      <a:pt x="7" y="0"/>
                      <a:pt x="10" y="2"/>
                    </a:cubicBezTo>
                    <a:cubicBezTo>
                      <a:pt x="12" y="4"/>
                      <a:pt x="12" y="7"/>
                      <a:pt x="10" y="10"/>
                    </a:cubicBezTo>
                    <a:cubicBezTo>
                      <a:pt x="8" y="12"/>
                      <a:pt x="5" y="12"/>
                      <a:pt x="3" y="10"/>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8" name="Freeform 81"/>
              <p:cNvSpPr/>
              <p:nvPr/>
            </p:nvSpPr>
            <p:spPr bwMode="auto">
              <a:xfrm>
                <a:off x="5260976" y="4724401"/>
                <a:ext cx="17463" cy="17463"/>
              </a:xfrm>
              <a:custGeom>
                <a:avLst/>
                <a:gdLst>
                  <a:gd name="T0" fmla="*/ 3 w 12"/>
                  <a:gd name="T1" fmla="*/ 10 h 12"/>
                  <a:gd name="T2" fmla="*/ 2 w 12"/>
                  <a:gd name="T3" fmla="*/ 2 h 12"/>
                  <a:gd name="T4" fmla="*/ 10 w 12"/>
                  <a:gd name="T5" fmla="*/ 2 h 12"/>
                  <a:gd name="T6" fmla="*/ 11 w 12"/>
                  <a:gd name="T7" fmla="*/ 9 h 12"/>
                  <a:gd name="T8" fmla="*/ 3 w 12"/>
                  <a:gd name="T9" fmla="*/ 10 h 12"/>
                </a:gdLst>
                <a:ahLst/>
                <a:cxnLst>
                  <a:cxn ang="0">
                    <a:pos x="T0" y="T1"/>
                  </a:cxn>
                  <a:cxn ang="0">
                    <a:pos x="T2" y="T3"/>
                  </a:cxn>
                  <a:cxn ang="0">
                    <a:pos x="T4" y="T5"/>
                  </a:cxn>
                  <a:cxn ang="0">
                    <a:pos x="T6" y="T7"/>
                  </a:cxn>
                  <a:cxn ang="0">
                    <a:pos x="T8" y="T9"/>
                  </a:cxn>
                </a:cxnLst>
                <a:rect l="0" t="0" r="r" b="b"/>
                <a:pathLst>
                  <a:path w="12" h="12">
                    <a:moveTo>
                      <a:pt x="3" y="10"/>
                    </a:moveTo>
                    <a:cubicBezTo>
                      <a:pt x="1" y="8"/>
                      <a:pt x="0" y="5"/>
                      <a:pt x="2" y="2"/>
                    </a:cubicBezTo>
                    <a:cubicBezTo>
                      <a:pt x="4" y="0"/>
                      <a:pt x="8" y="0"/>
                      <a:pt x="10" y="2"/>
                    </a:cubicBezTo>
                    <a:cubicBezTo>
                      <a:pt x="12" y="4"/>
                      <a:pt x="12" y="7"/>
                      <a:pt x="11" y="9"/>
                    </a:cubicBezTo>
                    <a:cubicBezTo>
                      <a:pt x="9" y="12"/>
                      <a:pt x="5" y="12"/>
                      <a:pt x="3" y="10"/>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9" name="Freeform 82"/>
              <p:cNvSpPr/>
              <p:nvPr/>
            </p:nvSpPr>
            <p:spPr bwMode="auto">
              <a:xfrm>
                <a:off x="5287963" y="5029201"/>
                <a:ext cx="17463" cy="17463"/>
              </a:xfrm>
              <a:custGeom>
                <a:avLst/>
                <a:gdLst>
                  <a:gd name="T0" fmla="*/ 2 w 12"/>
                  <a:gd name="T1" fmla="*/ 2 h 12"/>
                  <a:gd name="T2" fmla="*/ 10 w 12"/>
                  <a:gd name="T3" fmla="*/ 2 h 12"/>
                  <a:gd name="T4" fmla="*/ 10 w 12"/>
                  <a:gd name="T5" fmla="*/ 9 h 12"/>
                  <a:gd name="T6" fmla="*/ 3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4" y="0"/>
                      <a:pt x="7" y="0"/>
                      <a:pt x="10" y="2"/>
                    </a:cubicBezTo>
                    <a:cubicBezTo>
                      <a:pt x="12" y="4"/>
                      <a:pt x="12" y="7"/>
                      <a:pt x="10" y="9"/>
                    </a:cubicBezTo>
                    <a:cubicBezTo>
                      <a:pt x="8" y="12"/>
                      <a:pt x="5" y="12"/>
                      <a:pt x="3" y="10"/>
                    </a:cubicBezTo>
                    <a:cubicBezTo>
                      <a:pt x="0" y="8"/>
                      <a:pt x="0" y="5"/>
                      <a:pt x="2" y="2"/>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0" name="Freeform 83"/>
              <p:cNvSpPr/>
              <p:nvPr/>
            </p:nvSpPr>
            <p:spPr bwMode="auto">
              <a:xfrm>
                <a:off x="5565776" y="4695826"/>
                <a:ext cx="17463" cy="19050"/>
              </a:xfrm>
              <a:custGeom>
                <a:avLst/>
                <a:gdLst>
                  <a:gd name="T0" fmla="*/ 2 w 12"/>
                  <a:gd name="T1" fmla="*/ 3 h 12"/>
                  <a:gd name="T2" fmla="*/ 10 w 12"/>
                  <a:gd name="T3" fmla="*/ 2 h 12"/>
                  <a:gd name="T4" fmla="*/ 10 w 12"/>
                  <a:gd name="T5" fmla="*/ 10 h 12"/>
                  <a:gd name="T6" fmla="*/ 3 w 12"/>
                  <a:gd name="T7" fmla="*/ 10 h 12"/>
                  <a:gd name="T8" fmla="*/ 2 w 12"/>
                  <a:gd name="T9" fmla="*/ 3 h 12"/>
                </a:gdLst>
                <a:ahLst/>
                <a:cxnLst>
                  <a:cxn ang="0">
                    <a:pos x="T0" y="T1"/>
                  </a:cxn>
                  <a:cxn ang="0">
                    <a:pos x="T2" y="T3"/>
                  </a:cxn>
                  <a:cxn ang="0">
                    <a:pos x="T4" y="T5"/>
                  </a:cxn>
                  <a:cxn ang="0">
                    <a:pos x="T6" y="T7"/>
                  </a:cxn>
                  <a:cxn ang="0">
                    <a:pos x="T8" y="T9"/>
                  </a:cxn>
                </a:cxnLst>
                <a:rect l="0" t="0" r="r" b="b"/>
                <a:pathLst>
                  <a:path w="12" h="12">
                    <a:moveTo>
                      <a:pt x="2" y="3"/>
                    </a:moveTo>
                    <a:cubicBezTo>
                      <a:pt x="4" y="0"/>
                      <a:pt x="7" y="0"/>
                      <a:pt x="10" y="2"/>
                    </a:cubicBezTo>
                    <a:cubicBezTo>
                      <a:pt x="12" y="4"/>
                      <a:pt x="12" y="7"/>
                      <a:pt x="10" y="10"/>
                    </a:cubicBezTo>
                    <a:cubicBezTo>
                      <a:pt x="9" y="12"/>
                      <a:pt x="5" y="12"/>
                      <a:pt x="3" y="10"/>
                    </a:cubicBezTo>
                    <a:cubicBezTo>
                      <a:pt x="0" y="8"/>
                      <a:pt x="0" y="5"/>
                      <a:pt x="2" y="3"/>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1" name="Freeform 84"/>
              <p:cNvSpPr/>
              <p:nvPr/>
            </p:nvSpPr>
            <p:spPr bwMode="auto">
              <a:xfrm>
                <a:off x="5613401" y="4970463"/>
                <a:ext cx="20638" cy="19050"/>
              </a:xfrm>
              <a:custGeom>
                <a:avLst/>
                <a:gdLst>
                  <a:gd name="T0" fmla="*/ 4 w 13"/>
                  <a:gd name="T1" fmla="*/ 11 h 13"/>
                  <a:gd name="T2" fmla="*/ 2 w 13"/>
                  <a:gd name="T3" fmla="*/ 4 h 13"/>
                  <a:gd name="T4" fmla="*/ 9 w 13"/>
                  <a:gd name="T5" fmla="*/ 2 h 13"/>
                  <a:gd name="T6" fmla="*/ 11 w 13"/>
                  <a:gd name="T7" fmla="*/ 9 h 13"/>
                  <a:gd name="T8" fmla="*/ 4 w 13"/>
                  <a:gd name="T9" fmla="*/ 11 h 13"/>
                </a:gdLst>
                <a:ahLst/>
                <a:cxnLst>
                  <a:cxn ang="0">
                    <a:pos x="T0" y="T1"/>
                  </a:cxn>
                  <a:cxn ang="0">
                    <a:pos x="T2" y="T3"/>
                  </a:cxn>
                  <a:cxn ang="0">
                    <a:pos x="T4" y="T5"/>
                  </a:cxn>
                  <a:cxn ang="0">
                    <a:pos x="T6" y="T7"/>
                  </a:cxn>
                  <a:cxn ang="0">
                    <a:pos x="T8" y="T9"/>
                  </a:cxn>
                </a:cxnLst>
                <a:rect l="0" t="0" r="r" b="b"/>
                <a:pathLst>
                  <a:path w="13" h="13">
                    <a:moveTo>
                      <a:pt x="4" y="11"/>
                    </a:moveTo>
                    <a:cubicBezTo>
                      <a:pt x="1" y="10"/>
                      <a:pt x="0" y="6"/>
                      <a:pt x="2" y="4"/>
                    </a:cubicBezTo>
                    <a:cubicBezTo>
                      <a:pt x="3" y="1"/>
                      <a:pt x="7" y="0"/>
                      <a:pt x="9" y="2"/>
                    </a:cubicBezTo>
                    <a:cubicBezTo>
                      <a:pt x="12" y="3"/>
                      <a:pt x="13" y="7"/>
                      <a:pt x="11" y="9"/>
                    </a:cubicBezTo>
                    <a:cubicBezTo>
                      <a:pt x="10" y="12"/>
                      <a:pt x="6" y="13"/>
                      <a:pt x="4" y="1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2" name="Freeform 85"/>
              <p:cNvSpPr/>
              <p:nvPr/>
            </p:nvSpPr>
            <p:spPr bwMode="auto">
              <a:xfrm>
                <a:off x="5238751" y="4752976"/>
                <a:ext cx="19050" cy="20638"/>
              </a:xfrm>
              <a:custGeom>
                <a:avLst/>
                <a:gdLst>
                  <a:gd name="T0" fmla="*/ 3 w 12"/>
                  <a:gd name="T1" fmla="*/ 11 h 13"/>
                  <a:gd name="T2" fmla="*/ 1 w 12"/>
                  <a:gd name="T3" fmla="*/ 4 h 13"/>
                  <a:gd name="T4" fmla="*/ 9 w 12"/>
                  <a:gd name="T5" fmla="*/ 2 h 13"/>
                  <a:gd name="T6" fmla="*/ 11 w 12"/>
                  <a:gd name="T7" fmla="*/ 9 h 13"/>
                  <a:gd name="T8" fmla="*/ 3 w 12"/>
                  <a:gd name="T9" fmla="*/ 11 h 13"/>
                </a:gdLst>
                <a:ahLst/>
                <a:cxnLst>
                  <a:cxn ang="0">
                    <a:pos x="T0" y="T1"/>
                  </a:cxn>
                  <a:cxn ang="0">
                    <a:pos x="T2" y="T3"/>
                  </a:cxn>
                  <a:cxn ang="0">
                    <a:pos x="T4" y="T5"/>
                  </a:cxn>
                  <a:cxn ang="0">
                    <a:pos x="T6" y="T7"/>
                  </a:cxn>
                  <a:cxn ang="0">
                    <a:pos x="T8" y="T9"/>
                  </a:cxn>
                </a:cxnLst>
                <a:rect l="0" t="0" r="r" b="b"/>
                <a:pathLst>
                  <a:path w="12" h="13">
                    <a:moveTo>
                      <a:pt x="3" y="11"/>
                    </a:moveTo>
                    <a:cubicBezTo>
                      <a:pt x="1" y="10"/>
                      <a:pt x="0" y="6"/>
                      <a:pt x="1" y="4"/>
                    </a:cubicBezTo>
                    <a:cubicBezTo>
                      <a:pt x="3" y="1"/>
                      <a:pt x="6" y="0"/>
                      <a:pt x="9" y="2"/>
                    </a:cubicBezTo>
                    <a:cubicBezTo>
                      <a:pt x="11" y="3"/>
                      <a:pt x="12" y="7"/>
                      <a:pt x="11" y="9"/>
                    </a:cubicBezTo>
                    <a:cubicBezTo>
                      <a:pt x="9" y="12"/>
                      <a:pt x="6" y="13"/>
                      <a:pt x="3" y="1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3" name="Freeform 86"/>
              <p:cNvSpPr/>
              <p:nvPr/>
            </p:nvSpPr>
            <p:spPr bwMode="auto">
              <a:xfrm>
                <a:off x="5318126" y="5049838"/>
                <a:ext cx="19050" cy="19050"/>
              </a:xfrm>
              <a:custGeom>
                <a:avLst/>
                <a:gdLst>
                  <a:gd name="T0" fmla="*/ 2 w 13"/>
                  <a:gd name="T1" fmla="*/ 4 h 12"/>
                  <a:gd name="T2" fmla="*/ 9 w 13"/>
                  <a:gd name="T3" fmla="*/ 2 h 12"/>
                  <a:gd name="T4" fmla="*/ 11 w 13"/>
                  <a:gd name="T5" fmla="*/ 9 h 12"/>
                  <a:gd name="T6" fmla="*/ 4 w 13"/>
                  <a:gd name="T7" fmla="*/ 11 h 12"/>
                  <a:gd name="T8" fmla="*/ 2 w 13"/>
                  <a:gd name="T9" fmla="*/ 4 h 12"/>
                </a:gdLst>
                <a:ahLst/>
                <a:cxnLst>
                  <a:cxn ang="0">
                    <a:pos x="T0" y="T1"/>
                  </a:cxn>
                  <a:cxn ang="0">
                    <a:pos x="T2" y="T3"/>
                  </a:cxn>
                  <a:cxn ang="0">
                    <a:pos x="T4" y="T5"/>
                  </a:cxn>
                  <a:cxn ang="0">
                    <a:pos x="T6" y="T7"/>
                  </a:cxn>
                  <a:cxn ang="0">
                    <a:pos x="T8" y="T9"/>
                  </a:cxn>
                </a:cxnLst>
                <a:rect l="0" t="0" r="r" b="b"/>
                <a:pathLst>
                  <a:path w="13" h="12">
                    <a:moveTo>
                      <a:pt x="2" y="4"/>
                    </a:moveTo>
                    <a:cubicBezTo>
                      <a:pt x="3" y="1"/>
                      <a:pt x="7" y="0"/>
                      <a:pt x="9" y="2"/>
                    </a:cubicBezTo>
                    <a:cubicBezTo>
                      <a:pt x="12" y="3"/>
                      <a:pt x="13" y="6"/>
                      <a:pt x="11" y="9"/>
                    </a:cubicBezTo>
                    <a:cubicBezTo>
                      <a:pt x="10" y="12"/>
                      <a:pt x="7" y="12"/>
                      <a:pt x="4" y="11"/>
                    </a:cubicBezTo>
                    <a:cubicBezTo>
                      <a:pt x="1" y="9"/>
                      <a:pt x="0" y="6"/>
                      <a:pt x="2" y="4"/>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4" name="Freeform 87"/>
              <p:cNvSpPr/>
              <p:nvPr/>
            </p:nvSpPr>
            <p:spPr bwMode="auto">
              <a:xfrm>
                <a:off x="5534026" y="4673601"/>
                <a:ext cx="19050" cy="20638"/>
              </a:xfrm>
              <a:custGeom>
                <a:avLst/>
                <a:gdLst>
                  <a:gd name="T0" fmla="*/ 2 w 13"/>
                  <a:gd name="T1" fmla="*/ 4 h 13"/>
                  <a:gd name="T2" fmla="*/ 9 w 13"/>
                  <a:gd name="T3" fmla="*/ 2 h 13"/>
                  <a:gd name="T4" fmla="*/ 11 w 13"/>
                  <a:gd name="T5" fmla="*/ 9 h 13"/>
                  <a:gd name="T6" fmla="*/ 4 w 13"/>
                  <a:gd name="T7" fmla="*/ 11 h 13"/>
                  <a:gd name="T8" fmla="*/ 2 w 13"/>
                  <a:gd name="T9" fmla="*/ 4 h 13"/>
                </a:gdLst>
                <a:ahLst/>
                <a:cxnLst>
                  <a:cxn ang="0">
                    <a:pos x="T0" y="T1"/>
                  </a:cxn>
                  <a:cxn ang="0">
                    <a:pos x="T2" y="T3"/>
                  </a:cxn>
                  <a:cxn ang="0">
                    <a:pos x="T4" y="T5"/>
                  </a:cxn>
                  <a:cxn ang="0">
                    <a:pos x="T6" y="T7"/>
                  </a:cxn>
                  <a:cxn ang="0">
                    <a:pos x="T8" y="T9"/>
                  </a:cxn>
                </a:cxnLst>
                <a:rect l="0" t="0" r="r" b="b"/>
                <a:pathLst>
                  <a:path w="13" h="13">
                    <a:moveTo>
                      <a:pt x="2" y="4"/>
                    </a:moveTo>
                    <a:cubicBezTo>
                      <a:pt x="4" y="1"/>
                      <a:pt x="7" y="0"/>
                      <a:pt x="9" y="2"/>
                    </a:cubicBezTo>
                    <a:cubicBezTo>
                      <a:pt x="12" y="4"/>
                      <a:pt x="13" y="7"/>
                      <a:pt x="11" y="9"/>
                    </a:cubicBezTo>
                    <a:cubicBezTo>
                      <a:pt x="10" y="12"/>
                      <a:pt x="7" y="13"/>
                      <a:pt x="4" y="11"/>
                    </a:cubicBezTo>
                    <a:cubicBezTo>
                      <a:pt x="1" y="10"/>
                      <a:pt x="0" y="7"/>
                      <a:pt x="2" y="4"/>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5" name="Freeform 88"/>
              <p:cNvSpPr/>
              <p:nvPr/>
            </p:nvSpPr>
            <p:spPr bwMode="auto">
              <a:xfrm>
                <a:off x="5630863" y="4937126"/>
                <a:ext cx="17463" cy="17463"/>
              </a:xfrm>
              <a:custGeom>
                <a:avLst/>
                <a:gdLst>
                  <a:gd name="T0" fmla="*/ 4 w 12"/>
                  <a:gd name="T1" fmla="*/ 11 h 12"/>
                  <a:gd name="T2" fmla="*/ 1 w 12"/>
                  <a:gd name="T3" fmla="*/ 4 h 12"/>
                  <a:gd name="T4" fmla="*/ 8 w 12"/>
                  <a:gd name="T5" fmla="*/ 1 h 12"/>
                  <a:gd name="T6" fmla="*/ 11 w 12"/>
                  <a:gd name="T7" fmla="*/ 8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1" y="10"/>
                      <a:pt x="0" y="7"/>
                      <a:pt x="1" y="4"/>
                    </a:cubicBezTo>
                    <a:cubicBezTo>
                      <a:pt x="2" y="1"/>
                      <a:pt x="5" y="0"/>
                      <a:pt x="8" y="1"/>
                    </a:cubicBezTo>
                    <a:cubicBezTo>
                      <a:pt x="11" y="2"/>
                      <a:pt x="12" y="5"/>
                      <a:pt x="11" y="8"/>
                    </a:cubicBezTo>
                    <a:cubicBezTo>
                      <a:pt x="10" y="10"/>
                      <a:pt x="7" y="12"/>
                      <a:pt x="4" y="1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6" name="Freeform 89"/>
              <p:cNvSpPr/>
              <p:nvPr/>
            </p:nvSpPr>
            <p:spPr bwMode="auto">
              <a:xfrm>
                <a:off x="5222876" y="4787901"/>
                <a:ext cx="17463" cy="19050"/>
              </a:xfrm>
              <a:custGeom>
                <a:avLst/>
                <a:gdLst>
                  <a:gd name="T0" fmla="*/ 4 w 12"/>
                  <a:gd name="T1" fmla="*/ 11 h 12"/>
                  <a:gd name="T2" fmla="*/ 1 w 12"/>
                  <a:gd name="T3" fmla="*/ 4 h 12"/>
                  <a:gd name="T4" fmla="*/ 8 w 12"/>
                  <a:gd name="T5" fmla="*/ 1 h 12"/>
                  <a:gd name="T6" fmla="*/ 11 w 12"/>
                  <a:gd name="T7" fmla="*/ 8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2" y="10"/>
                      <a:pt x="0" y="7"/>
                      <a:pt x="1" y="4"/>
                    </a:cubicBezTo>
                    <a:cubicBezTo>
                      <a:pt x="2" y="2"/>
                      <a:pt x="5" y="0"/>
                      <a:pt x="8" y="1"/>
                    </a:cubicBezTo>
                    <a:cubicBezTo>
                      <a:pt x="11" y="2"/>
                      <a:pt x="12" y="5"/>
                      <a:pt x="11" y="8"/>
                    </a:cubicBezTo>
                    <a:cubicBezTo>
                      <a:pt x="10" y="11"/>
                      <a:pt x="7" y="12"/>
                      <a:pt x="4" y="1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7" name="Freeform 90"/>
              <p:cNvSpPr/>
              <p:nvPr/>
            </p:nvSpPr>
            <p:spPr bwMode="auto">
              <a:xfrm>
                <a:off x="5353051" y="5067301"/>
                <a:ext cx="19050" cy="17463"/>
              </a:xfrm>
              <a:custGeom>
                <a:avLst/>
                <a:gdLst>
                  <a:gd name="T0" fmla="*/ 1 w 13"/>
                  <a:gd name="T1" fmla="*/ 4 h 12"/>
                  <a:gd name="T2" fmla="*/ 8 w 13"/>
                  <a:gd name="T3" fmla="*/ 1 h 12"/>
                  <a:gd name="T4" fmla="*/ 12 w 13"/>
                  <a:gd name="T5" fmla="*/ 8 h 12"/>
                  <a:gd name="T6" fmla="*/ 5 w 13"/>
                  <a:gd name="T7" fmla="*/ 11 h 12"/>
                  <a:gd name="T8" fmla="*/ 1 w 13"/>
                  <a:gd name="T9" fmla="*/ 4 h 12"/>
                </a:gdLst>
                <a:ahLst/>
                <a:cxnLst>
                  <a:cxn ang="0">
                    <a:pos x="T0" y="T1"/>
                  </a:cxn>
                  <a:cxn ang="0">
                    <a:pos x="T2" y="T3"/>
                  </a:cxn>
                  <a:cxn ang="0">
                    <a:pos x="T4" y="T5"/>
                  </a:cxn>
                  <a:cxn ang="0">
                    <a:pos x="T6" y="T7"/>
                  </a:cxn>
                  <a:cxn ang="0">
                    <a:pos x="T8" y="T9"/>
                  </a:cxn>
                </a:cxnLst>
                <a:rect l="0" t="0" r="r" b="b"/>
                <a:pathLst>
                  <a:path w="13" h="12">
                    <a:moveTo>
                      <a:pt x="1" y="4"/>
                    </a:moveTo>
                    <a:cubicBezTo>
                      <a:pt x="2" y="1"/>
                      <a:pt x="5" y="0"/>
                      <a:pt x="8" y="1"/>
                    </a:cubicBezTo>
                    <a:cubicBezTo>
                      <a:pt x="11" y="2"/>
                      <a:pt x="13" y="5"/>
                      <a:pt x="12" y="8"/>
                    </a:cubicBezTo>
                    <a:cubicBezTo>
                      <a:pt x="11" y="11"/>
                      <a:pt x="7" y="12"/>
                      <a:pt x="5" y="11"/>
                    </a:cubicBezTo>
                    <a:cubicBezTo>
                      <a:pt x="2" y="10"/>
                      <a:pt x="0" y="7"/>
                      <a:pt x="1" y="4"/>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8" name="Freeform 91"/>
              <p:cNvSpPr/>
              <p:nvPr/>
            </p:nvSpPr>
            <p:spPr bwMode="auto">
              <a:xfrm>
                <a:off x="5500688" y="4659313"/>
                <a:ext cx="19050" cy="17463"/>
              </a:xfrm>
              <a:custGeom>
                <a:avLst/>
                <a:gdLst>
                  <a:gd name="T0" fmla="*/ 1 w 12"/>
                  <a:gd name="T1" fmla="*/ 4 h 12"/>
                  <a:gd name="T2" fmla="*/ 8 w 12"/>
                  <a:gd name="T3" fmla="*/ 1 h 12"/>
                  <a:gd name="T4" fmla="*/ 11 w 12"/>
                  <a:gd name="T5" fmla="*/ 8 h 12"/>
                  <a:gd name="T6" fmla="*/ 4 w 12"/>
                  <a:gd name="T7" fmla="*/ 11 h 12"/>
                  <a:gd name="T8" fmla="*/ 1 w 12"/>
                  <a:gd name="T9" fmla="*/ 4 h 12"/>
                </a:gdLst>
                <a:ahLst/>
                <a:cxnLst>
                  <a:cxn ang="0">
                    <a:pos x="T0" y="T1"/>
                  </a:cxn>
                  <a:cxn ang="0">
                    <a:pos x="T2" y="T3"/>
                  </a:cxn>
                  <a:cxn ang="0">
                    <a:pos x="T4" y="T5"/>
                  </a:cxn>
                  <a:cxn ang="0">
                    <a:pos x="T6" y="T7"/>
                  </a:cxn>
                  <a:cxn ang="0">
                    <a:pos x="T8" y="T9"/>
                  </a:cxn>
                </a:cxnLst>
                <a:rect l="0" t="0" r="r" b="b"/>
                <a:pathLst>
                  <a:path w="12" h="12">
                    <a:moveTo>
                      <a:pt x="1" y="4"/>
                    </a:moveTo>
                    <a:cubicBezTo>
                      <a:pt x="2" y="1"/>
                      <a:pt x="5" y="0"/>
                      <a:pt x="8" y="1"/>
                    </a:cubicBezTo>
                    <a:cubicBezTo>
                      <a:pt x="11" y="2"/>
                      <a:pt x="12" y="5"/>
                      <a:pt x="11" y="8"/>
                    </a:cubicBezTo>
                    <a:cubicBezTo>
                      <a:pt x="10" y="11"/>
                      <a:pt x="7" y="12"/>
                      <a:pt x="4" y="11"/>
                    </a:cubicBezTo>
                    <a:cubicBezTo>
                      <a:pt x="1" y="10"/>
                      <a:pt x="0" y="7"/>
                      <a:pt x="1" y="4"/>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9" name="Freeform 92"/>
              <p:cNvSpPr/>
              <p:nvPr/>
            </p:nvSpPr>
            <p:spPr bwMode="auto">
              <a:xfrm>
                <a:off x="5640388" y="4900613"/>
                <a:ext cx="17463" cy="17463"/>
              </a:xfrm>
              <a:custGeom>
                <a:avLst/>
                <a:gdLst>
                  <a:gd name="T0" fmla="*/ 5 w 11"/>
                  <a:gd name="T1" fmla="*/ 11 h 11"/>
                  <a:gd name="T2" fmla="*/ 0 w 11"/>
                  <a:gd name="T3" fmla="*/ 5 h 11"/>
                  <a:gd name="T4" fmla="*/ 7 w 11"/>
                  <a:gd name="T5" fmla="*/ 0 h 11"/>
                  <a:gd name="T6" fmla="*/ 11 w 11"/>
                  <a:gd name="T7" fmla="*/ 6 h 11"/>
                  <a:gd name="T8" fmla="*/ 5 w 11"/>
                  <a:gd name="T9" fmla="*/ 11 h 11"/>
                </a:gdLst>
                <a:ahLst/>
                <a:cxnLst>
                  <a:cxn ang="0">
                    <a:pos x="T0" y="T1"/>
                  </a:cxn>
                  <a:cxn ang="0">
                    <a:pos x="T2" y="T3"/>
                  </a:cxn>
                  <a:cxn ang="0">
                    <a:pos x="T4" y="T5"/>
                  </a:cxn>
                  <a:cxn ang="0">
                    <a:pos x="T6" y="T7"/>
                  </a:cxn>
                  <a:cxn ang="0">
                    <a:pos x="T8" y="T9"/>
                  </a:cxn>
                </a:cxnLst>
                <a:rect l="0" t="0" r="r" b="b"/>
                <a:pathLst>
                  <a:path w="11" h="11">
                    <a:moveTo>
                      <a:pt x="5" y="11"/>
                    </a:moveTo>
                    <a:cubicBezTo>
                      <a:pt x="2" y="10"/>
                      <a:pt x="0" y="8"/>
                      <a:pt x="0" y="5"/>
                    </a:cubicBezTo>
                    <a:cubicBezTo>
                      <a:pt x="1" y="2"/>
                      <a:pt x="4" y="0"/>
                      <a:pt x="7" y="0"/>
                    </a:cubicBezTo>
                    <a:cubicBezTo>
                      <a:pt x="9" y="1"/>
                      <a:pt x="11" y="3"/>
                      <a:pt x="11" y="6"/>
                    </a:cubicBezTo>
                    <a:cubicBezTo>
                      <a:pt x="10" y="9"/>
                      <a:pt x="8" y="11"/>
                      <a:pt x="5" y="1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0" name="Freeform 93"/>
              <p:cNvSpPr/>
              <p:nvPr/>
            </p:nvSpPr>
            <p:spPr bwMode="auto">
              <a:xfrm>
                <a:off x="5213351" y="4826001"/>
                <a:ext cx="19050" cy="15875"/>
              </a:xfrm>
              <a:custGeom>
                <a:avLst/>
                <a:gdLst>
                  <a:gd name="T0" fmla="*/ 5 w 12"/>
                  <a:gd name="T1" fmla="*/ 11 h 11"/>
                  <a:gd name="T2" fmla="*/ 0 w 12"/>
                  <a:gd name="T3" fmla="*/ 5 h 11"/>
                  <a:gd name="T4" fmla="*/ 7 w 12"/>
                  <a:gd name="T5" fmla="*/ 0 h 11"/>
                  <a:gd name="T6" fmla="*/ 11 w 12"/>
                  <a:gd name="T7" fmla="*/ 6 h 11"/>
                  <a:gd name="T8" fmla="*/ 5 w 12"/>
                  <a:gd name="T9" fmla="*/ 11 h 11"/>
                </a:gdLst>
                <a:ahLst/>
                <a:cxnLst>
                  <a:cxn ang="0">
                    <a:pos x="T0" y="T1"/>
                  </a:cxn>
                  <a:cxn ang="0">
                    <a:pos x="T2" y="T3"/>
                  </a:cxn>
                  <a:cxn ang="0">
                    <a:pos x="T4" y="T5"/>
                  </a:cxn>
                  <a:cxn ang="0">
                    <a:pos x="T6" y="T7"/>
                  </a:cxn>
                  <a:cxn ang="0">
                    <a:pos x="T8" y="T9"/>
                  </a:cxn>
                </a:cxnLst>
                <a:rect l="0" t="0" r="r" b="b"/>
                <a:pathLst>
                  <a:path w="12" h="11">
                    <a:moveTo>
                      <a:pt x="5" y="11"/>
                    </a:moveTo>
                    <a:cubicBezTo>
                      <a:pt x="2" y="10"/>
                      <a:pt x="0" y="7"/>
                      <a:pt x="0" y="5"/>
                    </a:cubicBezTo>
                    <a:cubicBezTo>
                      <a:pt x="1" y="2"/>
                      <a:pt x="4" y="0"/>
                      <a:pt x="7" y="0"/>
                    </a:cubicBezTo>
                    <a:cubicBezTo>
                      <a:pt x="10" y="1"/>
                      <a:pt x="12" y="3"/>
                      <a:pt x="11" y="6"/>
                    </a:cubicBezTo>
                    <a:cubicBezTo>
                      <a:pt x="11" y="9"/>
                      <a:pt x="8" y="11"/>
                      <a:pt x="5" y="11"/>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1" name="Freeform 94"/>
              <p:cNvSpPr/>
              <p:nvPr/>
            </p:nvSpPr>
            <p:spPr bwMode="auto">
              <a:xfrm>
                <a:off x="5389563" y="5075238"/>
                <a:ext cx="19050" cy="19050"/>
              </a:xfrm>
              <a:custGeom>
                <a:avLst/>
                <a:gdLst>
                  <a:gd name="T0" fmla="*/ 0 w 12"/>
                  <a:gd name="T1" fmla="*/ 5 h 12"/>
                  <a:gd name="T2" fmla="*/ 7 w 12"/>
                  <a:gd name="T3" fmla="*/ 1 h 12"/>
                  <a:gd name="T4" fmla="*/ 11 w 12"/>
                  <a:gd name="T5" fmla="*/ 7 h 12"/>
                  <a:gd name="T6" fmla="*/ 5 w 12"/>
                  <a:gd name="T7" fmla="*/ 12 h 12"/>
                  <a:gd name="T8" fmla="*/ 0 w 12"/>
                  <a:gd name="T9" fmla="*/ 5 h 12"/>
                </a:gdLst>
                <a:ahLst/>
                <a:cxnLst>
                  <a:cxn ang="0">
                    <a:pos x="T0" y="T1"/>
                  </a:cxn>
                  <a:cxn ang="0">
                    <a:pos x="T2" y="T3"/>
                  </a:cxn>
                  <a:cxn ang="0">
                    <a:pos x="T4" y="T5"/>
                  </a:cxn>
                  <a:cxn ang="0">
                    <a:pos x="T6" y="T7"/>
                  </a:cxn>
                  <a:cxn ang="0">
                    <a:pos x="T8" y="T9"/>
                  </a:cxn>
                </a:cxnLst>
                <a:rect l="0" t="0" r="r" b="b"/>
                <a:pathLst>
                  <a:path w="12" h="12">
                    <a:moveTo>
                      <a:pt x="0" y="5"/>
                    </a:moveTo>
                    <a:cubicBezTo>
                      <a:pt x="1" y="2"/>
                      <a:pt x="4" y="0"/>
                      <a:pt x="7" y="1"/>
                    </a:cubicBezTo>
                    <a:cubicBezTo>
                      <a:pt x="10" y="2"/>
                      <a:pt x="12" y="4"/>
                      <a:pt x="11" y="7"/>
                    </a:cubicBezTo>
                    <a:cubicBezTo>
                      <a:pt x="11" y="10"/>
                      <a:pt x="8" y="12"/>
                      <a:pt x="5" y="12"/>
                    </a:cubicBezTo>
                    <a:cubicBezTo>
                      <a:pt x="2" y="11"/>
                      <a:pt x="0" y="8"/>
                      <a:pt x="0" y="5"/>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2" name="Freeform 95"/>
              <p:cNvSpPr/>
              <p:nvPr/>
            </p:nvSpPr>
            <p:spPr bwMode="auto">
              <a:xfrm>
                <a:off x="5465763" y="4649788"/>
                <a:ext cx="17463" cy="17463"/>
              </a:xfrm>
              <a:custGeom>
                <a:avLst/>
                <a:gdLst>
                  <a:gd name="T0" fmla="*/ 0 w 12"/>
                  <a:gd name="T1" fmla="*/ 5 h 12"/>
                  <a:gd name="T2" fmla="*/ 7 w 12"/>
                  <a:gd name="T3" fmla="*/ 0 h 12"/>
                  <a:gd name="T4" fmla="*/ 11 w 12"/>
                  <a:gd name="T5" fmla="*/ 7 h 12"/>
                  <a:gd name="T6" fmla="*/ 5 w 12"/>
                  <a:gd name="T7" fmla="*/ 11 h 12"/>
                  <a:gd name="T8" fmla="*/ 0 w 12"/>
                  <a:gd name="T9" fmla="*/ 5 h 12"/>
                </a:gdLst>
                <a:ahLst/>
                <a:cxnLst>
                  <a:cxn ang="0">
                    <a:pos x="T0" y="T1"/>
                  </a:cxn>
                  <a:cxn ang="0">
                    <a:pos x="T2" y="T3"/>
                  </a:cxn>
                  <a:cxn ang="0">
                    <a:pos x="T4" y="T5"/>
                  </a:cxn>
                  <a:cxn ang="0">
                    <a:pos x="T6" y="T7"/>
                  </a:cxn>
                  <a:cxn ang="0">
                    <a:pos x="T8" y="T9"/>
                  </a:cxn>
                </a:cxnLst>
                <a:rect l="0" t="0" r="r" b="b"/>
                <a:pathLst>
                  <a:path w="12" h="12">
                    <a:moveTo>
                      <a:pt x="0" y="5"/>
                    </a:moveTo>
                    <a:cubicBezTo>
                      <a:pt x="1" y="2"/>
                      <a:pt x="4" y="0"/>
                      <a:pt x="7" y="0"/>
                    </a:cubicBezTo>
                    <a:cubicBezTo>
                      <a:pt x="10" y="1"/>
                      <a:pt x="12" y="4"/>
                      <a:pt x="11" y="7"/>
                    </a:cubicBezTo>
                    <a:cubicBezTo>
                      <a:pt x="11" y="10"/>
                      <a:pt x="8" y="12"/>
                      <a:pt x="5" y="11"/>
                    </a:cubicBezTo>
                    <a:cubicBezTo>
                      <a:pt x="2" y="10"/>
                      <a:pt x="0" y="8"/>
                      <a:pt x="0" y="5"/>
                    </a:cubicBezTo>
                    <a:close/>
                  </a:path>
                </a:pathLst>
              </a:cu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0" name="Oval 133"/>
              <p:cNvSpPr>
                <a:spLocks noChangeArrowheads="1"/>
              </p:cNvSpPr>
              <p:nvPr/>
            </p:nvSpPr>
            <p:spPr bwMode="auto">
              <a:xfrm>
                <a:off x="4132263" y="2070101"/>
                <a:ext cx="31750"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1" name="Oval 134"/>
              <p:cNvSpPr>
                <a:spLocks noChangeArrowheads="1"/>
              </p:cNvSpPr>
              <p:nvPr/>
            </p:nvSpPr>
            <p:spPr bwMode="auto">
              <a:xfrm>
                <a:off x="4216401" y="2070101"/>
                <a:ext cx="31750"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2" name="Oval 135"/>
              <p:cNvSpPr>
                <a:spLocks noChangeArrowheads="1"/>
              </p:cNvSpPr>
              <p:nvPr/>
            </p:nvSpPr>
            <p:spPr bwMode="auto">
              <a:xfrm>
                <a:off x="4300538" y="2070101"/>
                <a:ext cx="31750"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3" name="Oval 136"/>
              <p:cNvSpPr>
                <a:spLocks noChangeArrowheads="1"/>
              </p:cNvSpPr>
              <p:nvPr/>
            </p:nvSpPr>
            <p:spPr bwMode="auto">
              <a:xfrm>
                <a:off x="4386263" y="2070101"/>
                <a:ext cx="30163"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4" name="Oval 137"/>
              <p:cNvSpPr>
                <a:spLocks noChangeArrowheads="1"/>
              </p:cNvSpPr>
              <p:nvPr/>
            </p:nvSpPr>
            <p:spPr bwMode="auto">
              <a:xfrm>
                <a:off x="4470401" y="2070101"/>
                <a:ext cx="30163"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5" name="Oval 138"/>
              <p:cNvSpPr>
                <a:spLocks noChangeArrowheads="1"/>
              </p:cNvSpPr>
              <p:nvPr/>
            </p:nvSpPr>
            <p:spPr bwMode="auto">
              <a:xfrm>
                <a:off x="4554538" y="2070101"/>
                <a:ext cx="30163"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6" name="Oval 139"/>
              <p:cNvSpPr>
                <a:spLocks noChangeArrowheads="1"/>
              </p:cNvSpPr>
              <p:nvPr/>
            </p:nvSpPr>
            <p:spPr bwMode="auto">
              <a:xfrm>
                <a:off x="4637088" y="2070101"/>
                <a:ext cx="31750"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7" name="Oval 140"/>
              <p:cNvSpPr>
                <a:spLocks noChangeArrowheads="1"/>
              </p:cNvSpPr>
              <p:nvPr/>
            </p:nvSpPr>
            <p:spPr bwMode="auto">
              <a:xfrm>
                <a:off x="4721226" y="2070101"/>
                <a:ext cx="31750"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8" name="Oval 141"/>
              <p:cNvSpPr>
                <a:spLocks noChangeArrowheads="1"/>
              </p:cNvSpPr>
              <p:nvPr/>
            </p:nvSpPr>
            <p:spPr bwMode="auto">
              <a:xfrm>
                <a:off x="4805363" y="2070101"/>
                <a:ext cx="31750"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9" name="Oval 142"/>
              <p:cNvSpPr>
                <a:spLocks noChangeArrowheads="1"/>
              </p:cNvSpPr>
              <p:nvPr/>
            </p:nvSpPr>
            <p:spPr bwMode="auto">
              <a:xfrm>
                <a:off x="4889501" y="2070101"/>
                <a:ext cx="31750"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0" name="Oval 143"/>
              <p:cNvSpPr>
                <a:spLocks noChangeArrowheads="1"/>
              </p:cNvSpPr>
              <p:nvPr/>
            </p:nvSpPr>
            <p:spPr bwMode="auto">
              <a:xfrm>
                <a:off x="4973638" y="2070101"/>
                <a:ext cx="31750"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1" name="Oval 144"/>
              <p:cNvSpPr>
                <a:spLocks noChangeArrowheads="1"/>
              </p:cNvSpPr>
              <p:nvPr/>
            </p:nvSpPr>
            <p:spPr bwMode="auto">
              <a:xfrm>
                <a:off x="5057776" y="2070101"/>
                <a:ext cx="30163"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2" name="Oval 145"/>
              <p:cNvSpPr>
                <a:spLocks noChangeArrowheads="1"/>
              </p:cNvSpPr>
              <p:nvPr/>
            </p:nvSpPr>
            <p:spPr bwMode="auto">
              <a:xfrm>
                <a:off x="5141913" y="2070101"/>
                <a:ext cx="30163" cy="31750"/>
              </a:xfrm>
              <a:prstGeom prst="ellipse">
                <a:avLst/>
              </a:prstGeom>
              <a:solidFill>
                <a:srgbClr val="FF00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3" name="Oval 146"/>
              <p:cNvSpPr>
                <a:spLocks noChangeArrowheads="1"/>
              </p:cNvSpPr>
              <p:nvPr/>
            </p:nvSpPr>
            <p:spPr bwMode="auto">
              <a:xfrm>
                <a:off x="3973513" y="2033588"/>
                <a:ext cx="107950" cy="107950"/>
              </a:xfrm>
              <a:prstGeom prst="ellipse">
                <a:avLst/>
              </a:pr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4" name="Freeform 147"/>
              <p:cNvSpPr>
                <a:spLocks noEditPoints="1"/>
              </p:cNvSpPr>
              <p:nvPr/>
            </p:nvSpPr>
            <p:spPr bwMode="auto">
              <a:xfrm>
                <a:off x="3937001" y="1997076"/>
                <a:ext cx="180975" cy="18097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60 w 120"/>
                  <a:gd name="T11" fmla="*/ 96 h 120"/>
                  <a:gd name="T12" fmla="*/ 24 w 120"/>
                  <a:gd name="T13" fmla="*/ 60 h 120"/>
                  <a:gd name="T14" fmla="*/ 60 w 120"/>
                  <a:gd name="T15" fmla="*/ 24 h 120"/>
                  <a:gd name="T16" fmla="*/ 96 w 120"/>
                  <a:gd name="T17" fmla="*/ 60 h 120"/>
                  <a:gd name="T18" fmla="*/ 60 w 120"/>
                  <a:gd name="T19" fmla="*/ 9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60" y="96"/>
                    </a:moveTo>
                    <a:cubicBezTo>
                      <a:pt x="40" y="96"/>
                      <a:pt x="24" y="80"/>
                      <a:pt x="24" y="60"/>
                    </a:cubicBezTo>
                    <a:cubicBezTo>
                      <a:pt x="24" y="40"/>
                      <a:pt x="40" y="24"/>
                      <a:pt x="60" y="24"/>
                    </a:cubicBezTo>
                    <a:cubicBezTo>
                      <a:pt x="80" y="24"/>
                      <a:pt x="96" y="40"/>
                      <a:pt x="96" y="60"/>
                    </a:cubicBezTo>
                    <a:cubicBezTo>
                      <a:pt x="96" y="80"/>
                      <a:pt x="80" y="96"/>
                      <a:pt x="60" y="96"/>
                    </a:cubicBezTo>
                    <a:close/>
                  </a:path>
                </a:pathLst>
              </a:custGeom>
              <a:solidFill>
                <a:srgbClr val="C901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396" name="组合 5395"/>
          <p:cNvGrpSpPr/>
          <p:nvPr/>
        </p:nvGrpSpPr>
        <p:grpSpPr>
          <a:xfrm>
            <a:off x="4151784" y="2522245"/>
            <a:ext cx="3956221" cy="2168599"/>
            <a:chOff x="3925463" y="2276872"/>
            <a:chExt cx="3956221" cy="2168599"/>
          </a:xfrm>
          <a:solidFill>
            <a:schemeClr val="accent2">
              <a:lumMod val="75000"/>
            </a:schemeClr>
          </a:solidFill>
        </p:grpSpPr>
        <p:sp>
          <p:nvSpPr>
            <p:cNvPr id="13" name="TextBox 12"/>
            <p:cNvSpPr txBox="1"/>
            <p:nvPr/>
          </p:nvSpPr>
          <p:spPr>
            <a:xfrm>
              <a:off x="4256311" y="2620456"/>
              <a:ext cx="615553" cy="1528624"/>
            </a:xfrm>
            <a:prstGeom prst="rect">
              <a:avLst/>
            </a:prstGeom>
            <a:noFill/>
          </p:spPr>
          <p:txBody>
            <a:bodyPr vert="eaVert" wrap="none" rtlCol="0">
              <a:spAutoFit/>
            </a:bodyPr>
            <a:lstStyle/>
            <a:p>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思想精髓</a:t>
              </a:r>
              <a:endParaRPr lang="zh-CN" altLang="en-US" sz="28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6312024" y="2339588"/>
              <a:ext cx="1569660" cy="369332"/>
            </a:xfrm>
            <a:prstGeom prst="rect">
              <a:avLst/>
            </a:prstGeom>
            <a:noFill/>
          </p:spPr>
          <p:txBody>
            <a:bodyPr wrap="none" rtlCol="0">
              <a:spAutoFit/>
            </a:bodyPr>
            <a:lstStyle/>
            <a:p>
              <a:r>
                <a:rPr lang="zh-CN" altLang="en-US" b="1" dirty="0">
                  <a:solidFill>
                    <a:schemeClr val="accent2">
                      <a:lumMod val="75000"/>
                    </a:schemeClr>
                  </a:solidFill>
                  <a:latin typeface="微软雅黑" panose="020B0503020204020204" pitchFamily="34" charset="-122"/>
                  <a:ea typeface="微软雅黑" panose="020B0503020204020204" pitchFamily="34" charset="-122"/>
                </a:rPr>
                <a:t>为人民谋幸福</a:t>
              </a:r>
              <a:endParaRPr lang="zh-CN" altLang="en-US"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6312024" y="3172906"/>
              <a:ext cx="1569660" cy="369332"/>
            </a:xfrm>
            <a:prstGeom prst="rect">
              <a:avLst/>
            </a:prstGeom>
            <a:noFill/>
          </p:spPr>
          <p:txBody>
            <a:bodyPr wrap="none" rtlCol="0">
              <a:spAutoFit/>
            </a:bodyPr>
            <a:lstStyle/>
            <a:p>
              <a:r>
                <a:rPr lang="zh-CN" altLang="en-US" b="1" dirty="0">
                  <a:solidFill>
                    <a:schemeClr val="accent2">
                      <a:lumMod val="75000"/>
                    </a:schemeClr>
                  </a:solidFill>
                  <a:latin typeface="微软雅黑" panose="020B0503020204020204" pitchFamily="34" charset="-122"/>
                  <a:ea typeface="微软雅黑" panose="020B0503020204020204" pitchFamily="34" charset="-122"/>
                </a:rPr>
                <a:t>为民族谋复兴</a:t>
              </a:r>
              <a:endParaRPr lang="zh-CN" altLang="en-US"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6312024" y="4005064"/>
              <a:ext cx="1569660" cy="369332"/>
            </a:xfrm>
            <a:prstGeom prst="rect">
              <a:avLst/>
            </a:prstGeom>
            <a:noFill/>
          </p:spPr>
          <p:txBody>
            <a:bodyPr wrap="none" rtlCol="0">
              <a:spAutoFit/>
            </a:bodyPr>
            <a:lstStyle/>
            <a:p>
              <a:r>
                <a:rPr lang="zh-CN" altLang="en-US" b="1">
                  <a:solidFill>
                    <a:schemeClr val="accent2">
                      <a:lumMod val="75000"/>
                    </a:schemeClr>
                  </a:solidFill>
                  <a:latin typeface="微软雅黑" panose="020B0503020204020204" pitchFamily="34" charset="-122"/>
                  <a:ea typeface="微软雅黑" panose="020B0503020204020204" pitchFamily="34" charset="-122"/>
                </a:rPr>
                <a:t>为世界作贡献</a:t>
              </a:r>
              <a:endParaRPr lang="zh-CN" altLang="en-US" b="1" dirty="0">
                <a:solidFill>
                  <a:schemeClr val="accent2">
                    <a:lumMod val="75000"/>
                  </a:schemeClr>
                </a:solidFill>
                <a:latin typeface="微软雅黑" panose="020B0503020204020204" pitchFamily="34" charset="-122"/>
                <a:ea typeface="微软雅黑" panose="020B0503020204020204" pitchFamily="34" charset="-122"/>
              </a:endParaRPr>
            </a:p>
          </p:txBody>
        </p:sp>
        <p:grpSp>
          <p:nvGrpSpPr>
            <p:cNvPr id="5393" name="组合 5392"/>
            <p:cNvGrpSpPr/>
            <p:nvPr/>
          </p:nvGrpSpPr>
          <p:grpSpPr>
            <a:xfrm>
              <a:off x="3925463" y="2276872"/>
              <a:ext cx="2324849" cy="2168599"/>
              <a:chOff x="15227301" y="1389063"/>
              <a:chExt cx="4487862" cy="4186238"/>
            </a:xfrm>
            <a:grpFill/>
          </p:grpSpPr>
          <p:sp>
            <p:nvSpPr>
              <p:cNvPr id="5283" name="Oval 96"/>
              <p:cNvSpPr>
                <a:spLocks noChangeArrowheads="1"/>
              </p:cNvSpPr>
              <p:nvPr/>
            </p:nvSpPr>
            <p:spPr bwMode="auto">
              <a:xfrm>
                <a:off x="19305588" y="4954588"/>
                <a:ext cx="369888" cy="3698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4" name="Oval 97"/>
              <p:cNvSpPr>
                <a:spLocks noChangeArrowheads="1"/>
              </p:cNvSpPr>
              <p:nvPr/>
            </p:nvSpPr>
            <p:spPr bwMode="auto">
              <a:xfrm>
                <a:off x="19481801" y="5348288"/>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5" name="Oval 98"/>
              <p:cNvSpPr>
                <a:spLocks noChangeArrowheads="1"/>
              </p:cNvSpPr>
              <p:nvPr/>
            </p:nvSpPr>
            <p:spPr bwMode="auto">
              <a:xfrm>
                <a:off x="19481801" y="4914901"/>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6" name="Oval 99"/>
              <p:cNvSpPr>
                <a:spLocks noChangeArrowheads="1"/>
              </p:cNvSpPr>
              <p:nvPr/>
            </p:nvSpPr>
            <p:spPr bwMode="auto">
              <a:xfrm>
                <a:off x="19265901" y="5130801"/>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7" name="Oval 100"/>
              <p:cNvSpPr>
                <a:spLocks noChangeArrowheads="1"/>
              </p:cNvSpPr>
              <p:nvPr/>
            </p:nvSpPr>
            <p:spPr bwMode="auto">
              <a:xfrm>
                <a:off x="19699288" y="5130801"/>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8" name="Freeform 101"/>
              <p:cNvSpPr/>
              <p:nvPr/>
            </p:nvSpPr>
            <p:spPr bwMode="auto">
              <a:xfrm>
                <a:off x="19519901" y="5343526"/>
                <a:ext cx="15875" cy="17463"/>
              </a:xfrm>
              <a:custGeom>
                <a:avLst/>
                <a:gdLst>
                  <a:gd name="T0" fmla="*/ 0 w 11"/>
                  <a:gd name="T1" fmla="*/ 7 h 12"/>
                  <a:gd name="T2" fmla="*/ 5 w 11"/>
                  <a:gd name="T3" fmla="*/ 1 h 12"/>
                  <a:gd name="T4" fmla="*/ 11 w 11"/>
                  <a:gd name="T5" fmla="*/ 5 h 12"/>
                  <a:gd name="T6" fmla="*/ 7 w 11"/>
                  <a:gd name="T7" fmla="*/ 12 h 12"/>
                  <a:gd name="T8" fmla="*/ 0 w 11"/>
                  <a:gd name="T9" fmla="*/ 7 h 12"/>
                </a:gdLst>
                <a:ahLst/>
                <a:cxnLst>
                  <a:cxn ang="0">
                    <a:pos x="T0" y="T1"/>
                  </a:cxn>
                  <a:cxn ang="0">
                    <a:pos x="T2" y="T3"/>
                  </a:cxn>
                  <a:cxn ang="0">
                    <a:pos x="T4" y="T5"/>
                  </a:cxn>
                  <a:cxn ang="0">
                    <a:pos x="T6" y="T7"/>
                  </a:cxn>
                  <a:cxn ang="0">
                    <a:pos x="T8" y="T9"/>
                  </a:cxn>
                </a:cxnLst>
                <a:rect l="0" t="0" r="r" b="b"/>
                <a:pathLst>
                  <a:path w="11" h="12">
                    <a:moveTo>
                      <a:pt x="0" y="7"/>
                    </a:moveTo>
                    <a:cubicBezTo>
                      <a:pt x="0" y="4"/>
                      <a:pt x="2" y="1"/>
                      <a:pt x="5" y="1"/>
                    </a:cubicBezTo>
                    <a:cubicBezTo>
                      <a:pt x="8" y="0"/>
                      <a:pt x="10" y="2"/>
                      <a:pt x="11" y="5"/>
                    </a:cubicBezTo>
                    <a:cubicBezTo>
                      <a:pt x="11" y="8"/>
                      <a:pt x="10" y="11"/>
                      <a:pt x="7" y="12"/>
                    </a:cubicBezTo>
                    <a:cubicBezTo>
                      <a:pt x="4" y="12"/>
                      <a:pt x="1" y="1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9" name="Freeform 102"/>
              <p:cNvSpPr/>
              <p:nvPr/>
            </p:nvSpPr>
            <p:spPr bwMode="auto">
              <a:xfrm>
                <a:off x="19445288" y="4918076"/>
                <a:ext cx="15875" cy="15875"/>
              </a:xfrm>
              <a:custGeom>
                <a:avLst/>
                <a:gdLst>
                  <a:gd name="T0" fmla="*/ 0 w 11"/>
                  <a:gd name="T1" fmla="*/ 6 h 11"/>
                  <a:gd name="T2" fmla="*/ 5 w 11"/>
                  <a:gd name="T3" fmla="*/ 0 h 11"/>
                  <a:gd name="T4" fmla="*/ 11 w 11"/>
                  <a:gd name="T5" fmla="*/ 4 h 11"/>
                  <a:gd name="T6" fmla="*/ 7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cubicBezTo>
                      <a:pt x="0" y="3"/>
                      <a:pt x="2" y="1"/>
                      <a:pt x="5" y="0"/>
                    </a:cubicBezTo>
                    <a:cubicBezTo>
                      <a:pt x="8" y="0"/>
                      <a:pt x="10" y="2"/>
                      <a:pt x="11" y="4"/>
                    </a:cubicBezTo>
                    <a:cubicBezTo>
                      <a:pt x="11" y="7"/>
                      <a:pt x="9" y="10"/>
                      <a:pt x="7" y="11"/>
                    </a:cubicBezTo>
                    <a:cubicBezTo>
                      <a:pt x="4" y="11"/>
                      <a:pt x="1" y="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0" name="Freeform 103"/>
              <p:cNvSpPr/>
              <p:nvPr/>
            </p:nvSpPr>
            <p:spPr bwMode="auto">
              <a:xfrm>
                <a:off x="19269076" y="5167313"/>
                <a:ext cx="17463" cy="17463"/>
              </a:xfrm>
              <a:custGeom>
                <a:avLst/>
                <a:gdLst>
                  <a:gd name="T0" fmla="*/ 5 w 12"/>
                  <a:gd name="T1" fmla="*/ 1 h 12"/>
                  <a:gd name="T2" fmla="*/ 11 w 12"/>
                  <a:gd name="T3" fmla="*/ 5 h 12"/>
                  <a:gd name="T4" fmla="*/ 7 w 12"/>
                  <a:gd name="T5" fmla="*/ 12 h 12"/>
                  <a:gd name="T6" fmla="*/ 0 w 12"/>
                  <a:gd name="T7" fmla="*/ 7 h 12"/>
                  <a:gd name="T8" fmla="*/ 5 w 12"/>
                  <a:gd name="T9" fmla="*/ 1 h 12"/>
                </a:gdLst>
                <a:ahLst/>
                <a:cxnLst>
                  <a:cxn ang="0">
                    <a:pos x="T0" y="T1"/>
                  </a:cxn>
                  <a:cxn ang="0">
                    <a:pos x="T2" y="T3"/>
                  </a:cxn>
                  <a:cxn ang="0">
                    <a:pos x="T4" y="T5"/>
                  </a:cxn>
                  <a:cxn ang="0">
                    <a:pos x="T6" y="T7"/>
                  </a:cxn>
                  <a:cxn ang="0">
                    <a:pos x="T8" y="T9"/>
                  </a:cxn>
                </a:cxnLst>
                <a:rect l="0" t="0" r="r" b="b"/>
                <a:pathLst>
                  <a:path w="12" h="12">
                    <a:moveTo>
                      <a:pt x="5" y="1"/>
                    </a:moveTo>
                    <a:cubicBezTo>
                      <a:pt x="8" y="0"/>
                      <a:pt x="11" y="2"/>
                      <a:pt x="11" y="5"/>
                    </a:cubicBezTo>
                    <a:cubicBezTo>
                      <a:pt x="12" y="8"/>
                      <a:pt x="10" y="11"/>
                      <a:pt x="7" y="12"/>
                    </a:cubicBezTo>
                    <a:cubicBezTo>
                      <a:pt x="4" y="12"/>
                      <a:pt x="1" y="10"/>
                      <a:pt x="0" y="7"/>
                    </a:cubicBezTo>
                    <a:cubicBezTo>
                      <a:pt x="0" y="4"/>
                      <a:pt x="2"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1" name="Freeform 104"/>
              <p:cNvSpPr/>
              <p:nvPr/>
            </p:nvSpPr>
            <p:spPr bwMode="auto">
              <a:xfrm>
                <a:off x="19696113" y="5092701"/>
                <a:ext cx="15875" cy="17463"/>
              </a:xfrm>
              <a:custGeom>
                <a:avLst/>
                <a:gdLst>
                  <a:gd name="T0" fmla="*/ 5 w 11"/>
                  <a:gd name="T1" fmla="*/ 1 h 12"/>
                  <a:gd name="T2" fmla="*/ 11 w 11"/>
                  <a:gd name="T3" fmla="*/ 5 h 12"/>
                  <a:gd name="T4" fmla="*/ 6 w 11"/>
                  <a:gd name="T5" fmla="*/ 12 h 12"/>
                  <a:gd name="T6" fmla="*/ 0 w 11"/>
                  <a:gd name="T7" fmla="*/ 7 h 12"/>
                  <a:gd name="T8" fmla="*/ 5 w 11"/>
                  <a:gd name="T9" fmla="*/ 1 h 12"/>
                </a:gdLst>
                <a:ahLst/>
                <a:cxnLst>
                  <a:cxn ang="0">
                    <a:pos x="T0" y="T1"/>
                  </a:cxn>
                  <a:cxn ang="0">
                    <a:pos x="T2" y="T3"/>
                  </a:cxn>
                  <a:cxn ang="0">
                    <a:pos x="T4" y="T5"/>
                  </a:cxn>
                  <a:cxn ang="0">
                    <a:pos x="T6" y="T7"/>
                  </a:cxn>
                  <a:cxn ang="0">
                    <a:pos x="T8" y="T9"/>
                  </a:cxn>
                </a:cxnLst>
                <a:rect l="0" t="0" r="r" b="b"/>
                <a:pathLst>
                  <a:path w="11" h="12">
                    <a:moveTo>
                      <a:pt x="5" y="1"/>
                    </a:moveTo>
                    <a:cubicBezTo>
                      <a:pt x="7" y="0"/>
                      <a:pt x="10" y="2"/>
                      <a:pt x="11" y="5"/>
                    </a:cubicBezTo>
                    <a:cubicBezTo>
                      <a:pt x="11" y="8"/>
                      <a:pt x="9" y="11"/>
                      <a:pt x="6" y="12"/>
                    </a:cubicBezTo>
                    <a:cubicBezTo>
                      <a:pt x="3" y="12"/>
                      <a:pt x="1" y="10"/>
                      <a:pt x="0" y="7"/>
                    </a:cubicBezTo>
                    <a:cubicBezTo>
                      <a:pt x="0" y="4"/>
                      <a:pt x="2"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2" name="Freeform 105"/>
              <p:cNvSpPr/>
              <p:nvPr/>
            </p:nvSpPr>
            <p:spPr bwMode="auto">
              <a:xfrm>
                <a:off x="19556413" y="5332413"/>
                <a:ext cx="17463" cy="20638"/>
              </a:xfrm>
              <a:custGeom>
                <a:avLst/>
                <a:gdLst>
                  <a:gd name="T0" fmla="*/ 1 w 12"/>
                  <a:gd name="T1" fmla="*/ 9 h 13"/>
                  <a:gd name="T2" fmla="*/ 4 w 12"/>
                  <a:gd name="T3" fmla="*/ 2 h 13"/>
                  <a:gd name="T4" fmla="*/ 11 w 12"/>
                  <a:gd name="T5" fmla="*/ 5 h 13"/>
                  <a:gd name="T6" fmla="*/ 8 w 12"/>
                  <a:gd name="T7" fmla="*/ 12 h 13"/>
                  <a:gd name="T8" fmla="*/ 1 w 12"/>
                  <a:gd name="T9" fmla="*/ 9 h 13"/>
                </a:gdLst>
                <a:ahLst/>
                <a:cxnLst>
                  <a:cxn ang="0">
                    <a:pos x="T0" y="T1"/>
                  </a:cxn>
                  <a:cxn ang="0">
                    <a:pos x="T2" y="T3"/>
                  </a:cxn>
                  <a:cxn ang="0">
                    <a:pos x="T4" y="T5"/>
                  </a:cxn>
                  <a:cxn ang="0">
                    <a:pos x="T6" y="T7"/>
                  </a:cxn>
                  <a:cxn ang="0">
                    <a:pos x="T8" y="T9"/>
                  </a:cxn>
                </a:cxnLst>
                <a:rect l="0" t="0" r="r" b="b"/>
                <a:pathLst>
                  <a:path w="12" h="13">
                    <a:moveTo>
                      <a:pt x="1" y="9"/>
                    </a:moveTo>
                    <a:cubicBezTo>
                      <a:pt x="0" y="6"/>
                      <a:pt x="1" y="3"/>
                      <a:pt x="4" y="2"/>
                    </a:cubicBezTo>
                    <a:cubicBezTo>
                      <a:pt x="7" y="0"/>
                      <a:pt x="10" y="2"/>
                      <a:pt x="11" y="5"/>
                    </a:cubicBezTo>
                    <a:cubicBezTo>
                      <a:pt x="12" y="8"/>
                      <a:pt x="11" y="11"/>
                      <a:pt x="8" y="12"/>
                    </a:cubicBezTo>
                    <a:cubicBezTo>
                      <a:pt x="5" y="13"/>
                      <a:pt x="2" y="11"/>
                      <a:pt x="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3" name="Freeform 106"/>
              <p:cNvSpPr/>
              <p:nvPr/>
            </p:nvSpPr>
            <p:spPr bwMode="auto">
              <a:xfrm>
                <a:off x="19407188" y="4926013"/>
                <a:ext cx="17463" cy="19050"/>
              </a:xfrm>
              <a:custGeom>
                <a:avLst/>
                <a:gdLst>
                  <a:gd name="T0" fmla="*/ 1 w 12"/>
                  <a:gd name="T1" fmla="*/ 8 h 12"/>
                  <a:gd name="T2" fmla="*/ 4 w 12"/>
                  <a:gd name="T3" fmla="*/ 1 h 12"/>
                  <a:gd name="T4" fmla="*/ 11 w 12"/>
                  <a:gd name="T5" fmla="*/ 4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2" y="2"/>
                      <a:pt x="4" y="1"/>
                    </a:cubicBezTo>
                    <a:cubicBezTo>
                      <a:pt x="7" y="0"/>
                      <a:pt x="10" y="1"/>
                      <a:pt x="11" y="4"/>
                    </a:cubicBezTo>
                    <a:cubicBezTo>
                      <a:pt x="12" y="7"/>
                      <a:pt x="11" y="10"/>
                      <a:pt x="8" y="11"/>
                    </a:cubicBezTo>
                    <a:cubicBezTo>
                      <a:pt x="5" y="12"/>
                      <a:pt x="2" y="11"/>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4" name="Freeform 107"/>
              <p:cNvSpPr/>
              <p:nvPr/>
            </p:nvSpPr>
            <p:spPr bwMode="auto">
              <a:xfrm>
                <a:off x="19277013" y="5203826"/>
                <a:ext cx="19050" cy="19050"/>
              </a:xfrm>
              <a:custGeom>
                <a:avLst/>
                <a:gdLst>
                  <a:gd name="T0" fmla="*/ 4 w 12"/>
                  <a:gd name="T1" fmla="*/ 1 h 13"/>
                  <a:gd name="T2" fmla="*/ 11 w 12"/>
                  <a:gd name="T3" fmla="*/ 5 h 13"/>
                  <a:gd name="T4" fmla="*/ 8 w 12"/>
                  <a:gd name="T5" fmla="*/ 12 h 13"/>
                  <a:gd name="T6" fmla="*/ 1 w 12"/>
                  <a:gd name="T7" fmla="*/ 8 h 13"/>
                  <a:gd name="T8" fmla="*/ 4 w 12"/>
                  <a:gd name="T9" fmla="*/ 1 h 13"/>
                </a:gdLst>
                <a:ahLst/>
                <a:cxnLst>
                  <a:cxn ang="0">
                    <a:pos x="T0" y="T1"/>
                  </a:cxn>
                  <a:cxn ang="0">
                    <a:pos x="T2" y="T3"/>
                  </a:cxn>
                  <a:cxn ang="0">
                    <a:pos x="T4" y="T5"/>
                  </a:cxn>
                  <a:cxn ang="0">
                    <a:pos x="T6" y="T7"/>
                  </a:cxn>
                  <a:cxn ang="0">
                    <a:pos x="T8" y="T9"/>
                  </a:cxn>
                </a:cxnLst>
                <a:rect l="0" t="0" r="r" b="b"/>
                <a:pathLst>
                  <a:path w="12" h="13">
                    <a:moveTo>
                      <a:pt x="4" y="1"/>
                    </a:moveTo>
                    <a:cubicBezTo>
                      <a:pt x="7" y="0"/>
                      <a:pt x="10" y="2"/>
                      <a:pt x="11" y="5"/>
                    </a:cubicBezTo>
                    <a:cubicBezTo>
                      <a:pt x="12" y="8"/>
                      <a:pt x="11" y="11"/>
                      <a:pt x="8" y="12"/>
                    </a:cubicBezTo>
                    <a:cubicBezTo>
                      <a:pt x="5" y="13"/>
                      <a:pt x="2" y="11"/>
                      <a:pt x="1" y="8"/>
                    </a:cubicBezTo>
                    <a:cubicBezTo>
                      <a:pt x="0" y="6"/>
                      <a:pt x="2"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5" name="Freeform 108"/>
              <p:cNvSpPr/>
              <p:nvPr/>
            </p:nvSpPr>
            <p:spPr bwMode="auto">
              <a:xfrm>
                <a:off x="19685001" y="5056188"/>
                <a:ext cx="19050" cy="17463"/>
              </a:xfrm>
              <a:custGeom>
                <a:avLst/>
                <a:gdLst>
                  <a:gd name="T0" fmla="*/ 4 w 12"/>
                  <a:gd name="T1" fmla="*/ 1 h 12"/>
                  <a:gd name="T2" fmla="*/ 11 w 12"/>
                  <a:gd name="T3" fmla="*/ 4 h 12"/>
                  <a:gd name="T4" fmla="*/ 8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1"/>
                      <a:pt x="11" y="4"/>
                    </a:cubicBezTo>
                    <a:cubicBezTo>
                      <a:pt x="12" y="7"/>
                      <a:pt x="11" y="10"/>
                      <a:pt x="8" y="11"/>
                    </a:cubicBezTo>
                    <a:cubicBezTo>
                      <a:pt x="5" y="12"/>
                      <a:pt x="2" y="11"/>
                      <a:pt x="1" y="8"/>
                    </a:cubicBezTo>
                    <a:cubicBezTo>
                      <a:pt x="0" y="5"/>
                      <a:pt x="1"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6" name="Freeform 109"/>
              <p:cNvSpPr/>
              <p:nvPr/>
            </p:nvSpPr>
            <p:spPr bwMode="auto">
              <a:xfrm>
                <a:off x="19589751" y="5318126"/>
                <a:ext cx="19050" cy="17463"/>
              </a:xfrm>
              <a:custGeom>
                <a:avLst/>
                <a:gdLst>
                  <a:gd name="T0" fmla="*/ 2 w 13"/>
                  <a:gd name="T1" fmla="*/ 9 h 12"/>
                  <a:gd name="T2" fmla="*/ 4 w 13"/>
                  <a:gd name="T3" fmla="*/ 1 h 12"/>
                  <a:gd name="T4" fmla="*/ 11 w 13"/>
                  <a:gd name="T5" fmla="*/ 3 h 12"/>
                  <a:gd name="T6" fmla="*/ 9 w 13"/>
                  <a:gd name="T7" fmla="*/ 11 h 12"/>
                  <a:gd name="T8" fmla="*/ 2 w 13"/>
                  <a:gd name="T9" fmla="*/ 9 h 12"/>
                </a:gdLst>
                <a:ahLst/>
                <a:cxnLst>
                  <a:cxn ang="0">
                    <a:pos x="T0" y="T1"/>
                  </a:cxn>
                  <a:cxn ang="0">
                    <a:pos x="T2" y="T3"/>
                  </a:cxn>
                  <a:cxn ang="0">
                    <a:pos x="T4" y="T5"/>
                  </a:cxn>
                  <a:cxn ang="0">
                    <a:pos x="T6" y="T7"/>
                  </a:cxn>
                  <a:cxn ang="0">
                    <a:pos x="T8" y="T9"/>
                  </a:cxn>
                </a:cxnLst>
                <a:rect l="0" t="0" r="r" b="b"/>
                <a:pathLst>
                  <a:path w="13" h="12">
                    <a:moveTo>
                      <a:pt x="2" y="9"/>
                    </a:moveTo>
                    <a:cubicBezTo>
                      <a:pt x="0" y="6"/>
                      <a:pt x="1" y="3"/>
                      <a:pt x="4" y="1"/>
                    </a:cubicBezTo>
                    <a:cubicBezTo>
                      <a:pt x="6" y="0"/>
                      <a:pt x="10" y="1"/>
                      <a:pt x="11" y="3"/>
                    </a:cubicBezTo>
                    <a:cubicBezTo>
                      <a:pt x="13" y="6"/>
                      <a:pt x="12" y="9"/>
                      <a:pt x="9" y="11"/>
                    </a:cubicBezTo>
                    <a:cubicBezTo>
                      <a:pt x="7" y="12"/>
                      <a:pt x="3" y="11"/>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7" name="Freeform 110"/>
              <p:cNvSpPr/>
              <p:nvPr/>
            </p:nvSpPr>
            <p:spPr bwMode="auto">
              <a:xfrm>
                <a:off x="19372263" y="4941888"/>
                <a:ext cx="19050" cy="19050"/>
              </a:xfrm>
              <a:custGeom>
                <a:avLst/>
                <a:gdLst>
                  <a:gd name="T0" fmla="*/ 2 w 13"/>
                  <a:gd name="T1" fmla="*/ 9 h 13"/>
                  <a:gd name="T2" fmla="*/ 4 w 13"/>
                  <a:gd name="T3" fmla="*/ 2 h 13"/>
                  <a:gd name="T4" fmla="*/ 11 w 13"/>
                  <a:gd name="T5" fmla="*/ 4 h 13"/>
                  <a:gd name="T6" fmla="*/ 9 w 13"/>
                  <a:gd name="T7" fmla="*/ 11 h 13"/>
                  <a:gd name="T8" fmla="*/ 2 w 13"/>
                  <a:gd name="T9" fmla="*/ 9 h 13"/>
                </a:gdLst>
                <a:ahLst/>
                <a:cxnLst>
                  <a:cxn ang="0">
                    <a:pos x="T0" y="T1"/>
                  </a:cxn>
                  <a:cxn ang="0">
                    <a:pos x="T2" y="T3"/>
                  </a:cxn>
                  <a:cxn ang="0">
                    <a:pos x="T4" y="T5"/>
                  </a:cxn>
                  <a:cxn ang="0">
                    <a:pos x="T6" y="T7"/>
                  </a:cxn>
                  <a:cxn ang="0">
                    <a:pos x="T8" y="T9"/>
                  </a:cxn>
                </a:cxnLst>
                <a:rect l="0" t="0" r="r" b="b"/>
                <a:pathLst>
                  <a:path w="13" h="13">
                    <a:moveTo>
                      <a:pt x="2" y="9"/>
                    </a:moveTo>
                    <a:cubicBezTo>
                      <a:pt x="0" y="7"/>
                      <a:pt x="1" y="3"/>
                      <a:pt x="4" y="2"/>
                    </a:cubicBezTo>
                    <a:cubicBezTo>
                      <a:pt x="6" y="0"/>
                      <a:pt x="10" y="1"/>
                      <a:pt x="11" y="4"/>
                    </a:cubicBezTo>
                    <a:cubicBezTo>
                      <a:pt x="13" y="6"/>
                      <a:pt x="12" y="10"/>
                      <a:pt x="9" y="11"/>
                    </a:cubicBezTo>
                    <a:cubicBezTo>
                      <a:pt x="7" y="13"/>
                      <a:pt x="3" y="1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8" name="Freeform 111"/>
              <p:cNvSpPr/>
              <p:nvPr/>
            </p:nvSpPr>
            <p:spPr bwMode="auto">
              <a:xfrm>
                <a:off x="19294476" y="5238751"/>
                <a:ext cx="17463" cy="19050"/>
              </a:xfrm>
              <a:custGeom>
                <a:avLst/>
                <a:gdLst>
                  <a:gd name="T0" fmla="*/ 3 w 12"/>
                  <a:gd name="T1" fmla="*/ 2 h 13"/>
                  <a:gd name="T2" fmla="*/ 11 w 12"/>
                  <a:gd name="T3" fmla="*/ 4 h 13"/>
                  <a:gd name="T4" fmla="*/ 9 w 12"/>
                  <a:gd name="T5" fmla="*/ 11 h 13"/>
                  <a:gd name="T6" fmla="*/ 1 w 12"/>
                  <a:gd name="T7" fmla="*/ 9 h 13"/>
                  <a:gd name="T8" fmla="*/ 3 w 12"/>
                  <a:gd name="T9" fmla="*/ 2 h 13"/>
                </a:gdLst>
                <a:ahLst/>
                <a:cxnLst>
                  <a:cxn ang="0">
                    <a:pos x="T0" y="T1"/>
                  </a:cxn>
                  <a:cxn ang="0">
                    <a:pos x="T2" y="T3"/>
                  </a:cxn>
                  <a:cxn ang="0">
                    <a:pos x="T4" y="T5"/>
                  </a:cxn>
                  <a:cxn ang="0">
                    <a:pos x="T6" y="T7"/>
                  </a:cxn>
                  <a:cxn ang="0">
                    <a:pos x="T8" y="T9"/>
                  </a:cxn>
                </a:cxnLst>
                <a:rect l="0" t="0" r="r" b="b"/>
                <a:pathLst>
                  <a:path w="12" h="13">
                    <a:moveTo>
                      <a:pt x="3" y="2"/>
                    </a:moveTo>
                    <a:cubicBezTo>
                      <a:pt x="6" y="0"/>
                      <a:pt x="9" y="1"/>
                      <a:pt x="11" y="4"/>
                    </a:cubicBezTo>
                    <a:cubicBezTo>
                      <a:pt x="12" y="6"/>
                      <a:pt x="11" y="10"/>
                      <a:pt x="9" y="11"/>
                    </a:cubicBezTo>
                    <a:cubicBezTo>
                      <a:pt x="6" y="13"/>
                      <a:pt x="3" y="12"/>
                      <a:pt x="1" y="9"/>
                    </a:cubicBezTo>
                    <a:cubicBezTo>
                      <a:pt x="0" y="6"/>
                      <a:pt x="0"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9" name="Freeform 112"/>
              <p:cNvSpPr/>
              <p:nvPr/>
            </p:nvSpPr>
            <p:spPr bwMode="auto">
              <a:xfrm>
                <a:off x="19669126" y="5021263"/>
                <a:ext cx="19050" cy="19050"/>
              </a:xfrm>
              <a:custGeom>
                <a:avLst/>
                <a:gdLst>
                  <a:gd name="T0" fmla="*/ 4 w 13"/>
                  <a:gd name="T1" fmla="*/ 2 h 13"/>
                  <a:gd name="T2" fmla="*/ 11 w 13"/>
                  <a:gd name="T3" fmla="*/ 4 h 13"/>
                  <a:gd name="T4" fmla="*/ 9 w 13"/>
                  <a:gd name="T5" fmla="*/ 11 h 13"/>
                  <a:gd name="T6" fmla="*/ 2 w 13"/>
                  <a:gd name="T7" fmla="*/ 9 h 13"/>
                  <a:gd name="T8" fmla="*/ 4 w 13"/>
                  <a:gd name="T9" fmla="*/ 2 h 13"/>
                </a:gdLst>
                <a:ahLst/>
                <a:cxnLst>
                  <a:cxn ang="0">
                    <a:pos x="T0" y="T1"/>
                  </a:cxn>
                  <a:cxn ang="0">
                    <a:pos x="T2" y="T3"/>
                  </a:cxn>
                  <a:cxn ang="0">
                    <a:pos x="T4" y="T5"/>
                  </a:cxn>
                  <a:cxn ang="0">
                    <a:pos x="T6" y="T7"/>
                  </a:cxn>
                  <a:cxn ang="0">
                    <a:pos x="T8" y="T9"/>
                  </a:cxn>
                </a:cxnLst>
                <a:rect l="0" t="0" r="r" b="b"/>
                <a:pathLst>
                  <a:path w="13" h="13">
                    <a:moveTo>
                      <a:pt x="4" y="2"/>
                    </a:moveTo>
                    <a:cubicBezTo>
                      <a:pt x="6" y="0"/>
                      <a:pt x="10" y="1"/>
                      <a:pt x="11" y="4"/>
                    </a:cubicBezTo>
                    <a:cubicBezTo>
                      <a:pt x="13" y="6"/>
                      <a:pt x="12" y="9"/>
                      <a:pt x="9" y="11"/>
                    </a:cubicBezTo>
                    <a:cubicBezTo>
                      <a:pt x="6" y="13"/>
                      <a:pt x="3" y="12"/>
                      <a:pt x="2" y="9"/>
                    </a:cubicBezTo>
                    <a:cubicBezTo>
                      <a:pt x="0" y="6"/>
                      <a:pt x="1" y="3"/>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0" name="Freeform 113"/>
              <p:cNvSpPr/>
              <p:nvPr/>
            </p:nvSpPr>
            <p:spPr bwMode="auto">
              <a:xfrm>
                <a:off x="19619913" y="5297488"/>
                <a:ext cx="19050" cy="17463"/>
              </a:xfrm>
              <a:custGeom>
                <a:avLst/>
                <a:gdLst>
                  <a:gd name="T0" fmla="*/ 2 w 12"/>
                  <a:gd name="T1" fmla="*/ 9 h 12"/>
                  <a:gd name="T2" fmla="*/ 3 w 12"/>
                  <a:gd name="T3" fmla="*/ 1 h 12"/>
                  <a:gd name="T4" fmla="*/ 10 w 12"/>
                  <a:gd name="T5" fmla="*/ 2 h 12"/>
                  <a:gd name="T6" fmla="*/ 10 w 12"/>
                  <a:gd name="T7" fmla="*/ 10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7"/>
                      <a:pt x="0" y="3"/>
                      <a:pt x="3" y="1"/>
                    </a:cubicBezTo>
                    <a:cubicBezTo>
                      <a:pt x="5" y="0"/>
                      <a:pt x="8" y="0"/>
                      <a:pt x="10" y="2"/>
                    </a:cubicBezTo>
                    <a:cubicBezTo>
                      <a:pt x="12" y="4"/>
                      <a:pt x="12" y="8"/>
                      <a:pt x="10" y="10"/>
                    </a:cubicBezTo>
                    <a:cubicBezTo>
                      <a:pt x="7" y="12"/>
                      <a:pt x="4" y="11"/>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1" name="Freeform 114"/>
              <p:cNvSpPr/>
              <p:nvPr/>
            </p:nvSpPr>
            <p:spPr bwMode="auto">
              <a:xfrm>
                <a:off x="19342101" y="4964113"/>
                <a:ext cx="19050" cy="19050"/>
              </a:xfrm>
              <a:custGeom>
                <a:avLst/>
                <a:gdLst>
                  <a:gd name="T0" fmla="*/ 2 w 12"/>
                  <a:gd name="T1" fmla="*/ 9 h 12"/>
                  <a:gd name="T2" fmla="*/ 2 w 12"/>
                  <a:gd name="T3" fmla="*/ 2 h 12"/>
                  <a:gd name="T4" fmla="*/ 10 w 12"/>
                  <a:gd name="T5" fmla="*/ 2 h 12"/>
                  <a:gd name="T6" fmla="*/ 9 w 12"/>
                  <a:gd name="T7" fmla="*/ 10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7"/>
                      <a:pt x="0" y="4"/>
                      <a:pt x="2" y="2"/>
                    </a:cubicBezTo>
                    <a:cubicBezTo>
                      <a:pt x="5" y="0"/>
                      <a:pt x="8" y="0"/>
                      <a:pt x="10" y="2"/>
                    </a:cubicBezTo>
                    <a:cubicBezTo>
                      <a:pt x="12" y="5"/>
                      <a:pt x="12" y="8"/>
                      <a:pt x="9" y="10"/>
                    </a:cubicBezTo>
                    <a:cubicBezTo>
                      <a:pt x="7" y="12"/>
                      <a:pt x="4" y="1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2" name="Freeform 115"/>
              <p:cNvSpPr/>
              <p:nvPr/>
            </p:nvSpPr>
            <p:spPr bwMode="auto">
              <a:xfrm>
                <a:off x="19315113" y="5270501"/>
                <a:ext cx="19050" cy="17463"/>
              </a:xfrm>
              <a:custGeom>
                <a:avLst/>
                <a:gdLst>
                  <a:gd name="T0" fmla="*/ 3 w 12"/>
                  <a:gd name="T1" fmla="*/ 2 h 12"/>
                  <a:gd name="T2" fmla="*/ 10 w 12"/>
                  <a:gd name="T3" fmla="*/ 2 h 12"/>
                  <a:gd name="T4" fmla="*/ 10 w 12"/>
                  <a:gd name="T5" fmla="*/ 10 h 12"/>
                  <a:gd name="T6" fmla="*/ 2 w 12"/>
                  <a:gd name="T7" fmla="*/ 9 h 12"/>
                  <a:gd name="T8" fmla="*/ 3 w 12"/>
                  <a:gd name="T9" fmla="*/ 2 h 12"/>
                </a:gdLst>
                <a:ahLst/>
                <a:cxnLst>
                  <a:cxn ang="0">
                    <a:pos x="T0" y="T1"/>
                  </a:cxn>
                  <a:cxn ang="0">
                    <a:pos x="T2" y="T3"/>
                  </a:cxn>
                  <a:cxn ang="0">
                    <a:pos x="T4" y="T5"/>
                  </a:cxn>
                  <a:cxn ang="0">
                    <a:pos x="T6" y="T7"/>
                  </a:cxn>
                  <a:cxn ang="0">
                    <a:pos x="T8" y="T9"/>
                  </a:cxn>
                </a:cxnLst>
                <a:rect l="0" t="0" r="r" b="b"/>
                <a:pathLst>
                  <a:path w="12" h="12">
                    <a:moveTo>
                      <a:pt x="3" y="2"/>
                    </a:moveTo>
                    <a:cubicBezTo>
                      <a:pt x="5" y="0"/>
                      <a:pt x="8" y="0"/>
                      <a:pt x="10" y="2"/>
                    </a:cubicBezTo>
                    <a:cubicBezTo>
                      <a:pt x="12" y="5"/>
                      <a:pt x="12" y="8"/>
                      <a:pt x="10" y="10"/>
                    </a:cubicBezTo>
                    <a:cubicBezTo>
                      <a:pt x="7" y="12"/>
                      <a:pt x="4" y="12"/>
                      <a:pt x="2" y="9"/>
                    </a:cubicBezTo>
                    <a:cubicBezTo>
                      <a:pt x="0" y="7"/>
                      <a:pt x="0" y="4"/>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3" name="Freeform 116"/>
              <p:cNvSpPr/>
              <p:nvPr/>
            </p:nvSpPr>
            <p:spPr bwMode="auto">
              <a:xfrm>
                <a:off x="19646901" y="4991101"/>
                <a:ext cx="19050" cy="19050"/>
              </a:xfrm>
              <a:custGeom>
                <a:avLst/>
                <a:gdLst>
                  <a:gd name="T0" fmla="*/ 2 w 12"/>
                  <a:gd name="T1" fmla="*/ 2 h 12"/>
                  <a:gd name="T2" fmla="*/ 10 w 12"/>
                  <a:gd name="T3" fmla="*/ 2 h 12"/>
                  <a:gd name="T4" fmla="*/ 9 w 12"/>
                  <a:gd name="T5" fmla="*/ 10 h 12"/>
                  <a:gd name="T6" fmla="*/ 2 w 12"/>
                  <a:gd name="T7" fmla="*/ 9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5" y="0"/>
                      <a:pt x="8" y="0"/>
                      <a:pt x="10" y="2"/>
                    </a:cubicBezTo>
                    <a:cubicBezTo>
                      <a:pt x="12" y="4"/>
                      <a:pt x="12" y="8"/>
                      <a:pt x="9" y="10"/>
                    </a:cubicBezTo>
                    <a:cubicBezTo>
                      <a:pt x="7" y="12"/>
                      <a:pt x="4" y="12"/>
                      <a:pt x="2" y="9"/>
                    </a:cubicBezTo>
                    <a:cubicBezTo>
                      <a:pt x="0" y="7"/>
                      <a:pt x="0" y="3"/>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4" name="Freeform 117"/>
              <p:cNvSpPr/>
              <p:nvPr/>
            </p:nvSpPr>
            <p:spPr bwMode="auto">
              <a:xfrm>
                <a:off x="19646901" y="5270501"/>
                <a:ext cx="19050" cy="17463"/>
              </a:xfrm>
              <a:custGeom>
                <a:avLst/>
                <a:gdLst>
                  <a:gd name="T0" fmla="*/ 2 w 12"/>
                  <a:gd name="T1" fmla="*/ 10 h 12"/>
                  <a:gd name="T2" fmla="*/ 2 w 12"/>
                  <a:gd name="T3" fmla="*/ 2 h 12"/>
                  <a:gd name="T4" fmla="*/ 9 w 12"/>
                  <a:gd name="T5" fmla="*/ 2 h 12"/>
                  <a:gd name="T6" fmla="*/ 10 w 12"/>
                  <a:gd name="T7" fmla="*/ 9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8"/>
                      <a:pt x="0" y="5"/>
                      <a:pt x="2" y="2"/>
                    </a:cubicBezTo>
                    <a:cubicBezTo>
                      <a:pt x="4" y="0"/>
                      <a:pt x="7" y="0"/>
                      <a:pt x="9" y="2"/>
                    </a:cubicBezTo>
                    <a:cubicBezTo>
                      <a:pt x="12" y="4"/>
                      <a:pt x="12" y="7"/>
                      <a:pt x="10" y="9"/>
                    </a:cubicBezTo>
                    <a:cubicBezTo>
                      <a:pt x="8" y="12"/>
                      <a:pt x="5" y="12"/>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5" name="Freeform 118"/>
              <p:cNvSpPr/>
              <p:nvPr/>
            </p:nvSpPr>
            <p:spPr bwMode="auto">
              <a:xfrm>
                <a:off x="19315113" y="4991101"/>
                <a:ext cx="19050" cy="19050"/>
              </a:xfrm>
              <a:custGeom>
                <a:avLst/>
                <a:gdLst>
                  <a:gd name="T0" fmla="*/ 3 w 12"/>
                  <a:gd name="T1" fmla="*/ 10 h 12"/>
                  <a:gd name="T2" fmla="*/ 2 w 12"/>
                  <a:gd name="T3" fmla="*/ 2 h 12"/>
                  <a:gd name="T4" fmla="*/ 10 w 12"/>
                  <a:gd name="T5" fmla="*/ 2 h 12"/>
                  <a:gd name="T6" fmla="*/ 10 w 12"/>
                  <a:gd name="T7" fmla="*/ 9 h 12"/>
                  <a:gd name="T8" fmla="*/ 3 w 12"/>
                  <a:gd name="T9" fmla="*/ 10 h 12"/>
                </a:gdLst>
                <a:ahLst/>
                <a:cxnLst>
                  <a:cxn ang="0">
                    <a:pos x="T0" y="T1"/>
                  </a:cxn>
                  <a:cxn ang="0">
                    <a:pos x="T2" y="T3"/>
                  </a:cxn>
                  <a:cxn ang="0">
                    <a:pos x="T4" y="T5"/>
                  </a:cxn>
                  <a:cxn ang="0">
                    <a:pos x="T6" y="T7"/>
                  </a:cxn>
                  <a:cxn ang="0">
                    <a:pos x="T8" y="T9"/>
                  </a:cxn>
                </a:cxnLst>
                <a:rect l="0" t="0" r="r" b="b"/>
                <a:pathLst>
                  <a:path w="12" h="12">
                    <a:moveTo>
                      <a:pt x="3" y="10"/>
                    </a:moveTo>
                    <a:cubicBezTo>
                      <a:pt x="0" y="8"/>
                      <a:pt x="0" y="4"/>
                      <a:pt x="2" y="2"/>
                    </a:cubicBezTo>
                    <a:cubicBezTo>
                      <a:pt x="4" y="0"/>
                      <a:pt x="7" y="0"/>
                      <a:pt x="10" y="2"/>
                    </a:cubicBezTo>
                    <a:cubicBezTo>
                      <a:pt x="12" y="3"/>
                      <a:pt x="12" y="7"/>
                      <a:pt x="10" y="9"/>
                    </a:cubicBezTo>
                    <a:cubicBezTo>
                      <a:pt x="8" y="12"/>
                      <a:pt x="5" y="12"/>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6" name="Freeform 119"/>
              <p:cNvSpPr/>
              <p:nvPr/>
            </p:nvSpPr>
            <p:spPr bwMode="auto">
              <a:xfrm>
                <a:off x="19342101" y="5297488"/>
                <a:ext cx="19050" cy="17463"/>
              </a:xfrm>
              <a:custGeom>
                <a:avLst/>
                <a:gdLst>
                  <a:gd name="T0" fmla="*/ 2 w 12"/>
                  <a:gd name="T1" fmla="*/ 2 h 12"/>
                  <a:gd name="T2" fmla="*/ 9 w 12"/>
                  <a:gd name="T3" fmla="*/ 1 h 12"/>
                  <a:gd name="T4" fmla="*/ 10 w 12"/>
                  <a:gd name="T5" fmla="*/ 9 h 12"/>
                  <a:gd name="T6" fmla="*/ 2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4" y="0"/>
                      <a:pt x="7" y="0"/>
                      <a:pt x="9" y="1"/>
                    </a:cubicBezTo>
                    <a:cubicBezTo>
                      <a:pt x="12" y="3"/>
                      <a:pt x="12" y="7"/>
                      <a:pt x="10" y="9"/>
                    </a:cubicBezTo>
                    <a:cubicBezTo>
                      <a:pt x="8" y="11"/>
                      <a:pt x="5" y="12"/>
                      <a:pt x="2" y="10"/>
                    </a:cubicBezTo>
                    <a:cubicBezTo>
                      <a:pt x="0" y="8"/>
                      <a:pt x="0" y="4"/>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7" name="Freeform 120"/>
              <p:cNvSpPr/>
              <p:nvPr/>
            </p:nvSpPr>
            <p:spPr bwMode="auto">
              <a:xfrm>
                <a:off x="19619913" y="4964113"/>
                <a:ext cx="19050" cy="19050"/>
              </a:xfrm>
              <a:custGeom>
                <a:avLst/>
                <a:gdLst>
                  <a:gd name="T0" fmla="*/ 2 w 12"/>
                  <a:gd name="T1" fmla="*/ 2 h 12"/>
                  <a:gd name="T2" fmla="*/ 10 w 12"/>
                  <a:gd name="T3" fmla="*/ 2 h 12"/>
                  <a:gd name="T4" fmla="*/ 10 w 12"/>
                  <a:gd name="T5" fmla="*/ 9 h 12"/>
                  <a:gd name="T6" fmla="*/ 3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4" y="0"/>
                      <a:pt x="7" y="0"/>
                      <a:pt x="10" y="2"/>
                    </a:cubicBezTo>
                    <a:cubicBezTo>
                      <a:pt x="12" y="4"/>
                      <a:pt x="12" y="7"/>
                      <a:pt x="10" y="9"/>
                    </a:cubicBezTo>
                    <a:cubicBezTo>
                      <a:pt x="8" y="12"/>
                      <a:pt x="5" y="12"/>
                      <a:pt x="3" y="10"/>
                    </a:cubicBezTo>
                    <a:cubicBezTo>
                      <a:pt x="0" y="8"/>
                      <a:pt x="0" y="5"/>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8" name="Freeform 121"/>
              <p:cNvSpPr/>
              <p:nvPr/>
            </p:nvSpPr>
            <p:spPr bwMode="auto">
              <a:xfrm>
                <a:off x="19669126" y="5238751"/>
                <a:ext cx="19050" cy="19050"/>
              </a:xfrm>
              <a:custGeom>
                <a:avLst/>
                <a:gdLst>
                  <a:gd name="T0" fmla="*/ 4 w 13"/>
                  <a:gd name="T1" fmla="*/ 11 h 13"/>
                  <a:gd name="T2" fmla="*/ 2 w 13"/>
                  <a:gd name="T3" fmla="*/ 4 h 13"/>
                  <a:gd name="T4" fmla="*/ 9 w 13"/>
                  <a:gd name="T5" fmla="*/ 2 h 13"/>
                  <a:gd name="T6" fmla="*/ 11 w 13"/>
                  <a:gd name="T7" fmla="*/ 9 h 13"/>
                  <a:gd name="T8" fmla="*/ 4 w 13"/>
                  <a:gd name="T9" fmla="*/ 11 h 13"/>
                </a:gdLst>
                <a:ahLst/>
                <a:cxnLst>
                  <a:cxn ang="0">
                    <a:pos x="T0" y="T1"/>
                  </a:cxn>
                  <a:cxn ang="0">
                    <a:pos x="T2" y="T3"/>
                  </a:cxn>
                  <a:cxn ang="0">
                    <a:pos x="T4" y="T5"/>
                  </a:cxn>
                  <a:cxn ang="0">
                    <a:pos x="T6" y="T7"/>
                  </a:cxn>
                  <a:cxn ang="0">
                    <a:pos x="T8" y="T9"/>
                  </a:cxn>
                </a:cxnLst>
                <a:rect l="0" t="0" r="r" b="b"/>
                <a:pathLst>
                  <a:path w="13" h="13">
                    <a:moveTo>
                      <a:pt x="4" y="11"/>
                    </a:moveTo>
                    <a:cubicBezTo>
                      <a:pt x="1" y="10"/>
                      <a:pt x="0" y="6"/>
                      <a:pt x="2" y="4"/>
                    </a:cubicBezTo>
                    <a:cubicBezTo>
                      <a:pt x="3" y="1"/>
                      <a:pt x="6" y="0"/>
                      <a:pt x="9" y="2"/>
                    </a:cubicBezTo>
                    <a:cubicBezTo>
                      <a:pt x="12" y="3"/>
                      <a:pt x="13" y="6"/>
                      <a:pt x="11" y="9"/>
                    </a:cubicBezTo>
                    <a:cubicBezTo>
                      <a:pt x="10" y="12"/>
                      <a:pt x="6"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9" name="Freeform 122"/>
              <p:cNvSpPr/>
              <p:nvPr/>
            </p:nvSpPr>
            <p:spPr bwMode="auto">
              <a:xfrm>
                <a:off x="19294476" y="5021263"/>
                <a:ext cx="17463" cy="19050"/>
              </a:xfrm>
              <a:custGeom>
                <a:avLst/>
                <a:gdLst>
                  <a:gd name="T0" fmla="*/ 3 w 12"/>
                  <a:gd name="T1" fmla="*/ 11 h 13"/>
                  <a:gd name="T2" fmla="*/ 1 w 12"/>
                  <a:gd name="T3" fmla="*/ 4 h 13"/>
                  <a:gd name="T4" fmla="*/ 9 w 12"/>
                  <a:gd name="T5" fmla="*/ 2 h 13"/>
                  <a:gd name="T6" fmla="*/ 11 w 12"/>
                  <a:gd name="T7" fmla="*/ 9 h 13"/>
                  <a:gd name="T8" fmla="*/ 3 w 12"/>
                  <a:gd name="T9" fmla="*/ 11 h 13"/>
                </a:gdLst>
                <a:ahLst/>
                <a:cxnLst>
                  <a:cxn ang="0">
                    <a:pos x="T0" y="T1"/>
                  </a:cxn>
                  <a:cxn ang="0">
                    <a:pos x="T2" y="T3"/>
                  </a:cxn>
                  <a:cxn ang="0">
                    <a:pos x="T4" y="T5"/>
                  </a:cxn>
                  <a:cxn ang="0">
                    <a:pos x="T6" y="T7"/>
                  </a:cxn>
                  <a:cxn ang="0">
                    <a:pos x="T8" y="T9"/>
                  </a:cxn>
                </a:cxnLst>
                <a:rect l="0" t="0" r="r" b="b"/>
                <a:pathLst>
                  <a:path w="12" h="13">
                    <a:moveTo>
                      <a:pt x="3" y="11"/>
                    </a:moveTo>
                    <a:cubicBezTo>
                      <a:pt x="0" y="9"/>
                      <a:pt x="0" y="6"/>
                      <a:pt x="1" y="4"/>
                    </a:cubicBezTo>
                    <a:cubicBezTo>
                      <a:pt x="3" y="1"/>
                      <a:pt x="6" y="0"/>
                      <a:pt x="9" y="2"/>
                    </a:cubicBezTo>
                    <a:cubicBezTo>
                      <a:pt x="11" y="3"/>
                      <a:pt x="12" y="6"/>
                      <a:pt x="11" y="9"/>
                    </a:cubicBezTo>
                    <a:cubicBezTo>
                      <a:pt x="9" y="12"/>
                      <a:pt x="6" y="13"/>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0" name="Freeform 123"/>
              <p:cNvSpPr/>
              <p:nvPr/>
            </p:nvSpPr>
            <p:spPr bwMode="auto">
              <a:xfrm>
                <a:off x="19372263" y="5318126"/>
                <a:ext cx="19050" cy="17463"/>
              </a:xfrm>
              <a:custGeom>
                <a:avLst/>
                <a:gdLst>
                  <a:gd name="T0" fmla="*/ 2 w 13"/>
                  <a:gd name="T1" fmla="*/ 3 h 12"/>
                  <a:gd name="T2" fmla="*/ 9 w 13"/>
                  <a:gd name="T3" fmla="*/ 1 h 12"/>
                  <a:gd name="T4" fmla="*/ 11 w 13"/>
                  <a:gd name="T5" fmla="*/ 9 h 12"/>
                  <a:gd name="T6" fmla="*/ 4 w 13"/>
                  <a:gd name="T7" fmla="*/ 11 h 12"/>
                  <a:gd name="T8" fmla="*/ 2 w 13"/>
                  <a:gd name="T9" fmla="*/ 3 h 12"/>
                </a:gdLst>
                <a:ahLst/>
                <a:cxnLst>
                  <a:cxn ang="0">
                    <a:pos x="T0" y="T1"/>
                  </a:cxn>
                  <a:cxn ang="0">
                    <a:pos x="T2" y="T3"/>
                  </a:cxn>
                  <a:cxn ang="0">
                    <a:pos x="T4" y="T5"/>
                  </a:cxn>
                  <a:cxn ang="0">
                    <a:pos x="T6" y="T7"/>
                  </a:cxn>
                  <a:cxn ang="0">
                    <a:pos x="T8" y="T9"/>
                  </a:cxn>
                </a:cxnLst>
                <a:rect l="0" t="0" r="r" b="b"/>
                <a:pathLst>
                  <a:path w="13" h="12">
                    <a:moveTo>
                      <a:pt x="2" y="3"/>
                    </a:moveTo>
                    <a:cubicBezTo>
                      <a:pt x="3" y="1"/>
                      <a:pt x="7" y="0"/>
                      <a:pt x="9" y="1"/>
                    </a:cubicBezTo>
                    <a:cubicBezTo>
                      <a:pt x="12" y="3"/>
                      <a:pt x="13" y="6"/>
                      <a:pt x="11" y="9"/>
                    </a:cubicBezTo>
                    <a:cubicBezTo>
                      <a:pt x="10" y="11"/>
                      <a:pt x="6" y="12"/>
                      <a:pt x="4" y="11"/>
                    </a:cubicBezTo>
                    <a:cubicBezTo>
                      <a:pt x="1" y="9"/>
                      <a:pt x="0" y="6"/>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1" name="Freeform 124"/>
              <p:cNvSpPr/>
              <p:nvPr/>
            </p:nvSpPr>
            <p:spPr bwMode="auto">
              <a:xfrm>
                <a:off x="19589751" y="4941888"/>
                <a:ext cx="19050" cy="19050"/>
              </a:xfrm>
              <a:custGeom>
                <a:avLst/>
                <a:gdLst>
                  <a:gd name="T0" fmla="*/ 2 w 13"/>
                  <a:gd name="T1" fmla="*/ 4 h 13"/>
                  <a:gd name="T2" fmla="*/ 9 w 13"/>
                  <a:gd name="T3" fmla="*/ 2 h 13"/>
                  <a:gd name="T4" fmla="*/ 11 w 13"/>
                  <a:gd name="T5" fmla="*/ 9 h 13"/>
                  <a:gd name="T6" fmla="*/ 4 w 13"/>
                  <a:gd name="T7" fmla="*/ 11 h 13"/>
                  <a:gd name="T8" fmla="*/ 2 w 13"/>
                  <a:gd name="T9" fmla="*/ 4 h 13"/>
                </a:gdLst>
                <a:ahLst/>
                <a:cxnLst>
                  <a:cxn ang="0">
                    <a:pos x="T0" y="T1"/>
                  </a:cxn>
                  <a:cxn ang="0">
                    <a:pos x="T2" y="T3"/>
                  </a:cxn>
                  <a:cxn ang="0">
                    <a:pos x="T4" y="T5"/>
                  </a:cxn>
                  <a:cxn ang="0">
                    <a:pos x="T6" y="T7"/>
                  </a:cxn>
                  <a:cxn ang="0">
                    <a:pos x="T8" y="T9"/>
                  </a:cxn>
                </a:cxnLst>
                <a:rect l="0" t="0" r="r" b="b"/>
                <a:pathLst>
                  <a:path w="13" h="13">
                    <a:moveTo>
                      <a:pt x="2" y="4"/>
                    </a:moveTo>
                    <a:cubicBezTo>
                      <a:pt x="3" y="1"/>
                      <a:pt x="7" y="0"/>
                      <a:pt x="9" y="2"/>
                    </a:cubicBezTo>
                    <a:cubicBezTo>
                      <a:pt x="12" y="3"/>
                      <a:pt x="13" y="7"/>
                      <a:pt x="11" y="9"/>
                    </a:cubicBezTo>
                    <a:cubicBezTo>
                      <a:pt x="10" y="12"/>
                      <a:pt x="6" y="13"/>
                      <a:pt x="4" y="11"/>
                    </a:cubicBezTo>
                    <a:cubicBezTo>
                      <a:pt x="1" y="10"/>
                      <a:pt x="0" y="6"/>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2" name="Freeform 125"/>
              <p:cNvSpPr/>
              <p:nvPr/>
            </p:nvSpPr>
            <p:spPr bwMode="auto">
              <a:xfrm>
                <a:off x="19685001" y="5203826"/>
                <a:ext cx="19050" cy="19050"/>
              </a:xfrm>
              <a:custGeom>
                <a:avLst/>
                <a:gdLst>
                  <a:gd name="T0" fmla="*/ 4 w 12"/>
                  <a:gd name="T1" fmla="*/ 12 h 13"/>
                  <a:gd name="T2" fmla="*/ 1 w 12"/>
                  <a:gd name="T3" fmla="*/ 5 h 13"/>
                  <a:gd name="T4" fmla="*/ 8 w 12"/>
                  <a:gd name="T5" fmla="*/ 1 h 13"/>
                  <a:gd name="T6" fmla="*/ 11 w 12"/>
                  <a:gd name="T7" fmla="*/ 8 h 13"/>
                  <a:gd name="T8" fmla="*/ 4 w 12"/>
                  <a:gd name="T9" fmla="*/ 12 h 13"/>
                </a:gdLst>
                <a:ahLst/>
                <a:cxnLst>
                  <a:cxn ang="0">
                    <a:pos x="T0" y="T1"/>
                  </a:cxn>
                  <a:cxn ang="0">
                    <a:pos x="T2" y="T3"/>
                  </a:cxn>
                  <a:cxn ang="0">
                    <a:pos x="T4" y="T5"/>
                  </a:cxn>
                  <a:cxn ang="0">
                    <a:pos x="T6" y="T7"/>
                  </a:cxn>
                  <a:cxn ang="0">
                    <a:pos x="T8" y="T9"/>
                  </a:cxn>
                </a:cxnLst>
                <a:rect l="0" t="0" r="r" b="b"/>
                <a:pathLst>
                  <a:path w="12" h="13">
                    <a:moveTo>
                      <a:pt x="4" y="12"/>
                    </a:moveTo>
                    <a:cubicBezTo>
                      <a:pt x="1" y="11"/>
                      <a:pt x="0" y="8"/>
                      <a:pt x="1" y="5"/>
                    </a:cubicBezTo>
                    <a:cubicBezTo>
                      <a:pt x="2" y="2"/>
                      <a:pt x="5" y="0"/>
                      <a:pt x="8" y="1"/>
                    </a:cubicBezTo>
                    <a:cubicBezTo>
                      <a:pt x="11" y="2"/>
                      <a:pt x="12" y="6"/>
                      <a:pt x="11" y="8"/>
                    </a:cubicBezTo>
                    <a:cubicBezTo>
                      <a:pt x="10" y="11"/>
                      <a:pt x="7" y="13"/>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3" name="Freeform 126"/>
              <p:cNvSpPr/>
              <p:nvPr/>
            </p:nvSpPr>
            <p:spPr bwMode="auto">
              <a:xfrm>
                <a:off x="19277013" y="5056188"/>
                <a:ext cx="19050" cy="17463"/>
              </a:xfrm>
              <a:custGeom>
                <a:avLst/>
                <a:gdLst>
                  <a:gd name="T0" fmla="*/ 4 w 12"/>
                  <a:gd name="T1" fmla="*/ 11 h 12"/>
                  <a:gd name="T2" fmla="*/ 1 w 12"/>
                  <a:gd name="T3" fmla="*/ 4 h 12"/>
                  <a:gd name="T4" fmla="*/ 8 w 12"/>
                  <a:gd name="T5" fmla="*/ 1 h 12"/>
                  <a:gd name="T6" fmla="*/ 11 w 12"/>
                  <a:gd name="T7" fmla="*/ 8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2" y="10"/>
                      <a:pt x="0" y="7"/>
                      <a:pt x="1" y="4"/>
                    </a:cubicBezTo>
                    <a:cubicBezTo>
                      <a:pt x="2" y="1"/>
                      <a:pt x="5" y="0"/>
                      <a:pt x="8" y="1"/>
                    </a:cubicBezTo>
                    <a:cubicBezTo>
                      <a:pt x="11" y="2"/>
                      <a:pt x="12" y="5"/>
                      <a:pt x="11" y="8"/>
                    </a:cubicBezTo>
                    <a:cubicBezTo>
                      <a:pt x="10" y="11"/>
                      <a:pt x="7" y="12"/>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4" name="Freeform 127"/>
              <p:cNvSpPr/>
              <p:nvPr/>
            </p:nvSpPr>
            <p:spPr bwMode="auto">
              <a:xfrm>
                <a:off x="19407188" y="5332413"/>
                <a:ext cx="17463" cy="20638"/>
              </a:xfrm>
              <a:custGeom>
                <a:avLst/>
                <a:gdLst>
                  <a:gd name="T0" fmla="*/ 1 w 12"/>
                  <a:gd name="T1" fmla="*/ 5 h 13"/>
                  <a:gd name="T2" fmla="*/ 8 w 12"/>
                  <a:gd name="T3" fmla="*/ 2 h 13"/>
                  <a:gd name="T4" fmla="*/ 11 w 12"/>
                  <a:gd name="T5" fmla="*/ 9 h 13"/>
                  <a:gd name="T6" fmla="*/ 4 w 12"/>
                  <a:gd name="T7" fmla="*/ 12 h 13"/>
                  <a:gd name="T8" fmla="*/ 1 w 12"/>
                  <a:gd name="T9" fmla="*/ 5 h 13"/>
                </a:gdLst>
                <a:ahLst/>
                <a:cxnLst>
                  <a:cxn ang="0">
                    <a:pos x="T0" y="T1"/>
                  </a:cxn>
                  <a:cxn ang="0">
                    <a:pos x="T2" y="T3"/>
                  </a:cxn>
                  <a:cxn ang="0">
                    <a:pos x="T4" y="T5"/>
                  </a:cxn>
                  <a:cxn ang="0">
                    <a:pos x="T6" y="T7"/>
                  </a:cxn>
                  <a:cxn ang="0">
                    <a:pos x="T8" y="T9"/>
                  </a:cxn>
                </a:cxnLst>
                <a:rect l="0" t="0" r="r" b="b"/>
                <a:pathLst>
                  <a:path w="12" h="13">
                    <a:moveTo>
                      <a:pt x="1" y="5"/>
                    </a:moveTo>
                    <a:cubicBezTo>
                      <a:pt x="2" y="2"/>
                      <a:pt x="5" y="0"/>
                      <a:pt x="8" y="2"/>
                    </a:cubicBezTo>
                    <a:cubicBezTo>
                      <a:pt x="11" y="3"/>
                      <a:pt x="12" y="6"/>
                      <a:pt x="11" y="9"/>
                    </a:cubicBezTo>
                    <a:cubicBezTo>
                      <a:pt x="10" y="11"/>
                      <a:pt x="7" y="13"/>
                      <a:pt x="4" y="12"/>
                    </a:cubicBezTo>
                    <a:cubicBezTo>
                      <a:pt x="2" y="11"/>
                      <a:pt x="0" y="8"/>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5" name="Freeform 128"/>
              <p:cNvSpPr/>
              <p:nvPr/>
            </p:nvSpPr>
            <p:spPr bwMode="auto">
              <a:xfrm>
                <a:off x="19556413" y="4926013"/>
                <a:ext cx="17463" cy="19050"/>
              </a:xfrm>
              <a:custGeom>
                <a:avLst/>
                <a:gdLst>
                  <a:gd name="T0" fmla="*/ 1 w 12"/>
                  <a:gd name="T1" fmla="*/ 4 h 12"/>
                  <a:gd name="T2" fmla="*/ 8 w 12"/>
                  <a:gd name="T3" fmla="*/ 1 h 12"/>
                  <a:gd name="T4" fmla="*/ 11 w 12"/>
                  <a:gd name="T5" fmla="*/ 8 h 12"/>
                  <a:gd name="T6" fmla="*/ 4 w 12"/>
                  <a:gd name="T7" fmla="*/ 11 h 12"/>
                  <a:gd name="T8" fmla="*/ 1 w 12"/>
                  <a:gd name="T9" fmla="*/ 4 h 12"/>
                </a:gdLst>
                <a:ahLst/>
                <a:cxnLst>
                  <a:cxn ang="0">
                    <a:pos x="T0" y="T1"/>
                  </a:cxn>
                  <a:cxn ang="0">
                    <a:pos x="T2" y="T3"/>
                  </a:cxn>
                  <a:cxn ang="0">
                    <a:pos x="T4" y="T5"/>
                  </a:cxn>
                  <a:cxn ang="0">
                    <a:pos x="T6" y="T7"/>
                  </a:cxn>
                  <a:cxn ang="0">
                    <a:pos x="T8" y="T9"/>
                  </a:cxn>
                </a:cxnLst>
                <a:rect l="0" t="0" r="r" b="b"/>
                <a:pathLst>
                  <a:path w="12" h="12">
                    <a:moveTo>
                      <a:pt x="1" y="4"/>
                    </a:moveTo>
                    <a:cubicBezTo>
                      <a:pt x="2" y="1"/>
                      <a:pt x="5" y="0"/>
                      <a:pt x="8" y="1"/>
                    </a:cubicBezTo>
                    <a:cubicBezTo>
                      <a:pt x="11" y="2"/>
                      <a:pt x="12" y="5"/>
                      <a:pt x="11" y="8"/>
                    </a:cubicBezTo>
                    <a:cubicBezTo>
                      <a:pt x="10" y="11"/>
                      <a:pt x="7" y="12"/>
                      <a:pt x="4" y="11"/>
                    </a:cubicBezTo>
                    <a:cubicBezTo>
                      <a:pt x="1" y="10"/>
                      <a:pt x="0" y="7"/>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6" name="Freeform 129"/>
              <p:cNvSpPr/>
              <p:nvPr/>
            </p:nvSpPr>
            <p:spPr bwMode="auto">
              <a:xfrm>
                <a:off x="19696113" y="5167313"/>
                <a:ext cx="15875" cy="17463"/>
              </a:xfrm>
              <a:custGeom>
                <a:avLst/>
                <a:gdLst>
                  <a:gd name="T0" fmla="*/ 5 w 11"/>
                  <a:gd name="T1" fmla="*/ 12 h 12"/>
                  <a:gd name="T2" fmla="*/ 0 w 11"/>
                  <a:gd name="T3" fmla="*/ 5 h 12"/>
                  <a:gd name="T4" fmla="*/ 6 w 11"/>
                  <a:gd name="T5" fmla="*/ 1 h 12"/>
                  <a:gd name="T6" fmla="*/ 11 w 11"/>
                  <a:gd name="T7" fmla="*/ 7 h 12"/>
                  <a:gd name="T8" fmla="*/ 5 w 11"/>
                  <a:gd name="T9" fmla="*/ 12 h 12"/>
                </a:gdLst>
                <a:ahLst/>
                <a:cxnLst>
                  <a:cxn ang="0">
                    <a:pos x="T0" y="T1"/>
                  </a:cxn>
                  <a:cxn ang="0">
                    <a:pos x="T2" y="T3"/>
                  </a:cxn>
                  <a:cxn ang="0">
                    <a:pos x="T4" y="T5"/>
                  </a:cxn>
                  <a:cxn ang="0">
                    <a:pos x="T6" y="T7"/>
                  </a:cxn>
                  <a:cxn ang="0">
                    <a:pos x="T8" y="T9"/>
                  </a:cxn>
                </a:cxnLst>
                <a:rect l="0" t="0" r="r" b="b"/>
                <a:pathLst>
                  <a:path w="11" h="12">
                    <a:moveTo>
                      <a:pt x="5" y="12"/>
                    </a:moveTo>
                    <a:cubicBezTo>
                      <a:pt x="2" y="11"/>
                      <a:pt x="0" y="8"/>
                      <a:pt x="0" y="5"/>
                    </a:cubicBezTo>
                    <a:cubicBezTo>
                      <a:pt x="1" y="2"/>
                      <a:pt x="3" y="0"/>
                      <a:pt x="6" y="1"/>
                    </a:cubicBezTo>
                    <a:cubicBezTo>
                      <a:pt x="9" y="1"/>
                      <a:pt x="11" y="4"/>
                      <a:pt x="11" y="7"/>
                    </a:cubicBezTo>
                    <a:cubicBezTo>
                      <a:pt x="10" y="10"/>
                      <a:pt x="7" y="12"/>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7" name="Freeform 130"/>
              <p:cNvSpPr/>
              <p:nvPr/>
            </p:nvSpPr>
            <p:spPr bwMode="auto">
              <a:xfrm>
                <a:off x="19269076" y="5092701"/>
                <a:ext cx="17463" cy="17463"/>
              </a:xfrm>
              <a:custGeom>
                <a:avLst/>
                <a:gdLst>
                  <a:gd name="T0" fmla="*/ 5 w 12"/>
                  <a:gd name="T1" fmla="*/ 12 h 12"/>
                  <a:gd name="T2" fmla="*/ 0 w 12"/>
                  <a:gd name="T3" fmla="*/ 5 h 12"/>
                  <a:gd name="T4" fmla="*/ 7 w 12"/>
                  <a:gd name="T5" fmla="*/ 1 h 12"/>
                  <a:gd name="T6" fmla="*/ 11 w 12"/>
                  <a:gd name="T7" fmla="*/ 7 h 12"/>
                  <a:gd name="T8" fmla="*/ 5 w 12"/>
                  <a:gd name="T9" fmla="*/ 12 h 12"/>
                </a:gdLst>
                <a:ahLst/>
                <a:cxnLst>
                  <a:cxn ang="0">
                    <a:pos x="T0" y="T1"/>
                  </a:cxn>
                  <a:cxn ang="0">
                    <a:pos x="T2" y="T3"/>
                  </a:cxn>
                  <a:cxn ang="0">
                    <a:pos x="T4" y="T5"/>
                  </a:cxn>
                  <a:cxn ang="0">
                    <a:pos x="T6" y="T7"/>
                  </a:cxn>
                  <a:cxn ang="0">
                    <a:pos x="T8" y="T9"/>
                  </a:cxn>
                </a:cxnLst>
                <a:rect l="0" t="0" r="r" b="b"/>
                <a:pathLst>
                  <a:path w="12" h="12">
                    <a:moveTo>
                      <a:pt x="5" y="12"/>
                    </a:moveTo>
                    <a:cubicBezTo>
                      <a:pt x="2" y="11"/>
                      <a:pt x="0" y="8"/>
                      <a:pt x="0" y="5"/>
                    </a:cubicBezTo>
                    <a:cubicBezTo>
                      <a:pt x="1" y="2"/>
                      <a:pt x="4" y="0"/>
                      <a:pt x="7" y="1"/>
                    </a:cubicBezTo>
                    <a:cubicBezTo>
                      <a:pt x="10" y="1"/>
                      <a:pt x="12" y="4"/>
                      <a:pt x="11" y="7"/>
                    </a:cubicBezTo>
                    <a:cubicBezTo>
                      <a:pt x="11" y="10"/>
                      <a:pt x="8" y="12"/>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8" name="Freeform 131"/>
              <p:cNvSpPr/>
              <p:nvPr/>
            </p:nvSpPr>
            <p:spPr bwMode="auto">
              <a:xfrm>
                <a:off x="19445288" y="5343526"/>
                <a:ext cx="15875" cy="17463"/>
              </a:xfrm>
              <a:custGeom>
                <a:avLst/>
                <a:gdLst>
                  <a:gd name="T0" fmla="*/ 0 w 11"/>
                  <a:gd name="T1" fmla="*/ 5 h 12"/>
                  <a:gd name="T2" fmla="*/ 7 w 11"/>
                  <a:gd name="T3" fmla="*/ 1 h 12"/>
                  <a:gd name="T4" fmla="*/ 11 w 11"/>
                  <a:gd name="T5" fmla="*/ 7 h 12"/>
                  <a:gd name="T6" fmla="*/ 5 w 11"/>
                  <a:gd name="T7" fmla="*/ 12 h 12"/>
                  <a:gd name="T8" fmla="*/ 0 w 11"/>
                  <a:gd name="T9" fmla="*/ 5 h 12"/>
                </a:gdLst>
                <a:ahLst/>
                <a:cxnLst>
                  <a:cxn ang="0">
                    <a:pos x="T0" y="T1"/>
                  </a:cxn>
                  <a:cxn ang="0">
                    <a:pos x="T2" y="T3"/>
                  </a:cxn>
                  <a:cxn ang="0">
                    <a:pos x="T4" y="T5"/>
                  </a:cxn>
                  <a:cxn ang="0">
                    <a:pos x="T6" y="T7"/>
                  </a:cxn>
                  <a:cxn ang="0">
                    <a:pos x="T8" y="T9"/>
                  </a:cxn>
                </a:cxnLst>
                <a:rect l="0" t="0" r="r" b="b"/>
                <a:pathLst>
                  <a:path w="11" h="12">
                    <a:moveTo>
                      <a:pt x="0" y="5"/>
                    </a:moveTo>
                    <a:cubicBezTo>
                      <a:pt x="1" y="2"/>
                      <a:pt x="4" y="0"/>
                      <a:pt x="7" y="1"/>
                    </a:cubicBezTo>
                    <a:cubicBezTo>
                      <a:pt x="9" y="1"/>
                      <a:pt x="11" y="4"/>
                      <a:pt x="11" y="7"/>
                    </a:cubicBezTo>
                    <a:cubicBezTo>
                      <a:pt x="10" y="10"/>
                      <a:pt x="8" y="12"/>
                      <a:pt x="5" y="12"/>
                    </a:cubicBezTo>
                    <a:cubicBezTo>
                      <a:pt x="2" y="11"/>
                      <a:pt x="0" y="8"/>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9" name="Freeform 132"/>
              <p:cNvSpPr/>
              <p:nvPr/>
            </p:nvSpPr>
            <p:spPr bwMode="auto">
              <a:xfrm>
                <a:off x="19519901" y="4918076"/>
                <a:ext cx="15875" cy="15875"/>
              </a:xfrm>
              <a:custGeom>
                <a:avLst/>
                <a:gdLst>
                  <a:gd name="T0" fmla="*/ 0 w 11"/>
                  <a:gd name="T1" fmla="*/ 4 h 11"/>
                  <a:gd name="T2" fmla="*/ 7 w 11"/>
                  <a:gd name="T3" fmla="*/ 0 h 11"/>
                  <a:gd name="T4" fmla="*/ 11 w 11"/>
                  <a:gd name="T5" fmla="*/ 6 h 11"/>
                  <a:gd name="T6" fmla="*/ 5 w 11"/>
                  <a:gd name="T7" fmla="*/ 11 h 11"/>
                  <a:gd name="T8" fmla="*/ 0 w 11"/>
                  <a:gd name="T9" fmla="*/ 4 h 11"/>
                </a:gdLst>
                <a:ahLst/>
                <a:cxnLst>
                  <a:cxn ang="0">
                    <a:pos x="T0" y="T1"/>
                  </a:cxn>
                  <a:cxn ang="0">
                    <a:pos x="T2" y="T3"/>
                  </a:cxn>
                  <a:cxn ang="0">
                    <a:pos x="T4" y="T5"/>
                  </a:cxn>
                  <a:cxn ang="0">
                    <a:pos x="T6" y="T7"/>
                  </a:cxn>
                  <a:cxn ang="0">
                    <a:pos x="T8" y="T9"/>
                  </a:cxn>
                </a:cxnLst>
                <a:rect l="0" t="0" r="r" b="b"/>
                <a:pathLst>
                  <a:path w="11" h="11">
                    <a:moveTo>
                      <a:pt x="0" y="4"/>
                    </a:moveTo>
                    <a:cubicBezTo>
                      <a:pt x="1" y="2"/>
                      <a:pt x="4" y="0"/>
                      <a:pt x="7" y="0"/>
                    </a:cubicBezTo>
                    <a:cubicBezTo>
                      <a:pt x="10" y="1"/>
                      <a:pt x="11" y="3"/>
                      <a:pt x="11" y="6"/>
                    </a:cubicBezTo>
                    <a:cubicBezTo>
                      <a:pt x="10" y="9"/>
                      <a:pt x="8" y="11"/>
                      <a:pt x="5" y="11"/>
                    </a:cubicBezTo>
                    <a:cubicBezTo>
                      <a:pt x="2" y="10"/>
                      <a:pt x="0" y="7"/>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5" name="Freeform 148"/>
              <p:cNvSpPr/>
              <p:nvPr/>
            </p:nvSpPr>
            <p:spPr bwMode="auto">
              <a:xfrm>
                <a:off x="15227301" y="1389063"/>
                <a:ext cx="3087688" cy="4186238"/>
              </a:xfrm>
              <a:custGeom>
                <a:avLst/>
                <a:gdLst>
                  <a:gd name="T0" fmla="*/ 2018 w 2054"/>
                  <a:gd name="T1" fmla="*/ 1076 h 2782"/>
                  <a:gd name="T2" fmla="*/ 1986 w 2054"/>
                  <a:gd name="T3" fmla="*/ 962 h 2782"/>
                  <a:gd name="T4" fmla="*/ 1537 w 2054"/>
                  <a:gd name="T5" fmla="*/ 310 h 2782"/>
                  <a:gd name="T6" fmla="*/ 1533 w 2054"/>
                  <a:gd name="T7" fmla="*/ 316 h 2782"/>
                  <a:gd name="T8" fmla="*/ 1537 w 2054"/>
                  <a:gd name="T9" fmla="*/ 310 h 2782"/>
                  <a:gd name="T10" fmla="*/ 1443 w 2054"/>
                  <a:gd name="T11" fmla="*/ 240 h 2782"/>
                  <a:gd name="T12" fmla="*/ 663 w 2054"/>
                  <a:gd name="T13" fmla="*/ 0 h 2782"/>
                  <a:gd name="T14" fmla="*/ 62 w 2054"/>
                  <a:gd name="T15" fmla="*/ 137 h 2782"/>
                  <a:gd name="T16" fmla="*/ 36 w 2054"/>
                  <a:gd name="T17" fmla="*/ 125 h 2782"/>
                  <a:gd name="T18" fmla="*/ 0 w 2054"/>
                  <a:gd name="T19" fmla="*/ 161 h 2782"/>
                  <a:gd name="T20" fmla="*/ 36 w 2054"/>
                  <a:gd name="T21" fmla="*/ 197 h 2782"/>
                  <a:gd name="T22" fmla="*/ 71 w 2054"/>
                  <a:gd name="T23" fmla="*/ 161 h 2782"/>
                  <a:gd name="T24" fmla="*/ 71 w 2054"/>
                  <a:gd name="T25" fmla="*/ 158 h 2782"/>
                  <a:gd name="T26" fmla="*/ 663 w 2054"/>
                  <a:gd name="T27" fmla="*/ 23 h 2782"/>
                  <a:gd name="T28" fmla="*/ 1429 w 2054"/>
                  <a:gd name="T29" fmla="*/ 258 h 2782"/>
                  <a:gd name="T30" fmla="*/ 1524 w 2054"/>
                  <a:gd name="T31" fmla="*/ 329 h 2782"/>
                  <a:gd name="T32" fmla="*/ 1964 w 2054"/>
                  <a:gd name="T33" fmla="*/ 969 h 2782"/>
                  <a:gd name="T34" fmla="*/ 1996 w 2054"/>
                  <a:gd name="T35" fmla="*/ 1081 h 2782"/>
                  <a:gd name="T36" fmla="*/ 2031 w 2054"/>
                  <a:gd name="T37" fmla="*/ 1391 h 2782"/>
                  <a:gd name="T38" fmla="*/ 1996 w 2054"/>
                  <a:gd name="T39" fmla="*/ 1697 h 2782"/>
                  <a:gd name="T40" fmla="*/ 1965 w 2054"/>
                  <a:gd name="T41" fmla="*/ 1810 h 2782"/>
                  <a:gd name="T42" fmla="*/ 1533 w 2054"/>
                  <a:gd name="T43" fmla="*/ 2445 h 2782"/>
                  <a:gd name="T44" fmla="*/ 1441 w 2054"/>
                  <a:gd name="T45" fmla="*/ 2515 h 2782"/>
                  <a:gd name="T46" fmla="*/ 663 w 2054"/>
                  <a:gd name="T47" fmla="*/ 2759 h 2782"/>
                  <a:gd name="T48" fmla="*/ 71 w 2054"/>
                  <a:gd name="T49" fmla="*/ 2624 h 2782"/>
                  <a:gd name="T50" fmla="*/ 71 w 2054"/>
                  <a:gd name="T51" fmla="*/ 2618 h 2782"/>
                  <a:gd name="T52" fmla="*/ 36 w 2054"/>
                  <a:gd name="T53" fmla="*/ 2582 h 2782"/>
                  <a:gd name="T54" fmla="*/ 0 w 2054"/>
                  <a:gd name="T55" fmla="*/ 2618 h 2782"/>
                  <a:gd name="T56" fmla="*/ 36 w 2054"/>
                  <a:gd name="T57" fmla="*/ 2654 h 2782"/>
                  <a:gd name="T58" fmla="*/ 60 w 2054"/>
                  <a:gd name="T59" fmla="*/ 2644 h 2782"/>
                  <a:gd name="T60" fmla="*/ 663 w 2054"/>
                  <a:gd name="T61" fmla="*/ 2782 h 2782"/>
                  <a:gd name="T62" fmla="*/ 1454 w 2054"/>
                  <a:gd name="T63" fmla="*/ 2535 h 2782"/>
                  <a:gd name="T64" fmla="*/ 1548 w 2054"/>
                  <a:gd name="T65" fmla="*/ 2463 h 2782"/>
                  <a:gd name="T66" fmla="*/ 1988 w 2054"/>
                  <a:gd name="T67" fmla="*/ 1816 h 2782"/>
                  <a:gd name="T68" fmla="*/ 2019 w 2054"/>
                  <a:gd name="T69" fmla="*/ 1703 h 2782"/>
                  <a:gd name="T70" fmla="*/ 2054 w 2054"/>
                  <a:gd name="T71" fmla="*/ 1391 h 2782"/>
                  <a:gd name="T72" fmla="*/ 2018 w 2054"/>
                  <a:gd name="T73" fmla="*/ 1076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4" h="2782">
                    <a:moveTo>
                      <a:pt x="2018" y="1076"/>
                    </a:moveTo>
                    <a:cubicBezTo>
                      <a:pt x="1986" y="962"/>
                      <a:pt x="1986" y="962"/>
                      <a:pt x="1986" y="962"/>
                    </a:cubicBezTo>
                    <a:cubicBezTo>
                      <a:pt x="1902" y="703"/>
                      <a:pt x="1744" y="477"/>
                      <a:pt x="1537" y="310"/>
                    </a:cubicBezTo>
                    <a:cubicBezTo>
                      <a:pt x="1536" y="312"/>
                      <a:pt x="1534" y="314"/>
                      <a:pt x="1533" y="316"/>
                    </a:cubicBezTo>
                    <a:cubicBezTo>
                      <a:pt x="1537" y="310"/>
                      <a:pt x="1537" y="310"/>
                      <a:pt x="1537" y="310"/>
                    </a:cubicBezTo>
                    <a:cubicBezTo>
                      <a:pt x="1443" y="240"/>
                      <a:pt x="1443" y="240"/>
                      <a:pt x="1443" y="240"/>
                    </a:cubicBezTo>
                    <a:cubicBezTo>
                      <a:pt x="1221" y="89"/>
                      <a:pt x="952" y="0"/>
                      <a:pt x="663" y="0"/>
                    </a:cubicBezTo>
                    <a:cubicBezTo>
                      <a:pt x="455" y="0"/>
                      <a:pt x="248" y="47"/>
                      <a:pt x="62" y="137"/>
                    </a:cubicBezTo>
                    <a:cubicBezTo>
                      <a:pt x="55" y="130"/>
                      <a:pt x="46" y="125"/>
                      <a:pt x="36" y="125"/>
                    </a:cubicBezTo>
                    <a:cubicBezTo>
                      <a:pt x="16" y="125"/>
                      <a:pt x="0" y="141"/>
                      <a:pt x="0" y="161"/>
                    </a:cubicBezTo>
                    <a:cubicBezTo>
                      <a:pt x="0" y="181"/>
                      <a:pt x="16" y="197"/>
                      <a:pt x="36" y="197"/>
                    </a:cubicBezTo>
                    <a:cubicBezTo>
                      <a:pt x="55" y="197"/>
                      <a:pt x="71" y="181"/>
                      <a:pt x="71" y="161"/>
                    </a:cubicBezTo>
                    <a:cubicBezTo>
                      <a:pt x="71" y="160"/>
                      <a:pt x="71" y="159"/>
                      <a:pt x="71" y="158"/>
                    </a:cubicBezTo>
                    <a:cubicBezTo>
                      <a:pt x="255" y="70"/>
                      <a:pt x="458" y="23"/>
                      <a:pt x="663" y="23"/>
                    </a:cubicBezTo>
                    <a:cubicBezTo>
                      <a:pt x="947" y="23"/>
                      <a:pt x="1210" y="110"/>
                      <a:pt x="1429" y="258"/>
                    </a:cubicBezTo>
                    <a:cubicBezTo>
                      <a:pt x="1524" y="329"/>
                      <a:pt x="1524" y="329"/>
                      <a:pt x="1524" y="329"/>
                    </a:cubicBezTo>
                    <a:cubicBezTo>
                      <a:pt x="1727" y="493"/>
                      <a:pt x="1882" y="715"/>
                      <a:pt x="1964" y="969"/>
                    </a:cubicBezTo>
                    <a:cubicBezTo>
                      <a:pt x="1996" y="1081"/>
                      <a:pt x="1996" y="1081"/>
                      <a:pt x="1996" y="1081"/>
                    </a:cubicBezTo>
                    <a:cubicBezTo>
                      <a:pt x="2019" y="1181"/>
                      <a:pt x="2031" y="1284"/>
                      <a:pt x="2031" y="1391"/>
                    </a:cubicBezTo>
                    <a:cubicBezTo>
                      <a:pt x="2031" y="1496"/>
                      <a:pt x="2019" y="1599"/>
                      <a:pt x="1996" y="1697"/>
                    </a:cubicBezTo>
                    <a:cubicBezTo>
                      <a:pt x="1965" y="1810"/>
                      <a:pt x="1965" y="1810"/>
                      <a:pt x="1965" y="1810"/>
                    </a:cubicBezTo>
                    <a:cubicBezTo>
                      <a:pt x="1884" y="2061"/>
                      <a:pt x="1732" y="2281"/>
                      <a:pt x="1533" y="2445"/>
                    </a:cubicBezTo>
                    <a:cubicBezTo>
                      <a:pt x="1441" y="2515"/>
                      <a:pt x="1441" y="2515"/>
                      <a:pt x="1441" y="2515"/>
                    </a:cubicBezTo>
                    <a:cubicBezTo>
                      <a:pt x="1220" y="2669"/>
                      <a:pt x="952" y="2759"/>
                      <a:pt x="663" y="2759"/>
                    </a:cubicBezTo>
                    <a:cubicBezTo>
                      <a:pt x="458" y="2759"/>
                      <a:pt x="255" y="2712"/>
                      <a:pt x="71" y="2624"/>
                    </a:cubicBezTo>
                    <a:cubicBezTo>
                      <a:pt x="71" y="2622"/>
                      <a:pt x="71" y="2620"/>
                      <a:pt x="71" y="2618"/>
                    </a:cubicBezTo>
                    <a:cubicBezTo>
                      <a:pt x="71" y="2598"/>
                      <a:pt x="55" y="2582"/>
                      <a:pt x="36" y="2582"/>
                    </a:cubicBezTo>
                    <a:cubicBezTo>
                      <a:pt x="16" y="2582"/>
                      <a:pt x="0" y="2598"/>
                      <a:pt x="0" y="2618"/>
                    </a:cubicBezTo>
                    <a:cubicBezTo>
                      <a:pt x="0" y="2638"/>
                      <a:pt x="16" y="2654"/>
                      <a:pt x="36" y="2654"/>
                    </a:cubicBezTo>
                    <a:cubicBezTo>
                      <a:pt x="45" y="2654"/>
                      <a:pt x="54" y="2650"/>
                      <a:pt x="60" y="2644"/>
                    </a:cubicBezTo>
                    <a:cubicBezTo>
                      <a:pt x="247" y="2734"/>
                      <a:pt x="455" y="2782"/>
                      <a:pt x="663" y="2782"/>
                    </a:cubicBezTo>
                    <a:cubicBezTo>
                      <a:pt x="957" y="2782"/>
                      <a:pt x="1229" y="2690"/>
                      <a:pt x="1454" y="2535"/>
                    </a:cubicBezTo>
                    <a:cubicBezTo>
                      <a:pt x="1548" y="2463"/>
                      <a:pt x="1548" y="2463"/>
                      <a:pt x="1548" y="2463"/>
                    </a:cubicBezTo>
                    <a:cubicBezTo>
                      <a:pt x="1751" y="2295"/>
                      <a:pt x="1905" y="2072"/>
                      <a:pt x="1988" y="1816"/>
                    </a:cubicBezTo>
                    <a:cubicBezTo>
                      <a:pt x="2019" y="1703"/>
                      <a:pt x="2019" y="1703"/>
                      <a:pt x="2019" y="1703"/>
                    </a:cubicBezTo>
                    <a:cubicBezTo>
                      <a:pt x="2042" y="1602"/>
                      <a:pt x="2054" y="1498"/>
                      <a:pt x="2054" y="1391"/>
                    </a:cubicBezTo>
                    <a:cubicBezTo>
                      <a:pt x="2054" y="1282"/>
                      <a:pt x="2042" y="1177"/>
                      <a:pt x="2018" y="1076"/>
                    </a:cubicBezTo>
                    <a:close/>
                  </a:path>
                </a:pathLst>
              </a:custGeom>
              <a:grpFill/>
              <a:ln w="19050">
                <a:solidFill>
                  <a:schemeClr val="accent2">
                    <a:lumMod val="75000"/>
                  </a:schemeClr>
                </a:solidFill>
                <a:round/>
              </a:ln>
            </p:spPr>
            <p:txBody>
              <a:bodyPr vert="horz" wrap="square" lIns="91440" tIns="45720" rIns="91440" bIns="45720" numCol="1" anchor="t" anchorCtr="0" compatLnSpc="1"/>
              <a:lstStyle/>
              <a:p>
                <a:endParaRPr lang="zh-CN" altLang="en-US"/>
              </a:p>
            </p:txBody>
          </p:sp>
          <p:sp>
            <p:nvSpPr>
              <p:cNvPr id="5336" name="Oval 149"/>
              <p:cNvSpPr>
                <a:spLocks noChangeArrowheads="1"/>
              </p:cNvSpPr>
              <p:nvPr/>
            </p:nvSpPr>
            <p:spPr bwMode="auto">
              <a:xfrm>
                <a:off x="18449926" y="3463926"/>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7" name="Oval 150"/>
              <p:cNvSpPr>
                <a:spLocks noChangeArrowheads="1"/>
              </p:cNvSpPr>
              <p:nvPr/>
            </p:nvSpPr>
            <p:spPr bwMode="auto">
              <a:xfrm>
                <a:off x="18534063" y="3463926"/>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8" name="Oval 151"/>
              <p:cNvSpPr>
                <a:spLocks noChangeArrowheads="1"/>
              </p:cNvSpPr>
              <p:nvPr/>
            </p:nvSpPr>
            <p:spPr bwMode="auto">
              <a:xfrm>
                <a:off x="18618201" y="3463926"/>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9" name="Oval 152"/>
              <p:cNvSpPr>
                <a:spLocks noChangeArrowheads="1"/>
              </p:cNvSpPr>
              <p:nvPr/>
            </p:nvSpPr>
            <p:spPr bwMode="auto">
              <a:xfrm>
                <a:off x="18702338" y="3463926"/>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0" name="Oval 153"/>
              <p:cNvSpPr>
                <a:spLocks noChangeArrowheads="1"/>
              </p:cNvSpPr>
              <p:nvPr/>
            </p:nvSpPr>
            <p:spPr bwMode="auto">
              <a:xfrm>
                <a:off x="18786476" y="3463926"/>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1" name="Oval 154"/>
              <p:cNvSpPr>
                <a:spLocks noChangeArrowheads="1"/>
              </p:cNvSpPr>
              <p:nvPr/>
            </p:nvSpPr>
            <p:spPr bwMode="auto">
              <a:xfrm>
                <a:off x="18870613" y="3463926"/>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2" name="Oval 155"/>
              <p:cNvSpPr>
                <a:spLocks noChangeArrowheads="1"/>
              </p:cNvSpPr>
              <p:nvPr/>
            </p:nvSpPr>
            <p:spPr bwMode="auto">
              <a:xfrm>
                <a:off x="18953163" y="3463926"/>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3" name="Oval 156"/>
              <p:cNvSpPr>
                <a:spLocks noChangeArrowheads="1"/>
              </p:cNvSpPr>
              <p:nvPr/>
            </p:nvSpPr>
            <p:spPr bwMode="auto">
              <a:xfrm>
                <a:off x="19037301" y="3463926"/>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4" name="Oval 157"/>
              <p:cNvSpPr>
                <a:spLocks noChangeArrowheads="1"/>
              </p:cNvSpPr>
              <p:nvPr/>
            </p:nvSpPr>
            <p:spPr bwMode="auto">
              <a:xfrm>
                <a:off x="19121438" y="3463926"/>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5" name="Oval 158"/>
              <p:cNvSpPr>
                <a:spLocks noChangeArrowheads="1"/>
              </p:cNvSpPr>
              <p:nvPr/>
            </p:nvSpPr>
            <p:spPr bwMode="auto">
              <a:xfrm>
                <a:off x="19205576" y="3463926"/>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6" name="Oval 159"/>
              <p:cNvSpPr>
                <a:spLocks noChangeArrowheads="1"/>
              </p:cNvSpPr>
              <p:nvPr/>
            </p:nvSpPr>
            <p:spPr bwMode="auto">
              <a:xfrm>
                <a:off x="19289713" y="3463926"/>
                <a:ext cx="31750"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7" name="Oval 160"/>
              <p:cNvSpPr>
                <a:spLocks noChangeArrowheads="1"/>
              </p:cNvSpPr>
              <p:nvPr/>
            </p:nvSpPr>
            <p:spPr bwMode="auto">
              <a:xfrm>
                <a:off x="19373851" y="3463926"/>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8" name="Oval 161"/>
              <p:cNvSpPr>
                <a:spLocks noChangeArrowheads="1"/>
              </p:cNvSpPr>
              <p:nvPr/>
            </p:nvSpPr>
            <p:spPr bwMode="auto">
              <a:xfrm>
                <a:off x="19457988" y="3463926"/>
                <a:ext cx="30163" cy="301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9" name="Oval 162"/>
              <p:cNvSpPr>
                <a:spLocks noChangeArrowheads="1"/>
              </p:cNvSpPr>
              <p:nvPr/>
            </p:nvSpPr>
            <p:spPr bwMode="auto">
              <a:xfrm>
                <a:off x="18216563" y="3389313"/>
                <a:ext cx="179388" cy="179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0" name="Oval 163"/>
              <p:cNvSpPr>
                <a:spLocks noChangeArrowheads="1"/>
              </p:cNvSpPr>
              <p:nvPr/>
            </p:nvSpPr>
            <p:spPr bwMode="auto">
              <a:xfrm>
                <a:off x="18251488" y="3425826"/>
                <a:ext cx="109538" cy="1079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1" name="Oval 164"/>
              <p:cNvSpPr>
                <a:spLocks noChangeArrowheads="1"/>
              </p:cNvSpPr>
              <p:nvPr/>
            </p:nvSpPr>
            <p:spPr bwMode="auto">
              <a:xfrm>
                <a:off x="17695863"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2" name="Oval 165"/>
              <p:cNvSpPr>
                <a:spLocks noChangeArrowheads="1"/>
              </p:cNvSpPr>
              <p:nvPr/>
            </p:nvSpPr>
            <p:spPr bwMode="auto">
              <a:xfrm>
                <a:off x="17611726"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3" name="Oval 166"/>
              <p:cNvSpPr>
                <a:spLocks noChangeArrowheads="1"/>
              </p:cNvSpPr>
              <p:nvPr/>
            </p:nvSpPr>
            <p:spPr bwMode="auto">
              <a:xfrm>
                <a:off x="17780001" y="512445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4" name="Oval 167"/>
              <p:cNvSpPr>
                <a:spLocks noChangeArrowheads="1"/>
              </p:cNvSpPr>
              <p:nvPr/>
            </p:nvSpPr>
            <p:spPr bwMode="auto">
              <a:xfrm>
                <a:off x="17862551"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5" name="Oval 168"/>
              <p:cNvSpPr>
                <a:spLocks noChangeArrowheads="1"/>
              </p:cNvSpPr>
              <p:nvPr/>
            </p:nvSpPr>
            <p:spPr bwMode="auto">
              <a:xfrm>
                <a:off x="17946688"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6" name="Oval 169"/>
              <p:cNvSpPr>
                <a:spLocks noChangeArrowheads="1"/>
              </p:cNvSpPr>
              <p:nvPr/>
            </p:nvSpPr>
            <p:spPr bwMode="auto">
              <a:xfrm>
                <a:off x="18030826"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7" name="Oval 170"/>
              <p:cNvSpPr>
                <a:spLocks noChangeArrowheads="1"/>
              </p:cNvSpPr>
              <p:nvPr/>
            </p:nvSpPr>
            <p:spPr bwMode="auto">
              <a:xfrm>
                <a:off x="18114963"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8" name="Oval 171"/>
              <p:cNvSpPr>
                <a:spLocks noChangeArrowheads="1"/>
              </p:cNvSpPr>
              <p:nvPr/>
            </p:nvSpPr>
            <p:spPr bwMode="auto">
              <a:xfrm>
                <a:off x="18199101"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9" name="Oval 172"/>
              <p:cNvSpPr>
                <a:spLocks noChangeArrowheads="1"/>
              </p:cNvSpPr>
              <p:nvPr/>
            </p:nvSpPr>
            <p:spPr bwMode="auto">
              <a:xfrm>
                <a:off x="18283238"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0" name="Oval 173"/>
              <p:cNvSpPr>
                <a:spLocks noChangeArrowheads="1"/>
              </p:cNvSpPr>
              <p:nvPr/>
            </p:nvSpPr>
            <p:spPr bwMode="auto">
              <a:xfrm>
                <a:off x="18367376" y="512445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1" name="Oval 174"/>
              <p:cNvSpPr>
                <a:spLocks noChangeArrowheads="1"/>
              </p:cNvSpPr>
              <p:nvPr/>
            </p:nvSpPr>
            <p:spPr bwMode="auto">
              <a:xfrm>
                <a:off x="18451513" y="512445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2" name="Oval 175"/>
              <p:cNvSpPr>
                <a:spLocks noChangeArrowheads="1"/>
              </p:cNvSpPr>
              <p:nvPr/>
            </p:nvSpPr>
            <p:spPr bwMode="auto">
              <a:xfrm>
                <a:off x="18535651" y="512445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3" name="Oval 176"/>
              <p:cNvSpPr>
                <a:spLocks noChangeArrowheads="1"/>
              </p:cNvSpPr>
              <p:nvPr/>
            </p:nvSpPr>
            <p:spPr bwMode="auto">
              <a:xfrm>
                <a:off x="18619788" y="512445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4" name="Oval 177"/>
              <p:cNvSpPr>
                <a:spLocks noChangeArrowheads="1"/>
              </p:cNvSpPr>
              <p:nvPr/>
            </p:nvSpPr>
            <p:spPr bwMode="auto">
              <a:xfrm>
                <a:off x="18703926"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5" name="Oval 178"/>
              <p:cNvSpPr>
                <a:spLocks noChangeArrowheads="1"/>
              </p:cNvSpPr>
              <p:nvPr/>
            </p:nvSpPr>
            <p:spPr bwMode="auto">
              <a:xfrm>
                <a:off x="18788063"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6" name="Oval 179"/>
              <p:cNvSpPr>
                <a:spLocks noChangeArrowheads="1"/>
              </p:cNvSpPr>
              <p:nvPr/>
            </p:nvSpPr>
            <p:spPr bwMode="auto">
              <a:xfrm>
                <a:off x="18872201"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7" name="Oval 180"/>
              <p:cNvSpPr>
                <a:spLocks noChangeArrowheads="1"/>
              </p:cNvSpPr>
              <p:nvPr/>
            </p:nvSpPr>
            <p:spPr bwMode="auto">
              <a:xfrm>
                <a:off x="18956338" y="512445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8" name="Oval 181"/>
              <p:cNvSpPr>
                <a:spLocks noChangeArrowheads="1"/>
              </p:cNvSpPr>
              <p:nvPr/>
            </p:nvSpPr>
            <p:spPr bwMode="auto">
              <a:xfrm>
                <a:off x="19038888"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9" name="Oval 182"/>
              <p:cNvSpPr>
                <a:spLocks noChangeArrowheads="1"/>
              </p:cNvSpPr>
              <p:nvPr/>
            </p:nvSpPr>
            <p:spPr bwMode="auto">
              <a:xfrm>
                <a:off x="19123026"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0" name="Oval 183"/>
              <p:cNvSpPr>
                <a:spLocks noChangeArrowheads="1"/>
              </p:cNvSpPr>
              <p:nvPr/>
            </p:nvSpPr>
            <p:spPr bwMode="auto">
              <a:xfrm>
                <a:off x="19207163"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1" name="Oval 184"/>
              <p:cNvSpPr>
                <a:spLocks noChangeArrowheads="1"/>
              </p:cNvSpPr>
              <p:nvPr/>
            </p:nvSpPr>
            <p:spPr bwMode="auto">
              <a:xfrm>
                <a:off x="19291301"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2" name="Oval 185"/>
              <p:cNvSpPr>
                <a:spLocks noChangeArrowheads="1"/>
              </p:cNvSpPr>
              <p:nvPr/>
            </p:nvSpPr>
            <p:spPr bwMode="auto">
              <a:xfrm>
                <a:off x="19375438"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3" name="Oval 186"/>
              <p:cNvSpPr>
                <a:spLocks noChangeArrowheads="1"/>
              </p:cNvSpPr>
              <p:nvPr/>
            </p:nvSpPr>
            <p:spPr bwMode="auto">
              <a:xfrm>
                <a:off x="19459576" y="512445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4" name="Oval 187"/>
              <p:cNvSpPr>
                <a:spLocks noChangeArrowheads="1"/>
              </p:cNvSpPr>
              <p:nvPr/>
            </p:nvSpPr>
            <p:spPr bwMode="auto">
              <a:xfrm>
                <a:off x="17378363" y="5048251"/>
                <a:ext cx="180975" cy="180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5" name="Oval 188"/>
              <p:cNvSpPr>
                <a:spLocks noChangeArrowheads="1"/>
              </p:cNvSpPr>
              <p:nvPr/>
            </p:nvSpPr>
            <p:spPr bwMode="auto">
              <a:xfrm>
                <a:off x="17414876" y="5084763"/>
                <a:ext cx="107950" cy="1079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6" name="Oval 189"/>
              <p:cNvSpPr>
                <a:spLocks noChangeArrowheads="1"/>
              </p:cNvSpPr>
              <p:nvPr/>
            </p:nvSpPr>
            <p:spPr bwMode="auto">
              <a:xfrm>
                <a:off x="17695863" y="180340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7" name="Oval 190"/>
              <p:cNvSpPr>
                <a:spLocks noChangeArrowheads="1"/>
              </p:cNvSpPr>
              <p:nvPr/>
            </p:nvSpPr>
            <p:spPr bwMode="auto">
              <a:xfrm>
                <a:off x="17610138" y="180340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8" name="Oval 191"/>
              <p:cNvSpPr>
                <a:spLocks noChangeArrowheads="1"/>
              </p:cNvSpPr>
              <p:nvPr/>
            </p:nvSpPr>
            <p:spPr bwMode="auto">
              <a:xfrm>
                <a:off x="17780001" y="180340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9" name="Oval 192"/>
              <p:cNvSpPr>
                <a:spLocks noChangeArrowheads="1"/>
              </p:cNvSpPr>
              <p:nvPr/>
            </p:nvSpPr>
            <p:spPr bwMode="auto">
              <a:xfrm>
                <a:off x="17862551" y="180340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0" name="Oval 193"/>
              <p:cNvSpPr>
                <a:spLocks noChangeArrowheads="1"/>
              </p:cNvSpPr>
              <p:nvPr/>
            </p:nvSpPr>
            <p:spPr bwMode="auto">
              <a:xfrm>
                <a:off x="17946688" y="180340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1" name="Oval 194"/>
              <p:cNvSpPr>
                <a:spLocks noChangeArrowheads="1"/>
              </p:cNvSpPr>
              <p:nvPr/>
            </p:nvSpPr>
            <p:spPr bwMode="auto">
              <a:xfrm>
                <a:off x="18030826" y="180340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2" name="Oval 195"/>
              <p:cNvSpPr>
                <a:spLocks noChangeArrowheads="1"/>
              </p:cNvSpPr>
              <p:nvPr/>
            </p:nvSpPr>
            <p:spPr bwMode="auto">
              <a:xfrm>
                <a:off x="18114963" y="180340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3" name="Oval 196"/>
              <p:cNvSpPr>
                <a:spLocks noChangeArrowheads="1"/>
              </p:cNvSpPr>
              <p:nvPr/>
            </p:nvSpPr>
            <p:spPr bwMode="auto">
              <a:xfrm>
                <a:off x="18199101" y="180340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4" name="Oval 197"/>
              <p:cNvSpPr>
                <a:spLocks noChangeArrowheads="1"/>
              </p:cNvSpPr>
              <p:nvPr/>
            </p:nvSpPr>
            <p:spPr bwMode="auto">
              <a:xfrm>
                <a:off x="18283238" y="180340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5" name="Oval 198"/>
              <p:cNvSpPr>
                <a:spLocks noChangeArrowheads="1"/>
              </p:cNvSpPr>
              <p:nvPr/>
            </p:nvSpPr>
            <p:spPr bwMode="auto">
              <a:xfrm>
                <a:off x="18367376" y="180340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6" name="Oval 199"/>
              <p:cNvSpPr>
                <a:spLocks noChangeArrowheads="1"/>
              </p:cNvSpPr>
              <p:nvPr/>
            </p:nvSpPr>
            <p:spPr bwMode="auto">
              <a:xfrm>
                <a:off x="18451513" y="180340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7" name="Oval 200"/>
              <p:cNvSpPr>
                <a:spLocks noChangeArrowheads="1"/>
              </p:cNvSpPr>
              <p:nvPr/>
            </p:nvSpPr>
            <p:spPr bwMode="auto">
              <a:xfrm>
                <a:off x="18535651" y="180340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8" name="Oval 201"/>
              <p:cNvSpPr>
                <a:spLocks noChangeArrowheads="1"/>
              </p:cNvSpPr>
              <p:nvPr/>
            </p:nvSpPr>
            <p:spPr bwMode="auto">
              <a:xfrm>
                <a:off x="18619788" y="180340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9" name="Oval 202"/>
              <p:cNvSpPr>
                <a:spLocks noChangeArrowheads="1"/>
              </p:cNvSpPr>
              <p:nvPr/>
            </p:nvSpPr>
            <p:spPr bwMode="auto">
              <a:xfrm>
                <a:off x="18703926" y="180340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90" name="Oval 203"/>
              <p:cNvSpPr>
                <a:spLocks noChangeArrowheads="1"/>
              </p:cNvSpPr>
              <p:nvPr/>
            </p:nvSpPr>
            <p:spPr bwMode="auto">
              <a:xfrm>
                <a:off x="18788063" y="180340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91" name="Oval 204"/>
              <p:cNvSpPr>
                <a:spLocks noChangeArrowheads="1"/>
              </p:cNvSpPr>
              <p:nvPr/>
            </p:nvSpPr>
            <p:spPr bwMode="auto">
              <a:xfrm>
                <a:off x="18872201" y="1803401"/>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92" name="Oval 205"/>
              <p:cNvSpPr>
                <a:spLocks noChangeArrowheads="1"/>
              </p:cNvSpPr>
              <p:nvPr/>
            </p:nvSpPr>
            <p:spPr bwMode="auto">
              <a:xfrm>
                <a:off x="18956338" y="1803401"/>
                <a:ext cx="30163"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207"/>
              <p:cNvSpPr>
                <a:spLocks noChangeArrowheads="1"/>
              </p:cNvSpPr>
              <p:nvPr/>
            </p:nvSpPr>
            <p:spPr bwMode="auto">
              <a:xfrm>
                <a:off x="19038888" y="1803400"/>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208"/>
              <p:cNvSpPr>
                <a:spLocks noChangeArrowheads="1"/>
              </p:cNvSpPr>
              <p:nvPr/>
            </p:nvSpPr>
            <p:spPr bwMode="auto">
              <a:xfrm>
                <a:off x="19123025" y="1803400"/>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Oval 209"/>
              <p:cNvSpPr>
                <a:spLocks noChangeArrowheads="1"/>
              </p:cNvSpPr>
              <p:nvPr/>
            </p:nvSpPr>
            <p:spPr bwMode="auto">
              <a:xfrm>
                <a:off x="19207163" y="1803400"/>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210"/>
              <p:cNvSpPr>
                <a:spLocks noChangeArrowheads="1"/>
              </p:cNvSpPr>
              <p:nvPr/>
            </p:nvSpPr>
            <p:spPr bwMode="auto">
              <a:xfrm>
                <a:off x="19291300" y="1803400"/>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Oval 211"/>
              <p:cNvSpPr>
                <a:spLocks noChangeArrowheads="1"/>
              </p:cNvSpPr>
              <p:nvPr/>
            </p:nvSpPr>
            <p:spPr bwMode="auto">
              <a:xfrm>
                <a:off x="19375438" y="1803400"/>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212"/>
              <p:cNvSpPr>
                <a:spLocks noChangeArrowheads="1"/>
              </p:cNvSpPr>
              <p:nvPr/>
            </p:nvSpPr>
            <p:spPr bwMode="auto">
              <a:xfrm>
                <a:off x="19459575" y="1803400"/>
                <a:ext cx="31750" cy="317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Oval 213"/>
              <p:cNvSpPr>
                <a:spLocks noChangeArrowheads="1"/>
              </p:cNvSpPr>
              <p:nvPr/>
            </p:nvSpPr>
            <p:spPr bwMode="auto">
              <a:xfrm>
                <a:off x="17406938" y="1765300"/>
                <a:ext cx="107950" cy="1079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4"/>
              <p:cNvSpPr>
                <a:spLocks noEditPoints="1"/>
              </p:cNvSpPr>
              <p:nvPr/>
            </p:nvSpPr>
            <p:spPr bwMode="auto">
              <a:xfrm>
                <a:off x="17370425" y="1728788"/>
                <a:ext cx="179388" cy="179388"/>
              </a:xfrm>
              <a:custGeom>
                <a:avLst/>
                <a:gdLst>
                  <a:gd name="T0" fmla="*/ 60 w 119"/>
                  <a:gd name="T1" fmla="*/ 0 h 119"/>
                  <a:gd name="T2" fmla="*/ 0 w 119"/>
                  <a:gd name="T3" fmla="*/ 60 h 119"/>
                  <a:gd name="T4" fmla="*/ 60 w 119"/>
                  <a:gd name="T5" fmla="*/ 119 h 119"/>
                  <a:gd name="T6" fmla="*/ 119 w 119"/>
                  <a:gd name="T7" fmla="*/ 60 h 119"/>
                  <a:gd name="T8" fmla="*/ 60 w 119"/>
                  <a:gd name="T9" fmla="*/ 0 h 119"/>
                  <a:gd name="T10" fmla="*/ 60 w 119"/>
                  <a:gd name="T11" fmla="*/ 96 h 119"/>
                  <a:gd name="T12" fmla="*/ 24 w 119"/>
                  <a:gd name="T13" fmla="*/ 60 h 119"/>
                  <a:gd name="T14" fmla="*/ 60 w 119"/>
                  <a:gd name="T15" fmla="*/ 24 h 119"/>
                  <a:gd name="T16" fmla="*/ 96 w 119"/>
                  <a:gd name="T17" fmla="*/ 60 h 119"/>
                  <a:gd name="T18" fmla="*/ 60 w 119"/>
                  <a:gd name="T19" fmla="*/ 9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0"/>
                    </a:moveTo>
                    <a:cubicBezTo>
                      <a:pt x="27" y="0"/>
                      <a:pt x="0" y="27"/>
                      <a:pt x="0" y="60"/>
                    </a:cubicBezTo>
                    <a:cubicBezTo>
                      <a:pt x="0" y="93"/>
                      <a:pt x="27" y="119"/>
                      <a:pt x="60" y="119"/>
                    </a:cubicBezTo>
                    <a:cubicBezTo>
                      <a:pt x="93" y="119"/>
                      <a:pt x="119" y="93"/>
                      <a:pt x="119" y="60"/>
                    </a:cubicBezTo>
                    <a:cubicBezTo>
                      <a:pt x="119" y="27"/>
                      <a:pt x="93" y="0"/>
                      <a:pt x="60" y="0"/>
                    </a:cubicBezTo>
                    <a:close/>
                    <a:moveTo>
                      <a:pt x="60" y="96"/>
                    </a:moveTo>
                    <a:cubicBezTo>
                      <a:pt x="40" y="96"/>
                      <a:pt x="24" y="79"/>
                      <a:pt x="24" y="60"/>
                    </a:cubicBezTo>
                    <a:cubicBezTo>
                      <a:pt x="24" y="40"/>
                      <a:pt x="40" y="24"/>
                      <a:pt x="60" y="24"/>
                    </a:cubicBezTo>
                    <a:cubicBezTo>
                      <a:pt x="79" y="24"/>
                      <a:pt x="96" y="40"/>
                      <a:pt x="96" y="60"/>
                    </a:cubicBezTo>
                    <a:cubicBezTo>
                      <a:pt x="96" y="79"/>
                      <a:pt x="79" y="96"/>
                      <a:pt x="6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Oval 215"/>
              <p:cNvSpPr>
                <a:spLocks noChangeArrowheads="1"/>
              </p:cNvSpPr>
              <p:nvPr/>
            </p:nvSpPr>
            <p:spPr bwMode="auto">
              <a:xfrm>
                <a:off x="19305588" y="1646238"/>
                <a:ext cx="369888" cy="368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Oval 216"/>
              <p:cNvSpPr>
                <a:spLocks noChangeArrowheads="1"/>
              </p:cNvSpPr>
              <p:nvPr/>
            </p:nvSpPr>
            <p:spPr bwMode="auto">
              <a:xfrm>
                <a:off x="19481800" y="2039938"/>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Oval 217"/>
              <p:cNvSpPr>
                <a:spLocks noChangeArrowheads="1"/>
              </p:cNvSpPr>
              <p:nvPr/>
            </p:nvSpPr>
            <p:spPr bwMode="auto">
              <a:xfrm>
                <a:off x="19481800" y="1606550"/>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0" name="Oval 218"/>
              <p:cNvSpPr>
                <a:spLocks noChangeArrowheads="1"/>
              </p:cNvSpPr>
              <p:nvPr/>
            </p:nvSpPr>
            <p:spPr bwMode="auto">
              <a:xfrm>
                <a:off x="19265900" y="1822450"/>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1" name="Oval 219"/>
              <p:cNvSpPr>
                <a:spLocks noChangeArrowheads="1"/>
              </p:cNvSpPr>
              <p:nvPr/>
            </p:nvSpPr>
            <p:spPr bwMode="auto">
              <a:xfrm>
                <a:off x="19699288" y="1822450"/>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4" name="Freeform 220"/>
              <p:cNvSpPr/>
              <p:nvPr/>
            </p:nvSpPr>
            <p:spPr bwMode="auto">
              <a:xfrm>
                <a:off x="19519900" y="2036763"/>
                <a:ext cx="15875" cy="15875"/>
              </a:xfrm>
              <a:custGeom>
                <a:avLst/>
                <a:gdLst>
                  <a:gd name="T0" fmla="*/ 0 w 11"/>
                  <a:gd name="T1" fmla="*/ 6 h 11"/>
                  <a:gd name="T2" fmla="*/ 5 w 11"/>
                  <a:gd name="T3" fmla="*/ 0 h 11"/>
                  <a:gd name="T4" fmla="*/ 11 w 11"/>
                  <a:gd name="T5" fmla="*/ 5 h 11"/>
                  <a:gd name="T6" fmla="*/ 7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cubicBezTo>
                      <a:pt x="0" y="3"/>
                      <a:pt x="2" y="1"/>
                      <a:pt x="5" y="0"/>
                    </a:cubicBezTo>
                    <a:cubicBezTo>
                      <a:pt x="8" y="0"/>
                      <a:pt x="10" y="2"/>
                      <a:pt x="11" y="5"/>
                    </a:cubicBezTo>
                    <a:cubicBezTo>
                      <a:pt x="11" y="8"/>
                      <a:pt x="10" y="10"/>
                      <a:pt x="7" y="11"/>
                    </a:cubicBezTo>
                    <a:cubicBezTo>
                      <a:pt x="4" y="11"/>
                      <a:pt x="1" y="9"/>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5" name="Freeform 221"/>
              <p:cNvSpPr/>
              <p:nvPr/>
            </p:nvSpPr>
            <p:spPr bwMode="auto">
              <a:xfrm>
                <a:off x="19445288" y="1608138"/>
                <a:ext cx="15875" cy="19050"/>
              </a:xfrm>
              <a:custGeom>
                <a:avLst/>
                <a:gdLst>
                  <a:gd name="T0" fmla="*/ 0 w 11"/>
                  <a:gd name="T1" fmla="*/ 7 h 12"/>
                  <a:gd name="T2" fmla="*/ 5 w 11"/>
                  <a:gd name="T3" fmla="*/ 0 h 12"/>
                  <a:gd name="T4" fmla="*/ 11 w 11"/>
                  <a:gd name="T5" fmla="*/ 5 h 12"/>
                  <a:gd name="T6" fmla="*/ 7 w 11"/>
                  <a:gd name="T7" fmla="*/ 11 h 12"/>
                  <a:gd name="T8" fmla="*/ 0 w 11"/>
                  <a:gd name="T9" fmla="*/ 7 h 12"/>
                </a:gdLst>
                <a:ahLst/>
                <a:cxnLst>
                  <a:cxn ang="0">
                    <a:pos x="T0" y="T1"/>
                  </a:cxn>
                  <a:cxn ang="0">
                    <a:pos x="T2" y="T3"/>
                  </a:cxn>
                  <a:cxn ang="0">
                    <a:pos x="T4" y="T5"/>
                  </a:cxn>
                  <a:cxn ang="0">
                    <a:pos x="T6" y="T7"/>
                  </a:cxn>
                  <a:cxn ang="0">
                    <a:pos x="T8" y="T9"/>
                  </a:cxn>
                </a:cxnLst>
                <a:rect l="0" t="0" r="r" b="b"/>
                <a:pathLst>
                  <a:path w="11" h="12">
                    <a:moveTo>
                      <a:pt x="0" y="7"/>
                    </a:moveTo>
                    <a:cubicBezTo>
                      <a:pt x="0" y="4"/>
                      <a:pt x="2" y="1"/>
                      <a:pt x="5" y="0"/>
                    </a:cubicBezTo>
                    <a:cubicBezTo>
                      <a:pt x="8" y="0"/>
                      <a:pt x="10" y="2"/>
                      <a:pt x="11" y="5"/>
                    </a:cubicBezTo>
                    <a:cubicBezTo>
                      <a:pt x="11" y="8"/>
                      <a:pt x="9" y="11"/>
                      <a:pt x="7" y="11"/>
                    </a:cubicBezTo>
                    <a:cubicBezTo>
                      <a:pt x="4" y="12"/>
                      <a:pt x="1" y="1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6" name="Freeform 222"/>
              <p:cNvSpPr/>
              <p:nvPr/>
            </p:nvSpPr>
            <p:spPr bwMode="auto">
              <a:xfrm>
                <a:off x="19269075" y="1860550"/>
                <a:ext cx="17463" cy="17463"/>
              </a:xfrm>
              <a:custGeom>
                <a:avLst/>
                <a:gdLst>
                  <a:gd name="T0" fmla="*/ 5 w 12"/>
                  <a:gd name="T1" fmla="*/ 0 h 12"/>
                  <a:gd name="T2" fmla="*/ 11 w 12"/>
                  <a:gd name="T3" fmla="*/ 5 h 12"/>
                  <a:gd name="T4" fmla="*/ 7 w 12"/>
                  <a:gd name="T5" fmla="*/ 11 h 12"/>
                  <a:gd name="T6" fmla="*/ 0 w 12"/>
                  <a:gd name="T7" fmla="*/ 7 h 12"/>
                  <a:gd name="T8" fmla="*/ 5 w 12"/>
                  <a:gd name="T9" fmla="*/ 0 h 12"/>
                </a:gdLst>
                <a:ahLst/>
                <a:cxnLst>
                  <a:cxn ang="0">
                    <a:pos x="T0" y="T1"/>
                  </a:cxn>
                  <a:cxn ang="0">
                    <a:pos x="T2" y="T3"/>
                  </a:cxn>
                  <a:cxn ang="0">
                    <a:pos x="T4" y="T5"/>
                  </a:cxn>
                  <a:cxn ang="0">
                    <a:pos x="T6" y="T7"/>
                  </a:cxn>
                  <a:cxn ang="0">
                    <a:pos x="T8" y="T9"/>
                  </a:cxn>
                </a:cxnLst>
                <a:rect l="0" t="0" r="r" b="b"/>
                <a:pathLst>
                  <a:path w="12" h="12">
                    <a:moveTo>
                      <a:pt x="5" y="0"/>
                    </a:moveTo>
                    <a:cubicBezTo>
                      <a:pt x="8" y="0"/>
                      <a:pt x="11" y="2"/>
                      <a:pt x="11" y="5"/>
                    </a:cubicBezTo>
                    <a:cubicBezTo>
                      <a:pt x="12" y="8"/>
                      <a:pt x="10" y="10"/>
                      <a:pt x="7" y="11"/>
                    </a:cubicBezTo>
                    <a:cubicBezTo>
                      <a:pt x="4" y="12"/>
                      <a:pt x="1" y="10"/>
                      <a:pt x="0" y="7"/>
                    </a:cubicBezTo>
                    <a:cubicBezTo>
                      <a:pt x="0" y="4"/>
                      <a:pt x="2"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7" name="Freeform 223"/>
              <p:cNvSpPr/>
              <p:nvPr/>
            </p:nvSpPr>
            <p:spPr bwMode="auto">
              <a:xfrm>
                <a:off x="19696113" y="1784350"/>
                <a:ext cx="15875" cy="19050"/>
              </a:xfrm>
              <a:custGeom>
                <a:avLst/>
                <a:gdLst>
                  <a:gd name="T0" fmla="*/ 5 w 11"/>
                  <a:gd name="T1" fmla="*/ 0 h 12"/>
                  <a:gd name="T2" fmla="*/ 11 w 11"/>
                  <a:gd name="T3" fmla="*/ 5 h 12"/>
                  <a:gd name="T4" fmla="*/ 6 w 11"/>
                  <a:gd name="T5" fmla="*/ 11 h 12"/>
                  <a:gd name="T6" fmla="*/ 0 w 11"/>
                  <a:gd name="T7" fmla="*/ 7 h 12"/>
                  <a:gd name="T8" fmla="*/ 5 w 11"/>
                  <a:gd name="T9" fmla="*/ 0 h 12"/>
                </a:gdLst>
                <a:ahLst/>
                <a:cxnLst>
                  <a:cxn ang="0">
                    <a:pos x="T0" y="T1"/>
                  </a:cxn>
                  <a:cxn ang="0">
                    <a:pos x="T2" y="T3"/>
                  </a:cxn>
                  <a:cxn ang="0">
                    <a:pos x="T4" y="T5"/>
                  </a:cxn>
                  <a:cxn ang="0">
                    <a:pos x="T6" y="T7"/>
                  </a:cxn>
                  <a:cxn ang="0">
                    <a:pos x="T8" y="T9"/>
                  </a:cxn>
                </a:cxnLst>
                <a:rect l="0" t="0" r="r" b="b"/>
                <a:pathLst>
                  <a:path w="11" h="12">
                    <a:moveTo>
                      <a:pt x="5" y="0"/>
                    </a:moveTo>
                    <a:cubicBezTo>
                      <a:pt x="7" y="0"/>
                      <a:pt x="10" y="2"/>
                      <a:pt x="11" y="5"/>
                    </a:cubicBezTo>
                    <a:cubicBezTo>
                      <a:pt x="11" y="8"/>
                      <a:pt x="9" y="10"/>
                      <a:pt x="6" y="11"/>
                    </a:cubicBezTo>
                    <a:cubicBezTo>
                      <a:pt x="3" y="12"/>
                      <a:pt x="1" y="10"/>
                      <a:pt x="0" y="7"/>
                    </a:cubicBezTo>
                    <a:cubicBezTo>
                      <a:pt x="0" y="4"/>
                      <a:pt x="2"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8" name="Freeform 224"/>
              <p:cNvSpPr/>
              <p:nvPr/>
            </p:nvSpPr>
            <p:spPr bwMode="auto">
              <a:xfrm>
                <a:off x="19556413" y="2025650"/>
                <a:ext cx="17463" cy="17463"/>
              </a:xfrm>
              <a:custGeom>
                <a:avLst/>
                <a:gdLst>
                  <a:gd name="T0" fmla="*/ 1 w 12"/>
                  <a:gd name="T1" fmla="*/ 8 h 12"/>
                  <a:gd name="T2" fmla="*/ 4 w 12"/>
                  <a:gd name="T3" fmla="*/ 1 h 12"/>
                  <a:gd name="T4" fmla="*/ 11 w 12"/>
                  <a:gd name="T5" fmla="*/ 4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1" y="2"/>
                      <a:pt x="4" y="1"/>
                    </a:cubicBezTo>
                    <a:cubicBezTo>
                      <a:pt x="7" y="0"/>
                      <a:pt x="10" y="1"/>
                      <a:pt x="11" y="4"/>
                    </a:cubicBezTo>
                    <a:cubicBezTo>
                      <a:pt x="12" y="7"/>
                      <a:pt x="11" y="10"/>
                      <a:pt x="8" y="11"/>
                    </a:cubicBezTo>
                    <a:cubicBezTo>
                      <a:pt x="5" y="12"/>
                      <a:pt x="2" y="11"/>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9" name="Freeform 225"/>
              <p:cNvSpPr/>
              <p:nvPr/>
            </p:nvSpPr>
            <p:spPr bwMode="auto">
              <a:xfrm>
                <a:off x="19407188" y="1617663"/>
                <a:ext cx="17463" cy="19050"/>
              </a:xfrm>
              <a:custGeom>
                <a:avLst/>
                <a:gdLst>
                  <a:gd name="T0" fmla="*/ 1 w 12"/>
                  <a:gd name="T1" fmla="*/ 8 h 12"/>
                  <a:gd name="T2" fmla="*/ 4 w 12"/>
                  <a:gd name="T3" fmla="*/ 1 h 12"/>
                  <a:gd name="T4" fmla="*/ 11 w 12"/>
                  <a:gd name="T5" fmla="*/ 4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2" y="2"/>
                      <a:pt x="4" y="1"/>
                    </a:cubicBezTo>
                    <a:cubicBezTo>
                      <a:pt x="7" y="0"/>
                      <a:pt x="10" y="2"/>
                      <a:pt x="11" y="4"/>
                    </a:cubicBezTo>
                    <a:cubicBezTo>
                      <a:pt x="12" y="7"/>
                      <a:pt x="11" y="10"/>
                      <a:pt x="8" y="11"/>
                    </a:cubicBezTo>
                    <a:cubicBezTo>
                      <a:pt x="5" y="12"/>
                      <a:pt x="2" y="11"/>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0" name="Freeform 226"/>
              <p:cNvSpPr/>
              <p:nvPr/>
            </p:nvSpPr>
            <p:spPr bwMode="auto">
              <a:xfrm>
                <a:off x="19277013" y="1895475"/>
                <a:ext cx="19050" cy="19050"/>
              </a:xfrm>
              <a:custGeom>
                <a:avLst/>
                <a:gdLst>
                  <a:gd name="T0" fmla="*/ 4 w 12"/>
                  <a:gd name="T1" fmla="*/ 1 h 12"/>
                  <a:gd name="T2" fmla="*/ 11 w 12"/>
                  <a:gd name="T3" fmla="*/ 4 h 12"/>
                  <a:gd name="T4" fmla="*/ 8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1"/>
                      <a:pt x="11" y="4"/>
                    </a:cubicBezTo>
                    <a:cubicBezTo>
                      <a:pt x="12" y="7"/>
                      <a:pt x="11" y="10"/>
                      <a:pt x="8" y="11"/>
                    </a:cubicBezTo>
                    <a:cubicBezTo>
                      <a:pt x="5" y="12"/>
                      <a:pt x="2" y="11"/>
                      <a:pt x="1" y="8"/>
                    </a:cubicBezTo>
                    <a:cubicBezTo>
                      <a:pt x="0" y="5"/>
                      <a:pt x="2"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1" name="Freeform 227"/>
              <p:cNvSpPr/>
              <p:nvPr/>
            </p:nvSpPr>
            <p:spPr bwMode="auto">
              <a:xfrm>
                <a:off x="19685000" y="1747838"/>
                <a:ext cx="19050" cy="19050"/>
              </a:xfrm>
              <a:custGeom>
                <a:avLst/>
                <a:gdLst>
                  <a:gd name="T0" fmla="*/ 4 w 12"/>
                  <a:gd name="T1" fmla="*/ 1 h 13"/>
                  <a:gd name="T2" fmla="*/ 11 w 12"/>
                  <a:gd name="T3" fmla="*/ 4 h 13"/>
                  <a:gd name="T4" fmla="*/ 8 w 12"/>
                  <a:gd name="T5" fmla="*/ 11 h 13"/>
                  <a:gd name="T6" fmla="*/ 1 w 12"/>
                  <a:gd name="T7" fmla="*/ 8 h 13"/>
                  <a:gd name="T8" fmla="*/ 4 w 12"/>
                  <a:gd name="T9" fmla="*/ 1 h 13"/>
                </a:gdLst>
                <a:ahLst/>
                <a:cxnLst>
                  <a:cxn ang="0">
                    <a:pos x="T0" y="T1"/>
                  </a:cxn>
                  <a:cxn ang="0">
                    <a:pos x="T2" y="T3"/>
                  </a:cxn>
                  <a:cxn ang="0">
                    <a:pos x="T4" y="T5"/>
                  </a:cxn>
                  <a:cxn ang="0">
                    <a:pos x="T6" y="T7"/>
                  </a:cxn>
                  <a:cxn ang="0">
                    <a:pos x="T8" y="T9"/>
                  </a:cxn>
                </a:cxnLst>
                <a:rect l="0" t="0" r="r" b="b"/>
                <a:pathLst>
                  <a:path w="12" h="13">
                    <a:moveTo>
                      <a:pt x="4" y="1"/>
                    </a:moveTo>
                    <a:cubicBezTo>
                      <a:pt x="7" y="0"/>
                      <a:pt x="10" y="2"/>
                      <a:pt x="11" y="4"/>
                    </a:cubicBezTo>
                    <a:cubicBezTo>
                      <a:pt x="12" y="7"/>
                      <a:pt x="11" y="10"/>
                      <a:pt x="8" y="11"/>
                    </a:cubicBezTo>
                    <a:cubicBezTo>
                      <a:pt x="5" y="13"/>
                      <a:pt x="2" y="11"/>
                      <a:pt x="1" y="8"/>
                    </a:cubicBezTo>
                    <a:cubicBezTo>
                      <a:pt x="0" y="5"/>
                      <a:pt x="1"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2" name="Freeform 228"/>
              <p:cNvSpPr/>
              <p:nvPr/>
            </p:nvSpPr>
            <p:spPr bwMode="auto">
              <a:xfrm>
                <a:off x="19589750" y="2009775"/>
                <a:ext cx="19050" cy="19050"/>
              </a:xfrm>
              <a:custGeom>
                <a:avLst/>
                <a:gdLst>
                  <a:gd name="T0" fmla="*/ 2 w 13"/>
                  <a:gd name="T1" fmla="*/ 9 h 13"/>
                  <a:gd name="T2" fmla="*/ 4 w 13"/>
                  <a:gd name="T3" fmla="*/ 2 h 13"/>
                  <a:gd name="T4" fmla="*/ 11 w 13"/>
                  <a:gd name="T5" fmla="*/ 4 h 13"/>
                  <a:gd name="T6" fmla="*/ 9 w 13"/>
                  <a:gd name="T7" fmla="*/ 11 h 13"/>
                  <a:gd name="T8" fmla="*/ 2 w 13"/>
                  <a:gd name="T9" fmla="*/ 9 h 13"/>
                </a:gdLst>
                <a:ahLst/>
                <a:cxnLst>
                  <a:cxn ang="0">
                    <a:pos x="T0" y="T1"/>
                  </a:cxn>
                  <a:cxn ang="0">
                    <a:pos x="T2" y="T3"/>
                  </a:cxn>
                  <a:cxn ang="0">
                    <a:pos x="T4" y="T5"/>
                  </a:cxn>
                  <a:cxn ang="0">
                    <a:pos x="T6" y="T7"/>
                  </a:cxn>
                  <a:cxn ang="0">
                    <a:pos x="T8" y="T9"/>
                  </a:cxn>
                </a:cxnLst>
                <a:rect l="0" t="0" r="r" b="b"/>
                <a:pathLst>
                  <a:path w="13" h="13">
                    <a:moveTo>
                      <a:pt x="2" y="9"/>
                    </a:moveTo>
                    <a:cubicBezTo>
                      <a:pt x="0" y="6"/>
                      <a:pt x="1" y="3"/>
                      <a:pt x="4" y="2"/>
                    </a:cubicBezTo>
                    <a:cubicBezTo>
                      <a:pt x="6" y="0"/>
                      <a:pt x="10" y="1"/>
                      <a:pt x="11" y="4"/>
                    </a:cubicBezTo>
                    <a:cubicBezTo>
                      <a:pt x="13" y="6"/>
                      <a:pt x="12" y="10"/>
                      <a:pt x="9" y="11"/>
                    </a:cubicBezTo>
                    <a:cubicBezTo>
                      <a:pt x="7" y="13"/>
                      <a:pt x="3" y="1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3" name="Freeform 229"/>
              <p:cNvSpPr/>
              <p:nvPr/>
            </p:nvSpPr>
            <p:spPr bwMode="auto">
              <a:xfrm>
                <a:off x="19372263" y="1635125"/>
                <a:ext cx="19050" cy="17463"/>
              </a:xfrm>
              <a:custGeom>
                <a:avLst/>
                <a:gdLst>
                  <a:gd name="T0" fmla="*/ 2 w 13"/>
                  <a:gd name="T1" fmla="*/ 9 h 12"/>
                  <a:gd name="T2" fmla="*/ 4 w 13"/>
                  <a:gd name="T3" fmla="*/ 1 h 12"/>
                  <a:gd name="T4" fmla="*/ 11 w 13"/>
                  <a:gd name="T5" fmla="*/ 3 h 12"/>
                  <a:gd name="T6" fmla="*/ 9 w 13"/>
                  <a:gd name="T7" fmla="*/ 11 h 12"/>
                  <a:gd name="T8" fmla="*/ 2 w 13"/>
                  <a:gd name="T9" fmla="*/ 9 h 12"/>
                </a:gdLst>
                <a:ahLst/>
                <a:cxnLst>
                  <a:cxn ang="0">
                    <a:pos x="T0" y="T1"/>
                  </a:cxn>
                  <a:cxn ang="0">
                    <a:pos x="T2" y="T3"/>
                  </a:cxn>
                  <a:cxn ang="0">
                    <a:pos x="T4" y="T5"/>
                  </a:cxn>
                  <a:cxn ang="0">
                    <a:pos x="T6" y="T7"/>
                  </a:cxn>
                  <a:cxn ang="0">
                    <a:pos x="T8" y="T9"/>
                  </a:cxn>
                </a:cxnLst>
                <a:rect l="0" t="0" r="r" b="b"/>
                <a:pathLst>
                  <a:path w="13" h="12">
                    <a:moveTo>
                      <a:pt x="2" y="9"/>
                    </a:moveTo>
                    <a:cubicBezTo>
                      <a:pt x="0" y="6"/>
                      <a:pt x="1" y="3"/>
                      <a:pt x="4" y="1"/>
                    </a:cubicBezTo>
                    <a:cubicBezTo>
                      <a:pt x="6" y="0"/>
                      <a:pt x="10" y="1"/>
                      <a:pt x="11" y="3"/>
                    </a:cubicBezTo>
                    <a:cubicBezTo>
                      <a:pt x="13" y="6"/>
                      <a:pt x="12" y="9"/>
                      <a:pt x="9" y="11"/>
                    </a:cubicBezTo>
                    <a:cubicBezTo>
                      <a:pt x="7" y="12"/>
                      <a:pt x="3" y="11"/>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4" name="Freeform 230"/>
              <p:cNvSpPr/>
              <p:nvPr/>
            </p:nvSpPr>
            <p:spPr bwMode="auto">
              <a:xfrm>
                <a:off x="19294475" y="1928813"/>
                <a:ext cx="17463" cy="20638"/>
              </a:xfrm>
              <a:custGeom>
                <a:avLst/>
                <a:gdLst>
                  <a:gd name="T0" fmla="*/ 3 w 12"/>
                  <a:gd name="T1" fmla="*/ 2 h 13"/>
                  <a:gd name="T2" fmla="*/ 11 w 12"/>
                  <a:gd name="T3" fmla="*/ 4 h 13"/>
                  <a:gd name="T4" fmla="*/ 9 w 12"/>
                  <a:gd name="T5" fmla="*/ 11 h 13"/>
                  <a:gd name="T6" fmla="*/ 1 w 12"/>
                  <a:gd name="T7" fmla="*/ 9 h 13"/>
                  <a:gd name="T8" fmla="*/ 3 w 12"/>
                  <a:gd name="T9" fmla="*/ 2 h 13"/>
                </a:gdLst>
                <a:ahLst/>
                <a:cxnLst>
                  <a:cxn ang="0">
                    <a:pos x="T0" y="T1"/>
                  </a:cxn>
                  <a:cxn ang="0">
                    <a:pos x="T2" y="T3"/>
                  </a:cxn>
                  <a:cxn ang="0">
                    <a:pos x="T4" y="T5"/>
                  </a:cxn>
                  <a:cxn ang="0">
                    <a:pos x="T6" y="T7"/>
                  </a:cxn>
                  <a:cxn ang="0">
                    <a:pos x="T8" y="T9"/>
                  </a:cxn>
                </a:cxnLst>
                <a:rect l="0" t="0" r="r" b="b"/>
                <a:pathLst>
                  <a:path w="12" h="13">
                    <a:moveTo>
                      <a:pt x="3" y="2"/>
                    </a:moveTo>
                    <a:cubicBezTo>
                      <a:pt x="6" y="0"/>
                      <a:pt x="9" y="1"/>
                      <a:pt x="11" y="4"/>
                    </a:cubicBezTo>
                    <a:cubicBezTo>
                      <a:pt x="12" y="7"/>
                      <a:pt x="11" y="10"/>
                      <a:pt x="9" y="11"/>
                    </a:cubicBezTo>
                    <a:cubicBezTo>
                      <a:pt x="6" y="13"/>
                      <a:pt x="3" y="12"/>
                      <a:pt x="1" y="9"/>
                    </a:cubicBezTo>
                    <a:cubicBezTo>
                      <a:pt x="0" y="7"/>
                      <a:pt x="0" y="3"/>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5" name="Freeform 231"/>
              <p:cNvSpPr/>
              <p:nvPr/>
            </p:nvSpPr>
            <p:spPr bwMode="auto">
              <a:xfrm>
                <a:off x="19669125" y="1712913"/>
                <a:ext cx="19050" cy="19050"/>
              </a:xfrm>
              <a:custGeom>
                <a:avLst/>
                <a:gdLst>
                  <a:gd name="T0" fmla="*/ 4 w 13"/>
                  <a:gd name="T1" fmla="*/ 2 h 13"/>
                  <a:gd name="T2" fmla="*/ 11 w 13"/>
                  <a:gd name="T3" fmla="*/ 4 h 13"/>
                  <a:gd name="T4" fmla="*/ 9 w 13"/>
                  <a:gd name="T5" fmla="*/ 11 h 13"/>
                  <a:gd name="T6" fmla="*/ 2 w 13"/>
                  <a:gd name="T7" fmla="*/ 9 h 13"/>
                  <a:gd name="T8" fmla="*/ 4 w 13"/>
                  <a:gd name="T9" fmla="*/ 2 h 13"/>
                </a:gdLst>
                <a:ahLst/>
                <a:cxnLst>
                  <a:cxn ang="0">
                    <a:pos x="T0" y="T1"/>
                  </a:cxn>
                  <a:cxn ang="0">
                    <a:pos x="T2" y="T3"/>
                  </a:cxn>
                  <a:cxn ang="0">
                    <a:pos x="T4" y="T5"/>
                  </a:cxn>
                  <a:cxn ang="0">
                    <a:pos x="T6" y="T7"/>
                  </a:cxn>
                  <a:cxn ang="0">
                    <a:pos x="T8" y="T9"/>
                  </a:cxn>
                </a:cxnLst>
                <a:rect l="0" t="0" r="r" b="b"/>
                <a:pathLst>
                  <a:path w="13" h="13">
                    <a:moveTo>
                      <a:pt x="4" y="2"/>
                    </a:moveTo>
                    <a:cubicBezTo>
                      <a:pt x="6" y="0"/>
                      <a:pt x="10" y="1"/>
                      <a:pt x="11" y="4"/>
                    </a:cubicBezTo>
                    <a:cubicBezTo>
                      <a:pt x="13" y="6"/>
                      <a:pt x="12" y="10"/>
                      <a:pt x="9" y="11"/>
                    </a:cubicBezTo>
                    <a:cubicBezTo>
                      <a:pt x="6" y="13"/>
                      <a:pt x="3" y="12"/>
                      <a:pt x="2" y="9"/>
                    </a:cubicBezTo>
                    <a:cubicBezTo>
                      <a:pt x="0" y="7"/>
                      <a:pt x="1" y="3"/>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6" name="Freeform 232"/>
              <p:cNvSpPr/>
              <p:nvPr/>
            </p:nvSpPr>
            <p:spPr bwMode="auto">
              <a:xfrm>
                <a:off x="19619913" y="1987550"/>
                <a:ext cx="19050" cy="19050"/>
              </a:xfrm>
              <a:custGeom>
                <a:avLst/>
                <a:gdLst>
                  <a:gd name="T0" fmla="*/ 2 w 12"/>
                  <a:gd name="T1" fmla="*/ 9 h 12"/>
                  <a:gd name="T2" fmla="*/ 3 w 12"/>
                  <a:gd name="T3" fmla="*/ 2 h 12"/>
                  <a:gd name="T4" fmla="*/ 10 w 12"/>
                  <a:gd name="T5" fmla="*/ 2 h 12"/>
                  <a:gd name="T6" fmla="*/ 10 w 12"/>
                  <a:gd name="T7" fmla="*/ 10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7"/>
                      <a:pt x="0" y="4"/>
                      <a:pt x="3" y="2"/>
                    </a:cubicBezTo>
                    <a:cubicBezTo>
                      <a:pt x="5" y="0"/>
                      <a:pt x="8" y="0"/>
                      <a:pt x="10" y="2"/>
                    </a:cubicBezTo>
                    <a:cubicBezTo>
                      <a:pt x="12" y="5"/>
                      <a:pt x="12" y="8"/>
                      <a:pt x="10" y="10"/>
                    </a:cubicBezTo>
                    <a:cubicBezTo>
                      <a:pt x="7" y="12"/>
                      <a:pt x="4" y="1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7" name="Freeform 233"/>
              <p:cNvSpPr/>
              <p:nvPr/>
            </p:nvSpPr>
            <p:spPr bwMode="auto">
              <a:xfrm>
                <a:off x="19342100" y="1655763"/>
                <a:ext cx="19050" cy="17463"/>
              </a:xfrm>
              <a:custGeom>
                <a:avLst/>
                <a:gdLst>
                  <a:gd name="T0" fmla="*/ 2 w 12"/>
                  <a:gd name="T1" fmla="*/ 10 h 12"/>
                  <a:gd name="T2" fmla="*/ 2 w 12"/>
                  <a:gd name="T3" fmla="*/ 2 h 12"/>
                  <a:gd name="T4" fmla="*/ 10 w 12"/>
                  <a:gd name="T5" fmla="*/ 3 h 12"/>
                  <a:gd name="T6" fmla="*/ 9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7"/>
                      <a:pt x="0" y="4"/>
                      <a:pt x="2" y="2"/>
                    </a:cubicBezTo>
                    <a:cubicBezTo>
                      <a:pt x="5" y="0"/>
                      <a:pt x="8" y="0"/>
                      <a:pt x="10" y="3"/>
                    </a:cubicBezTo>
                    <a:cubicBezTo>
                      <a:pt x="12" y="5"/>
                      <a:pt x="12" y="9"/>
                      <a:pt x="9" y="10"/>
                    </a:cubicBezTo>
                    <a:cubicBezTo>
                      <a:pt x="7" y="12"/>
                      <a:pt x="4" y="12"/>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8" name="Freeform 234"/>
              <p:cNvSpPr/>
              <p:nvPr/>
            </p:nvSpPr>
            <p:spPr bwMode="auto">
              <a:xfrm>
                <a:off x="19315113" y="1960563"/>
                <a:ext cx="19050" cy="19050"/>
              </a:xfrm>
              <a:custGeom>
                <a:avLst/>
                <a:gdLst>
                  <a:gd name="T0" fmla="*/ 3 w 12"/>
                  <a:gd name="T1" fmla="*/ 2 h 12"/>
                  <a:gd name="T2" fmla="*/ 10 w 12"/>
                  <a:gd name="T3" fmla="*/ 3 h 12"/>
                  <a:gd name="T4" fmla="*/ 10 w 12"/>
                  <a:gd name="T5" fmla="*/ 10 h 12"/>
                  <a:gd name="T6" fmla="*/ 2 w 12"/>
                  <a:gd name="T7" fmla="*/ 10 h 12"/>
                  <a:gd name="T8" fmla="*/ 3 w 12"/>
                  <a:gd name="T9" fmla="*/ 2 h 12"/>
                </a:gdLst>
                <a:ahLst/>
                <a:cxnLst>
                  <a:cxn ang="0">
                    <a:pos x="T0" y="T1"/>
                  </a:cxn>
                  <a:cxn ang="0">
                    <a:pos x="T2" y="T3"/>
                  </a:cxn>
                  <a:cxn ang="0">
                    <a:pos x="T4" y="T5"/>
                  </a:cxn>
                  <a:cxn ang="0">
                    <a:pos x="T6" y="T7"/>
                  </a:cxn>
                  <a:cxn ang="0">
                    <a:pos x="T8" y="T9"/>
                  </a:cxn>
                </a:cxnLst>
                <a:rect l="0" t="0" r="r" b="b"/>
                <a:pathLst>
                  <a:path w="12" h="12">
                    <a:moveTo>
                      <a:pt x="3" y="2"/>
                    </a:moveTo>
                    <a:cubicBezTo>
                      <a:pt x="5" y="0"/>
                      <a:pt x="8" y="0"/>
                      <a:pt x="10" y="3"/>
                    </a:cubicBezTo>
                    <a:cubicBezTo>
                      <a:pt x="12" y="5"/>
                      <a:pt x="12" y="8"/>
                      <a:pt x="10" y="10"/>
                    </a:cubicBezTo>
                    <a:cubicBezTo>
                      <a:pt x="7" y="12"/>
                      <a:pt x="4" y="12"/>
                      <a:pt x="2" y="10"/>
                    </a:cubicBezTo>
                    <a:cubicBezTo>
                      <a:pt x="0" y="7"/>
                      <a:pt x="0" y="4"/>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9" name="Freeform 235"/>
              <p:cNvSpPr/>
              <p:nvPr/>
            </p:nvSpPr>
            <p:spPr bwMode="auto">
              <a:xfrm>
                <a:off x="19646900" y="1682750"/>
                <a:ext cx="19050" cy="17463"/>
              </a:xfrm>
              <a:custGeom>
                <a:avLst/>
                <a:gdLst>
                  <a:gd name="T0" fmla="*/ 2 w 12"/>
                  <a:gd name="T1" fmla="*/ 2 h 12"/>
                  <a:gd name="T2" fmla="*/ 10 w 12"/>
                  <a:gd name="T3" fmla="*/ 3 h 12"/>
                  <a:gd name="T4" fmla="*/ 9 w 12"/>
                  <a:gd name="T5" fmla="*/ 10 h 12"/>
                  <a:gd name="T6" fmla="*/ 2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5" y="0"/>
                      <a:pt x="8" y="0"/>
                      <a:pt x="10" y="3"/>
                    </a:cubicBezTo>
                    <a:cubicBezTo>
                      <a:pt x="12" y="5"/>
                      <a:pt x="12" y="8"/>
                      <a:pt x="9" y="10"/>
                    </a:cubicBezTo>
                    <a:cubicBezTo>
                      <a:pt x="7" y="12"/>
                      <a:pt x="4" y="12"/>
                      <a:pt x="2" y="10"/>
                    </a:cubicBezTo>
                    <a:cubicBezTo>
                      <a:pt x="0" y="7"/>
                      <a:pt x="0" y="4"/>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0" name="Freeform 236"/>
              <p:cNvSpPr/>
              <p:nvPr/>
            </p:nvSpPr>
            <p:spPr bwMode="auto">
              <a:xfrm>
                <a:off x="19646900" y="1960563"/>
                <a:ext cx="19050" cy="19050"/>
              </a:xfrm>
              <a:custGeom>
                <a:avLst/>
                <a:gdLst>
                  <a:gd name="T0" fmla="*/ 2 w 12"/>
                  <a:gd name="T1" fmla="*/ 10 h 12"/>
                  <a:gd name="T2" fmla="*/ 2 w 12"/>
                  <a:gd name="T3" fmla="*/ 3 h 12"/>
                  <a:gd name="T4" fmla="*/ 9 w 12"/>
                  <a:gd name="T5" fmla="*/ 2 h 12"/>
                  <a:gd name="T6" fmla="*/ 10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8"/>
                      <a:pt x="0" y="5"/>
                      <a:pt x="2" y="3"/>
                    </a:cubicBezTo>
                    <a:cubicBezTo>
                      <a:pt x="4" y="0"/>
                      <a:pt x="7" y="0"/>
                      <a:pt x="9" y="2"/>
                    </a:cubicBezTo>
                    <a:cubicBezTo>
                      <a:pt x="12" y="4"/>
                      <a:pt x="12" y="7"/>
                      <a:pt x="10" y="10"/>
                    </a:cubicBezTo>
                    <a:cubicBezTo>
                      <a:pt x="8" y="12"/>
                      <a:pt x="5" y="12"/>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1" name="Freeform 237"/>
              <p:cNvSpPr/>
              <p:nvPr/>
            </p:nvSpPr>
            <p:spPr bwMode="auto">
              <a:xfrm>
                <a:off x="19315113" y="1682750"/>
                <a:ext cx="19050" cy="17463"/>
              </a:xfrm>
              <a:custGeom>
                <a:avLst/>
                <a:gdLst>
                  <a:gd name="T0" fmla="*/ 3 w 12"/>
                  <a:gd name="T1" fmla="*/ 10 h 12"/>
                  <a:gd name="T2" fmla="*/ 2 w 12"/>
                  <a:gd name="T3" fmla="*/ 3 h 12"/>
                  <a:gd name="T4" fmla="*/ 10 w 12"/>
                  <a:gd name="T5" fmla="*/ 2 h 12"/>
                  <a:gd name="T6" fmla="*/ 10 w 12"/>
                  <a:gd name="T7" fmla="*/ 10 h 12"/>
                  <a:gd name="T8" fmla="*/ 3 w 12"/>
                  <a:gd name="T9" fmla="*/ 10 h 12"/>
                </a:gdLst>
                <a:ahLst/>
                <a:cxnLst>
                  <a:cxn ang="0">
                    <a:pos x="T0" y="T1"/>
                  </a:cxn>
                  <a:cxn ang="0">
                    <a:pos x="T2" y="T3"/>
                  </a:cxn>
                  <a:cxn ang="0">
                    <a:pos x="T4" y="T5"/>
                  </a:cxn>
                  <a:cxn ang="0">
                    <a:pos x="T6" y="T7"/>
                  </a:cxn>
                  <a:cxn ang="0">
                    <a:pos x="T8" y="T9"/>
                  </a:cxn>
                </a:cxnLst>
                <a:rect l="0" t="0" r="r" b="b"/>
                <a:pathLst>
                  <a:path w="12" h="12">
                    <a:moveTo>
                      <a:pt x="3" y="10"/>
                    </a:moveTo>
                    <a:cubicBezTo>
                      <a:pt x="0" y="8"/>
                      <a:pt x="0" y="5"/>
                      <a:pt x="2" y="3"/>
                    </a:cubicBezTo>
                    <a:cubicBezTo>
                      <a:pt x="4" y="0"/>
                      <a:pt x="7" y="0"/>
                      <a:pt x="10" y="2"/>
                    </a:cubicBezTo>
                    <a:cubicBezTo>
                      <a:pt x="12" y="4"/>
                      <a:pt x="12" y="7"/>
                      <a:pt x="10" y="10"/>
                    </a:cubicBezTo>
                    <a:cubicBezTo>
                      <a:pt x="8" y="12"/>
                      <a:pt x="5" y="12"/>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2" name="Freeform 238"/>
              <p:cNvSpPr/>
              <p:nvPr/>
            </p:nvSpPr>
            <p:spPr bwMode="auto">
              <a:xfrm>
                <a:off x="19342100" y="1987550"/>
                <a:ext cx="19050" cy="19050"/>
              </a:xfrm>
              <a:custGeom>
                <a:avLst/>
                <a:gdLst>
                  <a:gd name="T0" fmla="*/ 2 w 12"/>
                  <a:gd name="T1" fmla="*/ 2 h 12"/>
                  <a:gd name="T2" fmla="*/ 9 w 12"/>
                  <a:gd name="T3" fmla="*/ 2 h 12"/>
                  <a:gd name="T4" fmla="*/ 10 w 12"/>
                  <a:gd name="T5" fmla="*/ 9 h 12"/>
                  <a:gd name="T6" fmla="*/ 2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4" y="0"/>
                      <a:pt x="7" y="0"/>
                      <a:pt x="9" y="2"/>
                    </a:cubicBezTo>
                    <a:cubicBezTo>
                      <a:pt x="12" y="4"/>
                      <a:pt x="12" y="7"/>
                      <a:pt x="10" y="9"/>
                    </a:cubicBezTo>
                    <a:cubicBezTo>
                      <a:pt x="8" y="12"/>
                      <a:pt x="5" y="12"/>
                      <a:pt x="2" y="10"/>
                    </a:cubicBezTo>
                    <a:cubicBezTo>
                      <a:pt x="0" y="8"/>
                      <a:pt x="0" y="5"/>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3" name="Freeform 239"/>
              <p:cNvSpPr/>
              <p:nvPr/>
            </p:nvSpPr>
            <p:spPr bwMode="auto">
              <a:xfrm>
                <a:off x="19619913" y="1655763"/>
                <a:ext cx="19050" cy="17463"/>
              </a:xfrm>
              <a:custGeom>
                <a:avLst/>
                <a:gdLst>
                  <a:gd name="T0" fmla="*/ 2 w 12"/>
                  <a:gd name="T1" fmla="*/ 3 h 12"/>
                  <a:gd name="T2" fmla="*/ 10 w 12"/>
                  <a:gd name="T3" fmla="*/ 2 h 12"/>
                  <a:gd name="T4" fmla="*/ 10 w 12"/>
                  <a:gd name="T5" fmla="*/ 10 h 12"/>
                  <a:gd name="T6" fmla="*/ 3 w 12"/>
                  <a:gd name="T7" fmla="*/ 10 h 12"/>
                  <a:gd name="T8" fmla="*/ 2 w 12"/>
                  <a:gd name="T9" fmla="*/ 3 h 12"/>
                </a:gdLst>
                <a:ahLst/>
                <a:cxnLst>
                  <a:cxn ang="0">
                    <a:pos x="T0" y="T1"/>
                  </a:cxn>
                  <a:cxn ang="0">
                    <a:pos x="T2" y="T3"/>
                  </a:cxn>
                  <a:cxn ang="0">
                    <a:pos x="T4" y="T5"/>
                  </a:cxn>
                  <a:cxn ang="0">
                    <a:pos x="T6" y="T7"/>
                  </a:cxn>
                  <a:cxn ang="0">
                    <a:pos x="T8" y="T9"/>
                  </a:cxn>
                </a:cxnLst>
                <a:rect l="0" t="0" r="r" b="b"/>
                <a:pathLst>
                  <a:path w="12" h="12">
                    <a:moveTo>
                      <a:pt x="2" y="3"/>
                    </a:moveTo>
                    <a:cubicBezTo>
                      <a:pt x="4" y="0"/>
                      <a:pt x="7" y="0"/>
                      <a:pt x="10" y="2"/>
                    </a:cubicBezTo>
                    <a:cubicBezTo>
                      <a:pt x="12" y="4"/>
                      <a:pt x="12" y="7"/>
                      <a:pt x="10" y="10"/>
                    </a:cubicBezTo>
                    <a:cubicBezTo>
                      <a:pt x="8" y="12"/>
                      <a:pt x="5" y="12"/>
                      <a:pt x="3" y="10"/>
                    </a:cubicBezTo>
                    <a:cubicBezTo>
                      <a:pt x="0" y="9"/>
                      <a:pt x="0" y="5"/>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4" name="Freeform 240"/>
              <p:cNvSpPr/>
              <p:nvPr/>
            </p:nvSpPr>
            <p:spPr bwMode="auto">
              <a:xfrm>
                <a:off x="19669125" y="1928813"/>
                <a:ext cx="19050" cy="20638"/>
              </a:xfrm>
              <a:custGeom>
                <a:avLst/>
                <a:gdLst>
                  <a:gd name="T0" fmla="*/ 4 w 13"/>
                  <a:gd name="T1" fmla="*/ 11 h 13"/>
                  <a:gd name="T2" fmla="*/ 2 w 13"/>
                  <a:gd name="T3" fmla="*/ 4 h 13"/>
                  <a:gd name="T4" fmla="*/ 9 w 13"/>
                  <a:gd name="T5" fmla="*/ 2 h 13"/>
                  <a:gd name="T6" fmla="*/ 11 w 13"/>
                  <a:gd name="T7" fmla="*/ 9 h 13"/>
                  <a:gd name="T8" fmla="*/ 4 w 13"/>
                  <a:gd name="T9" fmla="*/ 11 h 13"/>
                </a:gdLst>
                <a:ahLst/>
                <a:cxnLst>
                  <a:cxn ang="0">
                    <a:pos x="T0" y="T1"/>
                  </a:cxn>
                  <a:cxn ang="0">
                    <a:pos x="T2" y="T3"/>
                  </a:cxn>
                  <a:cxn ang="0">
                    <a:pos x="T4" y="T5"/>
                  </a:cxn>
                  <a:cxn ang="0">
                    <a:pos x="T6" y="T7"/>
                  </a:cxn>
                  <a:cxn ang="0">
                    <a:pos x="T8" y="T9"/>
                  </a:cxn>
                </a:cxnLst>
                <a:rect l="0" t="0" r="r" b="b"/>
                <a:pathLst>
                  <a:path w="13" h="13">
                    <a:moveTo>
                      <a:pt x="4" y="11"/>
                    </a:moveTo>
                    <a:cubicBezTo>
                      <a:pt x="1" y="10"/>
                      <a:pt x="0" y="7"/>
                      <a:pt x="2" y="4"/>
                    </a:cubicBezTo>
                    <a:cubicBezTo>
                      <a:pt x="3" y="1"/>
                      <a:pt x="6" y="0"/>
                      <a:pt x="9" y="2"/>
                    </a:cubicBezTo>
                    <a:cubicBezTo>
                      <a:pt x="12" y="3"/>
                      <a:pt x="13" y="7"/>
                      <a:pt x="11" y="9"/>
                    </a:cubicBezTo>
                    <a:cubicBezTo>
                      <a:pt x="10" y="12"/>
                      <a:pt x="6"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5" name="Freeform 241"/>
              <p:cNvSpPr/>
              <p:nvPr/>
            </p:nvSpPr>
            <p:spPr bwMode="auto">
              <a:xfrm>
                <a:off x="19294475" y="1712913"/>
                <a:ext cx="17463" cy="19050"/>
              </a:xfrm>
              <a:custGeom>
                <a:avLst/>
                <a:gdLst>
                  <a:gd name="T0" fmla="*/ 3 w 12"/>
                  <a:gd name="T1" fmla="*/ 11 h 13"/>
                  <a:gd name="T2" fmla="*/ 1 w 12"/>
                  <a:gd name="T3" fmla="*/ 4 h 13"/>
                  <a:gd name="T4" fmla="*/ 9 w 12"/>
                  <a:gd name="T5" fmla="*/ 2 h 13"/>
                  <a:gd name="T6" fmla="*/ 11 w 12"/>
                  <a:gd name="T7" fmla="*/ 9 h 13"/>
                  <a:gd name="T8" fmla="*/ 3 w 12"/>
                  <a:gd name="T9" fmla="*/ 11 h 13"/>
                </a:gdLst>
                <a:ahLst/>
                <a:cxnLst>
                  <a:cxn ang="0">
                    <a:pos x="T0" y="T1"/>
                  </a:cxn>
                  <a:cxn ang="0">
                    <a:pos x="T2" y="T3"/>
                  </a:cxn>
                  <a:cxn ang="0">
                    <a:pos x="T4" y="T5"/>
                  </a:cxn>
                  <a:cxn ang="0">
                    <a:pos x="T6" y="T7"/>
                  </a:cxn>
                  <a:cxn ang="0">
                    <a:pos x="T8" y="T9"/>
                  </a:cxn>
                </a:cxnLst>
                <a:rect l="0" t="0" r="r" b="b"/>
                <a:pathLst>
                  <a:path w="12" h="13">
                    <a:moveTo>
                      <a:pt x="3" y="11"/>
                    </a:moveTo>
                    <a:cubicBezTo>
                      <a:pt x="0" y="10"/>
                      <a:pt x="0" y="6"/>
                      <a:pt x="1" y="4"/>
                    </a:cubicBezTo>
                    <a:cubicBezTo>
                      <a:pt x="3" y="1"/>
                      <a:pt x="6" y="0"/>
                      <a:pt x="9" y="2"/>
                    </a:cubicBezTo>
                    <a:cubicBezTo>
                      <a:pt x="11" y="3"/>
                      <a:pt x="12" y="7"/>
                      <a:pt x="11" y="9"/>
                    </a:cubicBezTo>
                    <a:cubicBezTo>
                      <a:pt x="9" y="12"/>
                      <a:pt x="6" y="13"/>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6" name="Freeform 242"/>
              <p:cNvSpPr/>
              <p:nvPr/>
            </p:nvSpPr>
            <p:spPr bwMode="auto">
              <a:xfrm>
                <a:off x="19372263" y="2009775"/>
                <a:ext cx="19050" cy="19050"/>
              </a:xfrm>
              <a:custGeom>
                <a:avLst/>
                <a:gdLst>
                  <a:gd name="T0" fmla="*/ 2 w 13"/>
                  <a:gd name="T1" fmla="*/ 4 h 13"/>
                  <a:gd name="T2" fmla="*/ 9 w 13"/>
                  <a:gd name="T3" fmla="*/ 2 h 13"/>
                  <a:gd name="T4" fmla="*/ 11 w 13"/>
                  <a:gd name="T5" fmla="*/ 9 h 13"/>
                  <a:gd name="T6" fmla="*/ 4 w 13"/>
                  <a:gd name="T7" fmla="*/ 11 h 13"/>
                  <a:gd name="T8" fmla="*/ 2 w 13"/>
                  <a:gd name="T9" fmla="*/ 4 h 13"/>
                </a:gdLst>
                <a:ahLst/>
                <a:cxnLst>
                  <a:cxn ang="0">
                    <a:pos x="T0" y="T1"/>
                  </a:cxn>
                  <a:cxn ang="0">
                    <a:pos x="T2" y="T3"/>
                  </a:cxn>
                  <a:cxn ang="0">
                    <a:pos x="T4" y="T5"/>
                  </a:cxn>
                  <a:cxn ang="0">
                    <a:pos x="T6" y="T7"/>
                  </a:cxn>
                  <a:cxn ang="0">
                    <a:pos x="T8" y="T9"/>
                  </a:cxn>
                </a:cxnLst>
                <a:rect l="0" t="0" r="r" b="b"/>
                <a:pathLst>
                  <a:path w="13" h="13">
                    <a:moveTo>
                      <a:pt x="2" y="4"/>
                    </a:moveTo>
                    <a:cubicBezTo>
                      <a:pt x="3" y="1"/>
                      <a:pt x="7" y="0"/>
                      <a:pt x="9" y="2"/>
                    </a:cubicBezTo>
                    <a:cubicBezTo>
                      <a:pt x="12" y="3"/>
                      <a:pt x="13" y="6"/>
                      <a:pt x="11" y="9"/>
                    </a:cubicBezTo>
                    <a:cubicBezTo>
                      <a:pt x="10" y="12"/>
                      <a:pt x="6" y="13"/>
                      <a:pt x="4" y="11"/>
                    </a:cubicBezTo>
                    <a:cubicBezTo>
                      <a:pt x="1" y="10"/>
                      <a:pt x="0" y="6"/>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7" name="Freeform 243"/>
              <p:cNvSpPr/>
              <p:nvPr/>
            </p:nvSpPr>
            <p:spPr bwMode="auto">
              <a:xfrm>
                <a:off x="19589750" y="1635125"/>
                <a:ext cx="19050" cy="17463"/>
              </a:xfrm>
              <a:custGeom>
                <a:avLst/>
                <a:gdLst>
                  <a:gd name="T0" fmla="*/ 2 w 13"/>
                  <a:gd name="T1" fmla="*/ 3 h 12"/>
                  <a:gd name="T2" fmla="*/ 9 w 13"/>
                  <a:gd name="T3" fmla="*/ 1 h 12"/>
                  <a:gd name="T4" fmla="*/ 11 w 13"/>
                  <a:gd name="T5" fmla="*/ 9 h 12"/>
                  <a:gd name="T6" fmla="*/ 4 w 13"/>
                  <a:gd name="T7" fmla="*/ 11 h 12"/>
                  <a:gd name="T8" fmla="*/ 2 w 13"/>
                  <a:gd name="T9" fmla="*/ 3 h 12"/>
                </a:gdLst>
                <a:ahLst/>
                <a:cxnLst>
                  <a:cxn ang="0">
                    <a:pos x="T0" y="T1"/>
                  </a:cxn>
                  <a:cxn ang="0">
                    <a:pos x="T2" y="T3"/>
                  </a:cxn>
                  <a:cxn ang="0">
                    <a:pos x="T4" y="T5"/>
                  </a:cxn>
                  <a:cxn ang="0">
                    <a:pos x="T6" y="T7"/>
                  </a:cxn>
                  <a:cxn ang="0">
                    <a:pos x="T8" y="T9"/>
                  </a:cxn>
                </a:cxnLst>
                <a:rect l="0" t="0" r="r" b="b"/>
                <a:pathLst>
                  <a:path w="13" h="12">
                    <a:moveTo>
                      <a:pt x="2" y="3"/>
                    </a:moveTo>
                    <a:cubicBezTo>
                      <a:pt x="3" y="1"/>
                      <a:pt x="7" y="0"/>
                      <a:pt x="9" y="1"/>
                    </a:cubicBezTo>
                    <a:cubicBezTo>
                      <a:pt x="12" y="3"/>
                      <a:pt x="13" y="6"/>
                      <a:pt x="11" y="9"/>
                    </a:cubicBezTo>
                    <a:cubicBezTo>
                      <a:pt x="10" y="11"/>
                      <a:pt x="6" y="12"/>
                      <a:pt x="4" y="11"/>
                    </a:cubicBezTo>
                    <a:cubicBezTo>
                      <a:pt x="1" y="9"/>
                      <a:pt x="0" y="6"/>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8" name="Freeform 244"/>
              <p:cNvSpPr/>
              <p:nvPr/>
            </p:nvSpPr>
            <p:spPr bwMode="auto">
              <a:xfrm>
                <a:off x="19685000" y="1895475"/>
                <a:ext cx="19050" cy="19050"/>
              </a:xfrm>
              <a:custGeom>
                <a:avLst/>
                <a:gdLst>
                  <a:gd name="T0" fmla="*/ 4 w 12"/>
                  <a:gd name="T1" fmla="*/ 11 h 12"/>
                  <a:gd name="T2" fmla="*/ 1 w 12"/>
                  <a:gd name="T3" fmla="*/ 4 h 12"/>
                  <a:gd name="T4" fmla="*/ 8 w 12"/>
                  <a:gd name="T5" fmla="*/ 1 h 12"/>
                  <a:gd name="T6" fmla="*/ 11 w 12"/>
                  <a:gd name="T7" fmla="*/ 8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1" y="10"/>
                      <a:pt x="0" y="7"/>
                      <a:pt x="1" y="4"/>
                    </a:cubicBezTo>
                    <a:cubicBezTo>
                      <a:pt x="2" y="1"/>
                      <a:pt x="5" y="0"/>
                      <a:pt x="8" y="1"/>
                    </a:cubicBezTo>
                    <a:cubicBezTo>
                      <a:pt x="11" y="2"/>
                      <a:pt x="12" y="5"/>
                      <a:pt x="11" y="8"/>
                    </a:cubicBezTo>
                    <a:cubicBezTo>
                      <a:pt x="10" y="11"/>
                      <a:pt x="7" y="12"/>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9" name="Freeform 245"/>
              <p:cNvSpPr/>
              <p:nvPr/>
            </p:nvSpPr>
            <p:spPr bwMode="auto">
              <a:xfrm>
                <a:off x="19277013" y="1747838"/>
                <a:ext cx="19050" cy="19050"/>
              </a:xfrm>
              <a:custGeom>
                <a:avLst/>
                <a:gdLst>
                  <a:gd name="T0" fmla="*/ 4 w 12"/>
                  <a:gd name="T1" fmla="*/ 11 h 13"/>
                  <a:gd name="T2" fmla="*/ 1 w 12"/>
                  <a:gd name="T3" fmla="*/ 4 h 13"/>
                  <a:gd name="T4" fmla="*/ 8 w 12"/>
                  <a:gd name="T5" fmla="*/ 1 h 13"/>
                  <a:gd name="T6" fmla="*/ 11 w 12"/>
                  <a:gd name="T7" fmla="*/ 8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2" y="10"/>
                      <a:pt x="0" y="7"/>
                      <a:pt x="1" y="4"/>
                    </a:cubicBezTo>
                    <a:cubicBezTo>
                      <a:pt x="2" y="2"/>
                      <a:pt x="5" y="0"/>
                      <a:pt x="8" y="1"/>
                    </a:cubicBezTo>
                    <a:cubicBezTo>
                      <a:pt x="11" y="2"/>
                      <a:pt x="12" y="5"/>
                      <a:pt x="11" y="8"/>
                    </a:cubicBezTo>
                    <a:cubicBezTo>
                      <a:pt x="10" y="11"/>
                      <a:pt x="7" y="13"/>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0" name="Freeform 246"/>
              <p:cNvSpPr/>
              <p:nvPr/>
            </p:nvSpPr>
            <p:spPr bwMode="auto">
              <a:xfrm>
                <a:off x="19407188" y="2025650"/>
                <a:ext cx="17463" cy="17463"/>
              </a:xfrm>
              <a:custGeom>
                <a:avLst/>
                <a:gdLst>
                  <a:gd name="T0" fmla="*/ 1 w 12"/>
                  <a:gd name="T1" fmla="*/ 4 h 12"/>
                  <a:gd name="T2" fmla="*/ 8 w 12"/>
                  <a:gd name="T3" fmla="*/ 1 h 12"/>
                  <a:gd name="T4" fmla="*/ 11 w 12"/>
                  <a:gd name="T5" fmla="*/ 8 h 12"/>
                  <a:gd name="T6" fmla="*/ 4 w 12"/>
                  <a:gd name="T7" fmla="*/ 11 h 12"/>
                  <a:gd name="T8" fmla="*/ 1 w 12"/>
                  <a:gd name="T9" fmla="*/ 4 h 12"/>
                </a:gdLst>
                <a:ahLst/>
                <a:cxnLst>
                  <a:cxn ang="0">
                    <a:pos x="T0" y="T1"/>
                  </a:cxn>
                  <a:cxn ang="0">
                    <a:pos x="T2" y="T3"/>
                  </a:cxn>
                  <a:cxn ang="0">
                    <a:pos x="T4" y="T5"/>
                  </a:cxn>
                  <a:cxn ang="0">
                    <a:pos x="T6" y="T7"/>
                  </a:cxn>
                  <a:cxn ang="0">
                    <a:pos x="T8" y="T9"/>
                  </a:cxn>
                </a:cxnLst>
                <a:rect l="0" t="0" r="r" b="b"/>
                <a:pathLst>
                  <a:path w="12" h="12">
                    <a:moveTo>
                      <a:pt x="1" y="4"/>
                    </a:moveTo>
                    <a:cubicBezTo>
                      <a:pt x="2" y="1"/>
                      <a:pt x="5" y="0"/>
                      <a:pt x="8" y="1"/>
                    </a:cubicBezTo>
                    <a:cubicBezTo>
                      <a:pt x="11" y="2"/>
                      <a:pt x="12" y="5"/>
                      <a:pt x="11" y="8"/>
                    </a:cubicBezTo>
                    <a:cubicBezTo>
                      <a:pt x="10" y="11"/>
                      <a:pt x="7" y="12"/>
                      <a:pt x="4" y="11"/>
                    </a:cubicBezTo>
                    <a:cubicBezTo>
                      <a:pt x="2" y="10"/>
                      <a:pt x="0" y="7"/>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1" name="Freeform 247"/>
              <p:cNvSpPr/>
              <p:nvPr/>
            </p:nvSpPr>
            <p:spPr bwMode="auto">
              <a:xfrm>
                <a:off x="19556413" y="1617663"/>
                <a:ext cx="17463" cy="19050"/>
              </a:xfrm>
              <a:custGeom>
                <a:avLst/>
                <a:gdLst>
                  <a:gd name="T0" fmla="*/ 1 w 12"/>
                  <a:gd name="T1" fmla="*/ 4 h 12"/>
                  <a:gd name="T2" fmla="*/ 8 w 12"/>
                  <a:gd name="T3" fmla="*/ 1 h 12"/>
                  <a:gd name="T4" fmla="*/ 11 w 12"/>
                  <a:gd name="T5" fmla="*/ 8 h 12"/>
                  <a:gd name="T6" fmla="*/ 4 w 12"/>
                  <a:gd name="T7" fmla="*/ 11 h 12"/>
                  <a:gd name="T8" fmla="*/ 1 w 12"/>
                  <a:gd name="T9" fmla="*/ 4 h 12"/>
                </a:gdLst>
                <a:ahLst/>
                <a:cxnLst>
                  <a:cxn ang="0">
                    <a:pos x="T0" y="T1"/>
                  </a:cxn>
                  <a:cxn ang="0">
                    <a:pos x="T2" y="T3"/>
                  </a:cxn>
                  <a:cxn ang="0">
                    <a:pos x="T4" y="T5"/>
                  </a:cxn>
                  <a:cxn ang="0">
                    <a:pos x="T6" y="T7"/>
                  </a:cxn>
                  <a:cxn ang="0">
                    <a:pos x="T8" y="T9"/>
                  </a:cxn>
                </a:cxnLst>
                <a:rect l="0" t="0" r="r" b="b"/>
                <a:pathLst>
                  <a:path w="12" h="12">
                    <a:moveTo>
                      <a:pt x="1" y="4"/>
                    </a:moveTo>
                    <a:cubicBezTo>
                      <a:pt x="2" y="2"/>
                      <a:pt x="5" y="0"/>
                      <a:pt x="8" y="1"/>
                    </a:cubicBezTo>
                    <a:cubicBezTo>
                      <a:pt x="11" y="2"/>
                      <a:pt x="12" y="5"/>
                      <a:pt x="11" y="8"/>
                    </a:cubicBezTo>
                    <a:cubicBezTo>
                      <a:pt x="10" y="11"/>
                      <a:pt x="7" y="12"/>
                      <a:pt x="4" y="11"/>
                    </a:cubicBezTo>
                    <a:cubicBezTo>
                      <a:pt x="1" y="10"/>
                      <a:pt x="0" y="7"/>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2" name="Freeform 248"/>
              <p:cNvSpPr/>
              <p:nvPr/>
            </p:nvSpPr>
            <p:spPr bwMode="auto">
              <a:xfrm>
                <a:off x="19696113" y="1860550"/>
                <a:ext cx="15875" cy="17463"/>
              </a:xfrm>
              <a:custGeom>
                <a:avLst/>
                <a:gdLst>
                  <a:gd name="T0" fmla="*/ 5 w 11"/>
                  <a:gd name="T1" fmla="*/ 11 h 12"/>
                  <a:gd name="T2" fmla="*/ 0 w 11"/>
                  <a:gd name="T3" fmla="*/ 5 h 12"/>
                  <a:gd name="T4" fmla="*/ 6 w 11"/>
                  <a:gd name="T5" fmla="*/ 0 h 12"/>
                  <a:gd name="T6" fmla="*/ 11 w 11"/>
                  <a:gd name="T7" fmla="*/ 7 h 12"/>
                  <a:gd name="T8" fmla="*/ 5 w 11"/>
                  <a:gd name="T9" fmla="*/ 11 h 12"/>
                </a:gdLst>
                <a:ahLst/>
                <a:cxnLst>
                  <a:cxn ang="0">
                    <a:pos x="T0" y="T1"/>
                  </a:cxn>
                  <a:cxn ang="0">
                    <a:pos x="T2" y="T3"/>
                  </a:cxn>
                  <a:cxn ang="0">
                    <a:pos x="T4" y="T5"/>
                  </a:cxn>
                  <a:cxn ang="0">
                    <a:pos x="T6" y="T7"/>
                  </a:cxn>
                  <a:cxn ang="0">
                    <a:pos x="T8" y="T9"/>
                  </a:cxn>
                </a:cxnLst>
                <a:rect l="0" t="0" r="r" b="b"/>
                <a:pathLst>
                  <a:path w="11" h="12">
                    <a:moveTo>
                      <a:pt x="5" y="11"/>
                    </a:moveTo>
                    <a:cubicBezTo>
                      <a:pt x="2" y="10"/>
                      <a:pt x="0" y="8"/>
                      <a:pt x="0" y="5"/>
                    </a:cubicBezTo>
                    <a:cubicBezTo>
                      <a:pt x="1" y="2"/>
                      <a:pt x="3" y="0"/>
                      <a:pt x="6" y="0"/>
                    </a:cubicBezTo>
                    <a:cubicBezTo>
                      <a:pt x="9" y="1"/>
                      <a:pt x="11" y="4"/>
                      <a:pt x="11" y="7"/>
                    </a:cubicBezTo>
                    <a:cubicBezTo>
                      <a:pt x="10" y="10"/>
                      <a:pt x="7" y="12"/>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3" name="Freeform 249"/>
              <p:cNvSpPr/>
              <p:nvPr/>
            </p:nvSpPr>
            <p:spPr bwMode="auto">
              <a:xfrm>
                <a:off x="19269075" y="1784350"/>
                <a:ext cx="17463" cy="19050"/>
              </a:xfrm>
              <a:custGeom>
                <a:avLst/>
                <a:gdLst>
                  <a:gd name="T0" fmla="*/ 5 w 12"/>
                  <a:gd name="T1" fmla="*/ 11 h 12"/>
                  <a:gd name="T2" fmla="*/ 0 w 12"/>
                  <a:gd name="T3" fmla="*/ 5 h 12"/>
                  <a:gd name="T4" fmla="*/ 7 w 12"/>
                  <a:gd name="T5" fmla="*/ 0 h 12"/>
                  <a:gd name="T6" fmla="*/ 11 w 12"/>
                  <a:gd name="T7" fmla="*/ 7 h 12"/>
                  <a:gd name="T8" fmla="*/ 5 w 12"/>
                  <a:gd name="T9" fmla="*/ 11 h 12"/>
                </a:gdLst>
                <a:ahLst/>
                <a:cxnLst>
                  <a:cxn ang="0">
                    <a:pos x="T0" y="T1"/>
                  </a:cxn>
                  <a:cxn ang="0">
                    <a:pos x="T2" y="T3"/>
                  </a:cxn>
                  <a:cxn ang="0">
                    <a:pos x="T4" y="T5"/>
                  </a:cxn>
                  <a:cxn ang="0">
                    <a:pos x="T6" y="T7"/>
                  </a:cxn>
                  <a:cxn ang="0">
                    <a:pos x="T8" y="T9"/>
                  </a:cxn>
                </a:cxnLst>
                <a:rect l="0" t="0" r="r" b="b"/>
                <a:pathLst>
                  <a:path w="12" h="12">
                    <a:moveTo>
                      <a:pt x="5" y="11"/>
                    </a:moveTo>
                    <a:cubicBezTo>
                      <a:pt x="2" y="10"/>
                      <a:pt x="0" y="8"/>
                      <a:pt x="0" y="5"/>
                    </a:cubicBezTo>
                    <a:cubicBezTo>
                      <a:pt x="1" y="2"/>
                      <a:pt x="4" y="0"/>
                      <a:pt x="7" y="0"/>
                    </a:cubicBezTo>
                    <a:cubicBezTo>
                      <a:pt x="10" y="1"/>
                      <a:pt x="12" y="4"/>
                      <a:pt x="11" y="7"/>
                    </a:cubicBezTo>
                    <a:cubicBezTo>
                      <a:pt x="11" y="10"/>
                      <a:pt x="8" y="12"/>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4" name="Freeform 250"/>
              <p:cNvSpPr/>
              <p:nvPr/>
            </p:nvSpPr>
            <p:spPr bwMode="auto">
              <a:xfrm>
                <a:off x="19445288" y="2036763"/>
                <a:ext cx="15875" cy="15875"/>
              </a:xfrm>
              <a:custGeom>
                <a:avLst/>
                <a:gdLst>
                  <a:gd name="T0" fmla="*/ 0 w 11"/>
                  <a:gd name="T1" fmla="*/ 5 h 11"/>
                  <a:gd name="T2" fmla="*/ 7 w 11"/>
                  <a:gd name="T3" fmla="*/ 0 h 11"/>
                  <a:gd name="T4" fmla="*/ 11 w 11"/>
                  <a:gd name="T5" fmla="*/ 6 h 11"/>
                  <a:gd name="T6" fmla="*/ 5 w 11"/>
                  <a:gd name="T7" fmla="*/ 11 h 11"/>
                  <a:gd name="T8" fmla="*/ 0 w 11"/>
                  <a:gd name="T9" fmla="*/ 5 h 11"/>
                </a:gdLst>
                <a:ahLst/>
                <a:cxnLst>
                  <a:cxn ang="0">
                    <a:pos x="T0" y="T1"/>
                  </a:cxn>
                  <a:cxn ang="0">
                    <a:pos x="T2" y="T3"/>
                  </a:cxn>
                  <a:cxn ang="0">
                    <a:pos x="T4" y="T5"/>
                  </a:cxn>
                  <a:cxn ang="0">
                    <a:pos x="T6" y="T7"/>
                  </a:cxn>
                  <a:cxn ang="0">
                    <a:pos x="T8" y="T9"/>
                  </a:cxn>
                </a:cxnLst>
                <a:rect l="0" t="0" r="r" b="b"/>
                <a:pathLst>
                  <a:path w="11" h="11">
                    <a:moveTo>
                      <a:pt x="0" y="5"/>
                    </a:moveTo>
                    <a:cubicBezTo>
                      <a:pt x="1" y="2"/>
                      <a:pt x="4" y="0"/>
                      <a:pt x="7" y="0"/>
                    </a:cubicBezTo>
                    <a:cubicBezTo>
                      <a:pt x="9" y="1"/>
                      <a:pt x="11" y="3"/>
                      <a:pt x="11" y="6"/>
                    </a:cubicBezTo>
                    <a:cubicBezTo>
                      <a:pt x="10" y="9"/>
                      <a:pt x="8" y="11"/>
                      <a:pt x="5" y="11"/>
                    </a:cubicBezTo>
                    <a:cubicBezTo>
                      <a:pt x="2" y="10"/>
                      <a:pt x="0" y="8"/>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5" name="Freeform 251"/>
              <p:cNvSpPr/>
              <p:nvPr/>
            </p:nvSpPr>
            <p:spPr bwMode="auto">
              <a:xfrm>
                <a:off x="19519900" y="1608138"/>
                <a:ext cx="15875" cy="19050"/>
              </a:xfrm>
              <a:custGeom>
                <a:avLst/>
                <a:gdLst>
                  <a:gd name="T0" fmla="*/ 0 w 11"/>
                  <a:gd name="T1" fmla="*/ 5 h 12"/>
                  <a:gd name="T2" fmla="*/ 7 w 11"/>
                  <a:gd name="T3" fmla="*/ 0 h 12"/>
                  <a:gd name="T4" fmla="*/ 11 w 11"/>
                  <a:gd name="T5" fmla="*/ 7 h 12"/>
                  <a:gd name="T6" fmla="*/ 5 w 11"/>
                  <a:gd name="T7" fmla="*/ 11 h 12"/>
                  <a:gd name="T8" fmla="*/ 0 w 11"/>
                  <a:gd name="T9" fmla="*/ 5 h 12"/>
                </a:gdLst>
                <a:ahLst/>
                <a:cxnLst>
                  <a:cxn ang="0">
                    <a:pos x="T0" y="T1"/>
                  </a:cxn>
                  <a:cxn ang="0">
                    <a:pos x="T2" y="T3"/>
                  </a:cxn>
                  <a:cxn ang="0">
                    <a:pos x="T4" y="T5"/>
                  </a:cxn>
                  <a:cxn ang="0">
                    <a:pos x="T6" y="T7"/>
                  </a:cxn>
                  <a:cxn ang="0">
                    <a:pos x="T8" y="T9"/>
                  </a:cxn>
                </a:cxnLst>
                <a:rect l="0" t="0" r="r" b="b"/>
                <a:pathLst>
                  <a:path w="11" h="12">
                    <a:moveTo>
                      <a:pt x="0" y="5"/>
                    </a:moveTo>
                    <a:cubicBezTo>
                      <a:pt x="1" y="2"/>
                      <a:pt x="4" y="0"/>
                      <a:pt x="7" y="0"/>
                    </a:cubicBezTo>
                    <a:cubicBezTo>
                      <a:pt x="10" y="1"/>
                      <a:pt x="11" y="4"/>
                      <a:pt x="11" y="7"/>
                    </a:cubicBezTo>
                    <a:cubicBezTo>
                      <a:pt x="10" y="10"/>
                      <a:pt x="8" y="12"/>
                      <a:pt x="5" y="11"/>
                    </a:cubicBezTo>
                    <a:cubicBezTo>
                      <a:pt x="2" y="11"/>
                      <a:pt x="0" y="8"/>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6" name="Oval 252"/>
              <p:cNvSpPr>
                <a:spLocks noChangeArrowheads="1"/>
              </p:cNvSpPr>
              <p:nvPr/>
            </p:nvSpPr>
            <p:spPr bwMode="auto">
              <a:xfrm>
                <a:off x="19305588" y="3294063"/>
                <a:ext cx="369888" cy="3698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7" name="Oval 253"/>
              <p:cNvSpPr>
                <a:spLocks noChangeArrowheads="1"/>
              </p:cNvSpPr>
              <p:nvPr/>
            </p:nvSpPr>
            <p:spPr bwMode="auto">
              <a:xfrm>
                <a:off x="19481800" y="3687763"/>
                <a:ext cx="17463"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8" name="Oval 254"/>
              <p:cNvSpPr>
                <a:spLocks noChangeArrowheads="1"/>
              </p:cNvSpPr>
              <p:nvPr/>
            </p:nvSpPr>
            <p:spPr bwMode="auto">
              <a:xfrm>
                <a:off x="19481800" y="3252788"/>
                <a:ext cx="17463"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9" name="Oval 255"/>
              <p:cNvSpPr>
                <a:spLocks noChangeArrowheads="1"/>
              </p:cNvSpPr>
              <p:nvPr/>
            </p:nvSpPr>
            <p:spPr bwMode="auto">
              <a:xfrm>
                <a:off x="19265900" y="347027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0" name="Oval 256"/>
              <p:cNvSpPr>
                <a:spLocks noChangeArrowheads="1"/>
              </p:cNvSpPr>
              <p:nvPr/>
            </p:nvSpPr>
            <p:spPr bwMode="auto">
              <a:xfrm>
                <a:off x="19699288" y="3470275"/>
                <a:ext cx="15875" cy="15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1" name="Freeform 257"/>
              <p:cNvSpPr/>
              <p:nvPr/>
            </p:nvSpPr>
            <p:spPr bwMode="auto">
              <a:xfrm>
                <a:off x="19519900" y="3684588"/>
                <a:ext cx="15875" cy="17463"/>
              </a:xfrm>
              <a:custGeom>
                <a:avLst/>
                <a:gdLst>
                  <a:gd name="T0" fmla="*/ 0 w 11"/>
                  <a:gd name="T1" fmla="*/ 7 h 12"/>
                  <a:gd name="T2" fmla="*/ 5 w 11"/>
                  <a:gd name="T3" fmla="*/ 0 h 12"/>
                  <a:gd name="T4" fmla="*/ 11 w 11"/>
                  <a:gd name="T5" fmla="*/ 5 h 12"/>
                  <a:gd name="T6" fmla="*/ 7 w 11"/>
                  <a:gd name="T7" fmla="*/ 11 h 12"/>
                  <a:gd name="T8" fmla="*/ 0 w 11"/>
                  <a:gd name="T9" fmla="*/ 7 h 12"/>
                </a:gdLst>
                <a:ahLst/>
                <a:cxnLst>
                  <a:cxn ang="0">
                    <a:pos x="T0" y="T1"/>
                  </a:cxn>
                  <a:cxn ang="0">
                    <a:pos x="T2" y="T3"/>
                  </a:cxn>
                  <a:cxn ang="0">
                    <a:pos x="T4" y="T5"/>
                  </a:cxn>
                  <a:cxn ang="0">
                    <a:pos x="T6" y="T7"/>
                  </a:cxn>
                  <a:cxn ang="0">
                    <a:pos x="T8" y="T9"/>
                  </a:cxn>
                </a:cxnLst>
                <a:rect l="0" t="0" r="r" b="b"/>
                <a:pathLst>
                  <a:path w="11" h="12">
                    <a:moveTo>
                      <a:pt x="0" y="7"/>
                    </a:moveTo>
                    <a:cubicBezTo>
                      <a:pt x="0" y="4"/>
                      <a:pt x="2" y="1"/>
                      <a:pt x="5" y="0"/>
                    </a:cubicBezTo>
                    <a:cubicBezTo>
                      <a:pt x="8" y="0"/>
                      <a:pt x="10" y="2"/>
                      <a:pt x="11" y="5"/>
                    </a:cubicBezTo>
                    <a:cubicBezTo>
                      <a:pt x="11" y="8"/>
                      <a:pt x="10" y="11"/>
                      <a:pt x="7" y="11"/>
                    </a:cubicBezTo>
                    <a:cubicBezTo>
                      <a:pt x="4" y="12"/>
                      <a:pt x="1" y="1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2" name="Freeform 258"/>
              <p:cNvSpPr/>
              <p:nvPr/>
            </p:nvSpPr>
            <p:spPr bwMode="auto">
              <a:xfrm>
                <a:off x="19445288" y="3255963"/>
                <a:ext cx="15875" cy="19050"/>
              </a:xfrm>
              <a:custGeom>
                <a:avLst/>
                <a:gdLst>
                  <a:gd name="T0" fmla="*/ 0 w 11"/>
                  <a:gd name="T1" fmla="*/ 7 h 12"/>
                  <a:gd name="T2" fmla="*/ 5 w 11"/>
                  <a:gd name="T3" fmla="*/ 1 h 12"/>
                  <a:gd name="T4" fmla="*/ 11 w 11"/>
                  <a:gd name="T5" fmla="*/ 5 h 12"/>
                  <a:gd name="T6" fmla="*/ 7 w 11"/>
                  <a:gd name="T7" fmla="*/ 11 h 12"/>
                  <a:gd name="T8" fmla="*/ 0 w 11"/>
                  <a:gd name="T9" fmla="*/ 7 h 12"/>
                </a:gdLst>
                <a:ahLst/>
                <a:cxnLst>
                  <a:cxn ang="0">
                    <a:pos x="T0" y="T1"/>
                  </a:cxn>
                  <a:cxn ang="0">
                    <a:pos x="T2" y="T3"/>
                  </a:cxn>
                  <a:cxn ang="0">
                    <a:pos x="T4" y="T5"/>
                  </a:cxn>
                  <a:cxn ang="0">
                    <a:pos x="T6" y="T7"/>
                  </a:cxn>
                  <a:cxn ang="0">
                    <a:pos x="T8" y="T9"/>
                  </a:cxn>
                </a:cxnLst>
                <a:rect l="0" t="0" r="r" b="b"/>
                <a:pathLst>
                  <a:path w="11" h="12">
                    <a:moveTo>
                      <a:pt x="0" y="7"/>
                    </a:moveTo>
                    <a:cubicBezTo>
                      <a:pt x="0" y="4"/>
                      <a:pt x="2" y="1"/>
                      <a:pt x="5" y="1"/>
                    </a:cubicBezTo>
                    <a:cubicBezTo>
                      <a:pt x="8" y="0"/>
                      <a:pt x="10" y="2"/>
                      <a:pt x="11" y="5"/>
                    </a:cubicBezTo>
                    <a:cubicBezTo>
                      <a:pt x="11" y="8"/>
                      <a:pt x="9" y="11"/>
                      <a:pt x="7" y="11"/>
                    </a:cubicBezTo>
                    <a:cubicBezTo>
                      <a:pt x="4" y="12"/>
                      <a:pt x="1" y="10"/>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3" name="Freeform 259"/>
              <p:cNvSpPr/>
              <p:nvPr/>
            </p:nvSpPr>
            <p:spPr bwMode="auto">
              <a:xfrm>
                <a:off x="19269075" y="3508375"/>
                <a:ext cx="17463" cy="17463"/>
              </a:xfrm>
              <a:custGeom>
                <a:avLst/>
                <a:gdLst>
                  <a:gd name="T0" fmla="*/ 5 w 12"/>
                  <a:gd name="T1" fmla="*/ 1 h 12"/>
                  <a:gd name="T2" fmla="*/ 11 w 12"/>
                  <a:gd name="T3" fmla="*/ 5 h 12"/>
                  <a:gd name="T4" fmla="*/ 7 w 12"/>
                  <a:gd name="T5" fmla="*/ 11 h 12"/>
                  <a:gd name="T6" fmla="*/ 0 w 12"/>
                  <a:gd name="T7" fmla="*/ 7 h 12"/>
                  <a:gd name="T8" fmla="*/ 5 w 12"/>
                  <a:gd name="T9" fmla="*/ 1 h 12"/>
                </a:gdLst>
                <a:ahLst/>
                <a:cxnLst>
                  <a:cxn ang="0">
                    <a:pos x="T0" y="T1"/>
                  </a:cxn>
                  <a:cxn ang="0">
                    <a:pos x="T2" y="T3"/>
                  </a:cxn>
                  <a:cxn ang="0">
                    <a:pos x="T4" y="T5"/>
                  </a:cxn>
                  <a:cxn ang="0">
                    <a:pos x="T6" y="T7"/>
                  </a:cxn>
                  <a:cxn ang="0">
                    <a:pos x="T8" y="T9"/>
                  </a:cxn>
                </a:cxnLst>
                <a:rect l="0" t="0" r="r" b="b"/>
                <a:pathLst>
                  <a:path w="12" h="12">
                    <a:moveTo>
                      <a:pt x="5" y="1"/>
                    </a:moveTo>
                    <a:cubicBezTo>
                      <a:pt x="8" y="0"/>
                      <a:pt x="11" y="2"/>
                      <a:pt x="11" y="5"/>
                    </a:cubicBezTo>
                    <a:cubicBezTo>
                      <a:pt x="12" y="8"/>
                      <a:pt x="10" y="11"/>
                      <a:pt x="7" y="11"/>
                    </a:cubicBezTo>
                    <a:cubicBezTo>
                      <a:pt x="4" y="12"/>
                      <a:pt x="1" y="10"/>
                      <a:pt x="0" y="7"/>
                    </a:cubicBezTo>
                    <a:cubicBezTo>
                      <a:pt x="0" y="4"/>
                      <a:pt x="2"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4" name="Freeform 260"/>
              <p:cNvSpPr/>
              <p:nvPr/>
            </p:nvSpPr>
            <p:spPr bwMode="auto">
              <a:xfrm>
                <a:off x="19696113" y="3432175"/>
                <a:ext cx="15875" cy="19050"/>
              </a:xfrm>
              <a:custGeom>
                <a:avLst/>
                <a:gdLst>
                  <a:gd name="T0" fmla="*/ 5 w 11"/>
                  <a:gd name="T1" fmla="*/ 1 h 12"/>
                  <a:gd name="T2" fmla="*/ 11 w 11"/>
                  <a:gd name="T3" fmla="*/ 5 h 12"/>
                  <a:gd name="T4" fmla="*/ 6 w 11"/>
                  <a:gd name="T5" fmla="*/ 11 h 12"/>
                  <a:gd name="T6" fmla="*/ 0 w 11"/>
                  <a:gd name="T7" fmla="*/ 7 h 12"/>
                  <a:gd name="T8" fmla="*/ 5 w 11"/>
                  <a:gd name="T9" fmla="*/ 1 h 12"/>
                </a:gdLst>
                <a:ahLst/>
                <a:cxnLst>
                  <a:cxn ang="0">
                    <a:pos x="T0" y="T1"/>
                  </a:cxn>
                  <a:cxn ang="0">
                    <a:pos x="T2" y="T3"/>
                  </a:cxn>
                  <a:cxn ang="0">
                    <a:pos x="T4" y="T5"/>
                  </a:cxn>
                  <a:cxn ang="0">
                    <a:pos x="T6" y="T7"/>
                  </a:cxn>
                  <a:cxn ang="0">
                    <a:pos x="T8" y="T9"/>
                  </a:cxn>
                </a:cxnLst>
                <a:rect l="0" t="0" r="r" b="b"/>
                <a:pathLst>
                  <a:path w="11" h="12">
                    <a:moveTo>
                      <a:pt x="5" y="1"/>
                    </a:moveTo>
                    <a:cubicBezTo>
                      <a:pt x="7" y="0"/>
                      <a:pt x="10" y="2"/>
                      <a:pt x="11" y="5"/>
                    </a:cubicBezTo>
                    <a:cubicBezTo>
                      <a:pt x="11" y="8"/>
                      <a:pt x="9" y="11"/>
                      <a:pt x="6" y="11"/>
                    </a:cubicBezTo>
                    <a:cubicBezTo>
                      <a:pt x="3" y="12"/>
                      <a:pt x="1" y="10"/>
                      <a:pt x="0" y="7"/>
                    </a:cubicBezTo>
                    <a:cubicBezTo>
                      <a:pt x="0" y="4"/>
                      <a:pt x="2" y="1"/>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5" name="Freeform 261"/>
              <p:cNvSpPr/>
              <p:nvPr/>
            </p:nvSpPr>
            <p:spPr bwMode="auto">
              <a:xfrm>
                <a:off x="19556413" y="3673475"/>
                <a:ext cx="17463" cy="17463"/>
              </a:xfrm>
              <a:custGeom>
                <a:avLst/>
                <a:gdLst>
                  <a:gd name="T0" fmla="*/ 1 w 12"/>
                  <a:gd name="T1" fmla="*/ 8 h 12"/>
                  <a:gd name="T2" fmla="*/ 4 w 12"/>
                  <a:gd name="T3" fmla="*/ 1 h 12"/>
                  <a:gd name="T4" fmla="*/ 11 w 12"/>
                  <a:gd name="T5" fmla="*/ 4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1" y="2"/>
                      <a:pt x="4" y="1"/>
                    </a:cubicBezTo>
                    <a:cubicBezTo>
                      <a:pt x="7" y="0"/>
                      <a:pt x="10" y="2"/>
                      <a:pt x="11" y="4"/>
                    </a:cubicBezTo>
                    <a:cubicBezTo>
                      <a:pt x="12" y="7"/>
                      <a:pt x="11" y="10"/>
                      <a:pt x="8" y="11"/>
                    </a:cubicBezTo>
                    <a:cubicBezTo>
                      <a:pt x="5" y="12"/>
                      <a:pt x="2" y="11"/>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6" name="Freeform 262"/>
              <p:cNvSpPr/>
              <p:nvPr/>
            </p:nvSpPr>
            <p:spPr bwMode="auto">
              <a:xfrm>
                <a:off x="19407188" y="3265488"/>
                <a:ext cx="17463" cy="19050"/>
              </a:xfrm>
              <a:custGeom>
                <a:avLst/>
                <a:gdLst>
                  <a:gd name="T0" fmla="*/ 1 w 12"/>
                  <a:gd name="T1" fmla="*/ 8 h 13"/>
                  <a:gd name="T2" fmla="*/ 4 w 12"/>
                  <a:gd name="T3" fmla="*/ 1 h 13"/>
                  <a:gd name="T4" fmla="*/ 11 w 12"/>
                  <a:gd name="T5" fmla="*/ 5 h 13"/>
                  <a:gd name="T6" fmla="*/ 8 w 12"/>
                  <a:gd name="T7" fmla="*/ 12 h 13"/>
                  <a:gd name="T8" fmla="*/ 1 w 12"/>
                  <a:gd name="T9" fmla="*/ 8 h 13"/>
                </a:gdLst>
                <a:ahLst/>
                <a:cxnLst>
                  <a:cxn ang="0">
                    <a:pos x="T0" y="T1"/>
                  </a:cxn>
                  <a:cxn ang="0">
                    <a:pos x="T2" y="T3"/>
                  </a:cxn>
                  <a:cxn ang="0">
                    <a:pos x="T4" y="T5"/>
                  </a:cxn>
                  <a:cxn ang="0">
                    <a:pos x="T6" y="T7"/>
                  </a:cxn>
                  <a:cxn ang="0">
                    <a:pos x="T8" y="T9"/>
                  </a:cxn>
                </a:cxnLst>
                <a:rect l="0" t="0" r="r" b="b"/>
                <a:pathLst>
                  <a:path w="12" h="13">
                    <a:moveTo>
                      <a:pt x="1" y="8"/>
                    </a:moveTo>
                    <a:cubicBezTo>
                      <a:pt x="0" y="6"/>
                      <a:pt x="2" y="2"/>
                      <a:pt x="4" y="1"/>
                    </a:cubicBezTo>
                    <a:cubicBezTo>
                      <a:pt x="7" y="0"/>
                      <a:pt x="10" y="2"/>
                      <a:pt x="11" y="5"/>
                    </a:cubicBezTo>
                    <a:cubicBezTo>
                      <a:pt x="12" y="8"/>
                      <a:pt x="11" y="11"/>
                      <a:pt x="8" y="12"/>
                    </a:cubicBezTo>
                    <a:cubicBezTo>
                      <a:pt x="5" y="13"/>
                      <a:pt x="2" y="11"/>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7" name="Freeform 263"/>
              <p:cNvSpPr/>
              <p:nvPr/>
            </p:nvSpPr>
            <p:spPr bwMode="auto">
              <a:xfrm>
                <a:off x="19277013" y="3543300"/>
                <a:ext cx="19050" cy="19050"/>
              </a:xfrm>
              <a:custGeom>
                <a:avLst/>
                <a:gdLst>
                  <a:gd name="T0" fmla="*/ 4 w 12"/>
                  <a:gd name="T1" fmla="*/ 1 h 12"/>
                  <a:gd name="T2" fmla="*/ 11 w 12"/>
                  <a:gd name="T3" fmla="*/ 4 h 12"/>
                  <a:gd name="T4" fmla="*/ 8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2"/>
                      <a:pt x="11" y="4"/>
                    </a:cubicBezTo>
                    <a:cubicBezTo>
                      <a:pt x="12" y="7"/>
                      <a:pt x="11" y="10"/>
                      <a:pt x="8" y="11"/>
                    </a:cubicBezTo>
                    <a:cubicBezTo>
                      <a:pt x="5" y="12"/>
                      <a:pt x="2" y="11"/>
                      <a:pt x="1" y="8"/>
                    </a:cubicBezTo>
                    <a:cubicBezTo>
                      <a:pt x="0" y="5"/>
                      <a:pt x="2"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8" name="Freeform 264"/>
              <p:cNvSpPr/>
              <p:nvPr/>
            </p:nvSpPr>
            <p:spPr bwMode="auto">
              <a:xfrm>
                <a:off x="19685000" y="3395663"/>
                <a:ext cx="19050" cy="19050"/>
              </a:xfrm>
              <a:custGeom>
                <a:avLst/>
                <a:gdLst>
                  <a:gd name="T0" fmla="*/ 4 w 12"/>
                  <a:gd name="T1" fmla="*/ 1 h 12"/>
                  <a:gd name="T2" fmla="*/ 11 w 12"/>
                  <a:gd name="T3" fmla="*/ 4 h 12"/>
                  <a:gd name="T4" fmla="*/ 8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1"/>
                      <a:pt x="11" y="4"/>
                    </a:cubicBezTo>
                    <a:cubicBezTo>
                      <a:pt x="12" y="7"/>
                      <a:pt x="11" y="10"/>
                      <a:pt x="8" y="11"/>
                    </a:cubicBezTo>
                    <a:cubicBezTo>
                      <a:pt x="5" y="12"/>
                      <a:pt x="2" y="10"/>
                      <a:pt x="1" y="8"/>
                    </a:cubicBezTo>
                    <a:cubicBezTo>
                      <a:pt x="0" y="5"/>
                      <a:pt x="1" y="2"/>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9" name="Freeform 265"/>
              <p:cNvSpPr/>
              <p:nvPr/>
            </p:nvSpPr>
            <p:spPr bwMode="auto">
              <a:xfrm>
                <a:off x="19589750" y="3656013"/>
                <a:ext cx="19050" cy="20638"/>
              </a:xfrm>
              <a:custGeom>
                <a:avLst/>
                <a:gdLst>
                  <a:gd name="T0" fmla="*/ 2 w 13"/>
                  <a:gd name="T1" fmla="*/ 9 h 13"/>
                  <a:gd name="T2" fmla="*/ 4 w 13"/>
                  <a:gd name="T3" fmla="*/ 2 h 13"/>
                  <a:gd name="T4" fmla="*/ 11 w 13"/>
                  <a:gd name="T5" fmla="*/ 4 h 13"/>
                  <a:gd name="T6" fmla="*/ 9 w 13"/>
                  <a:gd name="T7" fmla="*/ 11 h 13"/>
                  <a:gd name="T8" fmla="*/ 2 w 13"/>
                  <a:gd name="T9" fmla="*/ 9 h 13"/>
                </a:gdLst>
                <a:ahLst/>
                <a:cxnLst>
                  <a:cxn ang="0">
                    <a:pos x="T0" y="T1"/>
                  </a:cxn>
                  <a:cxn ang="0">
                    <a:pos x="T2" y="T3"/>
                  </a:cxn>
                  <a:cxn ang="0">
                    <a:pos x="T4" y="T5"/>
                  </a:cxn>
                  <a:cxn ang="0">
                    <a:pos x="T6" y="T7"/>
                  </a:cxn>
                  <a:cxn ang="0">
                    <a:pos x="T8" y="T9"/>
                  </a:cxn>
                </a:cxnLst>
                <a:rect l="0" t="0" r="r" b="b"/>
                <a:pathLst>
                  <a:path w="13" h="13">
                    <a:moveTo>
                      <a:pt x="2" y="9"/>
                    </a:moveTo>
                    <a:cubicBezTo>
                      <a:pt x="0" y="7"/>
                      <a:pt x="1" y="3"/>
                      <a:pt x="4" y="2"/>
                    </a:cubicBezTo>
                    <a:cubicBezTo>
                      <a:pt x="6" y="0"/>
                      <a:pt x="10" y="1"/>
                      <a:pt x="11" y="4"/>
                    </a:cubicBezTo>
                    <a:cubicBezTo>
                      <a:pt x="13" y="7"/>
                      <a:pt x="12" y="10"/>
                      <a:pt x="9" y="11"/>
                    </a:cubicBezTo>
                    <a:cubicBezTo>
                      <a:pt x="7" y="13"/>
                      <a:pt x="3" y="1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0" name="Freeform 266"/>
              <p:cNvSpPr/>
              <p:nvPr/>
            </p:nvSpPr>
            <p:spPr bwMode="auto">
              <a:xfrm>
                <a:off x="19372263" y="3281363"/>
                <a:ext cx="19050" cy="19050"/>
              </a:xfrm>
              <a:custGeom>
                <a:avLst/>
                <a:gdLst>
                  <a:gd name="T0" fmla="*/ 2 w 13"/>
                  <a:gd name="T1" fmla="*/ 9 h 12"/>
                  <a:gd name="T2" fmla="*/ 4 w 13"/>
                  <a:gd name="T3" fmla="*/ 1 h 12"/>
                  <a:gd name="T4" fmla="*/ 11 w 13"/>
                  <a:gd name="T5" fmla="*/ 3 h 12"/>
                  <a:gd name="T6" fmla="*/ 9 w 13"/>
                  <a:gd name="T7" fmla="*/ 11 h 12"/>
                  <a:gd name="T8" fmla="*/ 2 w 13"/>
                  <a:gd name="T9" fmla="*/ 9 h 12"/>
                </a:gdLst>
                <a:ahLst/>
                <a:cxnLst>
                  <a:cxn ang="0">
                    <a:pos x="T0" y="T1"/>
                  </a:cxn>
                  <a:cxn ang="0">
                    <a:pos x="T2" y="T3"/>
                  </a:cxn>
                  <a:cxn ang="0">
                    <a:pos x="T4" y="T5"/>
                  </a:cxn>
                  <a:cxn ang="0">
                    <a:pos x="T6" y="T7"/>
                  </a:cxn>
                  <a:cxn ang="0">
                    <a:pos x="T8" y="T9"/>
                  </a:cxn>
                </a:cxnLst>
                <a:rect l="0" t="0" r="r" b="b"/>
                <a:pathLst>
                  <a:path w="13" h="12">
                    <a:moveTo>
                      <a:pt x="2" y="9"/>
                    </a:moveTo>
                    <a:cubicBezTo>
                      <a:pt x="0" y="6"/>
                      <a:pt x="1" y="3"/>
                      <a:pt x="4" y="1"/>
                    </a:cubicBezTo>
                    <a:cubicBezTo>
                      <a:pt x="6" y="0"/>
                      <a:pt x="10" y="1"/>
                      <a:pt x="11" y="3"/>
                    </a:cubicBezTo>
                    <a:cubicBezTo>
                      <a:pt x="13" y="6"/>
                      <a:pt x="12" y="9"/>
                      <a:pt x="9" y="11"/>
                    </a:cubicBezTo>
                    <a:cubicBezTo>
                      <a:pt x="7" y="12"/>
                      <a:pt x="3" y="1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1" name="Freeform 267"/>
              <p:cNvSpPr/>
              <p:nvPr/>
            </p:nvSpPr>
            <p:spPr bwMode="auto">
              <a:xfrm>
                <a:off x="19294475" y="3578225"/>
                <a:ext cx="17463" cy="19050"/>
              </a:xfrm>
              <a:custGeom>
                <a:avLst/>
                <a:gdLst>
                  <a:gd name="T0" fmla="*/ 3 w 12"/>
                  <a:gd name="T1" fmla="*/ 1 h 12"/>
                  <a:gd name="T2" fmla="*/ 11 w 12"/>
                  <a:gd name="T3" fmla="*/ 3 h 12"/>
                  <a:gd name="T4" fmla="*/ 9 w 12"/>
                  <a:gd name="T5" fmla="*/ 11 h 12"/>
                  <a:gd name="T6" fmla="*/ 1 w 12"/>
                  <a:gd name="T7" fmla="*/ 9 h 12"/>
                  <a:gd name="T8" fmla="*/ 3 w 12"/>
                  <a:gd name="T9" fmla="*/ 1 h 12"/>
                </a:gdLst>
                <a:ahLst/>
                <a:cxnLst>
                  <a:cxn ang="0">
                    <a:pos x="T0" y="T1"/>
                  </a:cxn>
                  <a:cxn ang="0">
                    <a:pos x="T2" y="T3"/>
                  </a:cxn>
                  <a:cxn ang="0">
                    <a:pos x="T4" y="T5"/>
                  </a:cxn>
                  <a:cxn ang="0">
                    <a:pos x="T6" y="T7"/>
                  </a:cxn>
                  <a:cxn ang="0">
                    <a:pos x="T8" y="T9"/>
                  </a:cxn>
                </a:cxnLst>
                <a:rect l="0" t="0" r="r" b="b"/>
                <a:pathLst>
                  <a:path w="12" h="12">
                    <a:moveTo>
                      <a:pt x="3" y="1"/>
                    </a:moveTo>
                    <a:cubicBezTo>
                      <a:pt x="6" y="0"/>
                      <a:pt x="9" y="1"/>
                      <a:pt x="11" y="3"/>
                    </a:cubicBezTo>
                    <a:cubicBezTo>
                      <a:pt x="12" y="6"/>
                      <a:pt x="11" y="9"/>
                      <a:pt x="9" y="11"/>
                    </a:cubicBezTo>
                    <a:cubicBezTo>
                      <a:pt x="6" y="12"/>
                      <a:pt x="3" y="11"/>
                      <a:pt x="1" y="9"/>
                    </a:cubicBezTo>
                    <a:cubicBezTo>
                      <a:pt x="0" y="6"/>
                      <a:pt x="0" y="3"/>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2" name="Freeform 268"/>
              <p:cNvSpPr/>
              <p:nvPr/>
            </p:nvSpPr>
            <p:spPr bwMode="auto">
              <a:xfrm>
                <a:off x="19669125" y="3362325"/>
                <a:ext cx="19050" cy="17463"/>
              </a:xfrm>
              <a:custGeom>
                <a:avLst/>
                <a:gdLst>
                  <a:gd name="T0" fmla="*/ 4 w 13"/>
                  <a:gd name="T1" fmla="*/ 1 h 12"/>
                  <a:gd name="T2" fmla="*/ 11 w 13"/>
                  <a:gd name="T3" fmla="*/ 3 h 12"/>
                  <a:gd name="T4" fmla="*/ 9 w 13"/>
                  <a:gd name="T5" fmla="*/ 11 h 12"/>
                  <a:gd name="T6" fmla="*/ 2 w 13"/>
                  <a:gd name="T7" fmla="*/ 9 h 12"/>
                  <a:gd name="T8" fmla="*/ 4 w 13"/>
                  <a:gd name="T9" fmla="*/ 1 h 12"/>
                </a:gdLst>
                <a:ahLst/>
                <a:cxnLst>
                  <a:cxn ang="0">
                    <a:pos x="T0" y="T1"/>
                  </a:cxn>
                  <a:cxn ang="0">
                    <a:pos x="T2" y="T3"/>
                  </a:cxn>
                  <a:cxn ang="0">
                    <a:pos x="T4" y="T5"/>
                  </a:cxn>
                  <a:cxn ang="0">
                    <a:pos x="T6" y="T7"/>
                  </a:cxn>
                  <a:cxn ang="0">
                    <a:pos x="T8" y="T9"/>
                  </a:cxn>
                </a:cxnLst>
                <a:rect l="0" t="0" r="r" b="b"/>
                <a:pathLst>
                  <a:path w="13" h="12">
                    <a:moveTo>
                      <a:pt x="4" y="1"/>
                    </a:moveTo>
                    <a:cubicBezTo>
                      <a:pt x="6" y="0"/>
                      <a:pt x="10" y="1"/>
                      <a:pt x="11" y="3"/>
                    </a:cubicBezTo>
                    <a:cubicBezTo>
                      <a:pt x="13" y="6"/>
                      <a:pt x="12" y="9"/>
                      <a:pt x="9" y="11"/>
                    </a:cubicBezTo>
                    <a:cubicBezTo>
                      <a:pt x="6" y="12"/>
                      <a:pt x="3" y="11"/>
                      <a:pt x="2" y="9"/>
                    </a:cubicBezTo>
                    <a:cubicBezTo>
                      <a:pt x="0" y="6"/>
                      <a:pt x="1" y="3"/>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3" name="Freeform 269"/>
              <p:cNvSpPr/>
              <p:nvPr/>
            </p:nvSpPr>
            <p:spPr bwMode="auto">
              <a:xfrm>
                <a:off x="19619913" y="3635375"/>
                <a:ext cx="19050" cy="19050"/>
              </a:xfrm>
              <a:custGeom>
                <a:avLst/>
                <a:gdLst>
                  <a:gd name="T0" fmla="*/ 2 w 12"/>
                  <a:gd name="T1" fmla="*/ 10 h 12"/>
                  <a:gd name="T2" fmla="*/ 3 w 12"/>
                  <a:gd name="T3" fmla="*/ 2 h 12"/>
                  <a:gd name="T4" fmla="*/ 10 w 12"/>
                  <a:gd name="T5" fmla="*/ 3 h 12"/>
                  <a:gd name="T6" fmla="*/ 10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7"/>
                      <a:pt x="0" y="4"/>
                      <a:pt x="3" y="2"/>
                    </a:cubicBezTo>
                    <a:cubicBezTo>
                      <a:pt x="5" y="0"/>
                      <a:pt x="8" y="0"/>
                      <a:pt x="10" y="3"/>
                    </a:cubicBezTo>
                    <a:cubicBezTo>
                      <a:pt x="12" y="5"/>
                      <a:pt x="12" y="9"/>
                      <a:pt x="10" y="10"/>
                    </a:cubicBezTo>
                    <a:cubicBezTo>
                      <a:pt x="7" y="12"/>
                      <a:pt x="4" y="12"/>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4" name="Freeform 270"/>
              <p:cNvSpPr/>
              <p:nvPr/>
            </p:nvSpPr>
            <p:spPr bwMode="auto">
              <a:xfrm>
                <a:off x="19342100" y="3303588"/>
                <a:ext cx="19050" cy="19050"/>
              </a:xfrm>
              <a:custGeom>
                <a:avLst/>
                <a:gdLst>
                  <a:gd name="T0" fmla="*/ 2 w 12"/>
                  <a:gd name="T1" fmla="*/ 10 h 13"/>
                  <a:gd name="T2" fmla="*/ 2 w 12"/>
                  <a:gd name="T3" fmla="*/ 2 h 13"/>
                  <a:gd name="T4" fmla="*/ 10 w 12"/>
                  <a:gd name="T5" fmla="*/ 3 h 13"/>
                  <a:gd name="T6" fmla="*/ 9 w 12"/>
                  <a:gd name="T7" fmla="*/ 11 h 13"/>
                  <a:gd name="T8" fmla="*/ 2 w 12"/>
                  <a:gd name="T9" fmla="*/ 10 h 13"/>
                </a:gdLst>
                <a:ahLst/>
                <a:cxnLst>
                  <a:cxn ang="0">
                    <a:pos x="T0" y="T1"/>
                  </a:cxn>
                  <a:cxn ang="0">
                    <a:pos x="T2" y="T3"/>
                  </a:cxn>
                  <a:cxn ang="0">
                    <a:pos x="T4" y="T5"/>
                  </a:cxn>
                  <a:cxn ang="0">
                    <a:pos x="T6" y="T7"/>
                  </a:cxn>
                  <a:cxn ang="0">
                    <a:pos x="T8" y="T9"/>
                  </a:cxn>
                </a:cxnLst>
                <a:rect l="0" t="0" r="r" b="b"/>
                <a:pathLst>
                  <a:path w="12" h="13">
                    <a:moveTo>
                      <a:pt x="2" y="10"/>
                    </a:moveTo>
                    <a:cubicBezTo>
                      <a:pt x="0" y="8"/>
                      <a:pt x="0" y="4"/>
                      <a:pt x="2" y="2"/>
                    </a:cubicBezTo>
                    <a:cubicBezTo>
                      <a:pt x="5" y="0"/>
                      <a:pt x="8" y="1"/>
                      <a:pt x="10" y="3"/>
                    </a:cubicBezTo>
                    <a:cubicBezTo>
                      <a:pt x="12" y="5"/>
                      <a:pt x="12" y="9"/>
                      <a:pt x="9" y="11"/>
                    </a:cubicBezTo>
                    <a:cubicBezTo>
                      <a:pt x="7" y="13"/>
                      <a:pt x="4" y="12"/>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5" name="Freeform 271"/>
              <p:cNvSpPr/>
              <p:nvPr/>
            </p:nvSpPr>
            <p:spPr bwMode="auto">
              <a:xfrm>
                <a:off x="19315113" y="3608388"/>
                <a:ext cx="19050" cy="19050"/>
              </a:xfrm>
              <a:custGeom>
                <a:avLst/>
                <a:gdLst>
                  <a:gd name="T0" fmla="*/ 3 w 12"/>
                  <a:gd name="T1" fmla="*/ 2 h 13"/>
                  <a:gd name="T2" fmla="*/ 10 w 12"/>
                  <a:gd name="T3" fmla="*/ 3 h 13"/>
                  <a:gd name="T4" fmla="*/ 10 w 12"/>
                  <a:gd name="T5" fmla="*/ 11 h 13"/>
                  <a:gd name="T6" fmla="*/ 2 w 12"/>
                  <a:gd name="T7" fmla="*/ 10 h 13"/>
                  <a:gd name="T8" fmla="*/ 3 w 12"/>
                  <a:gd name="T9" fmla="*/ 2 h 13"/>
                </a:gdLst>
                <a:ahLst/>
                <a:cxnLst>
                  <a:cxn ang="0">
                    <a:pos x="T0" y="T1"/>
                  </a:cxn>
                  <a:cxn ang="0">
                    <a:pos x="T2" y="T3"/>
                  </a:cxn>
                  <a:cxn ang="0">
                    <a:pos x="T4" y="T5"/>
                  </a:cxn>
                  <a:cxn ang="0">
                    <a:pos x="T6" y="T7"/>
                  </a:cxn>
                  <a:cxn ang="0">
                    <a:pos x="T8" y="T9"/>
                  </a:cxn>
                </a:cxnLst>
                <a:rect l="0" t="0" r="r" b="b"/>
                <a:pathLst>
                  <a:path w="12" h="13">
                    <a:moveTo>
                      <a:pt x="3" y="2"/>
                    </a:moveTo>
                    <a:cubicBezTo>
                      <a:pt x="5" y="0"/>
                      <a:pt x="8" y="1"/>
                      <a:pt x="10" y="3"/>
                    </a:cubicBezTo>
                    <a:cubicBezTo>
                      <a:pt x="12" y="5"/>
                      <a:pt x="12" y="9"/>
                      <a:pt x="10" y="11"/>
                    </a:cubicBezTo>
                    <a:cubicBezTo>
                      <a:pt x="7" y="13"/>
                      <a:pt x="4" y="12"/>
                      <a:pt x="2" y="10"/>
                    </a:cubicBezTo>
                    <a:cubicBezTo>
                      <a:pt x="0" y="8"/>
                      <a:pt x="0" y="4"/>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6" name="Freeform 272"/>
              <p:cNvSpPr/>
              <p:nvPr/>
            </p:nvSpPr>
            <p:spPr bwMode="auto">
              <a:xfrm>
                <a:off x="19646900" y="3330575"/>
                <a:ext cx="19050" cy="17463"/>
              </a:xfrm>
              <a:custGeom>
                <a:avLst/>
                <a:gdLst>
                  <a:gd name="T0" fmla="*/ 2 w 12"/>
                  <a:gd name="T1" fmla="*/ 2 h 12"/>
                  <a:gd name="T2" fmla="*/ 10 w 12"/>
                  <a:gd name="T3" fmla="*/ 3 h 12"/>
                  <a:gd name="T4" fmla="*/ 9 w 12"/>
                  <a:gd name="T5" fmla="*/ 11 h 12"/>
                  <a:gd name="T6" fmla="*/ 2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5" y="0"/>
                      <a:pt x="8" y="1"/>
                      <a:pt x="10" y="3"/>
                    </a:cubicBezTo>
                    <a:cubicBezTo>
                      <a:pt x="12" y="5"/>
                      <a:pt x="12" y="9"/>
                      <a:pt x="9" y="11"/>
                    </a:cubicBezTo>
                    <a:cubicBezTo>
                      <a:pt x="7" y="12"/>
                      <a:pt x="4" y="12"/>
                      <a:pt x="2" y="10"/>
                    </a:cubicBezTo>
                    <a:cubicBezTo>
                      <a:pt x="0" y="8"/>
                      <a:pt x="0" y="4"/>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7" name="Freeform 273"/>
              <p:cNvSpPr/>
              <p:nvPr/>
            </p:nvSpPr>
            <p:spPr bwMode="auto">
              <a:xfrm>
                <a:off x="19646900" y="3608388"/>
                <a:ext cx="19050" cy="19050"/>
              </a:xfrm>
              <a:custGeom>
                <a:avLst/>
                <a:gdLst>
                  <a:gd name="T0" fmla="*/ 2 w 12"/>
                  <a:gd name="T1" fmla="*/ 11 h 13"/>
                  <a:gd name="T2" fmla="*/ 2 w 12"/>
                  <a:gd name="T3" fmla="*/ 3 h 13"/>
                  <a:gd name="T4" fmla="*/ 9 w 12"/>
                  <a:gd name="T5" fmla="*/ 2 h 13"/>
                  <a:gd name="T6" fmla="*/ 10 w 12"/>
                  <a:gd name="T7" fmla="*/ 10 h 13"/>
                  <a:gd name="T8" fmla="*/ 2 w 12"/>
                  <a:gd name="T9" fmla="*/ 11 h 13"/>
                </a:gdLst>
                <a:ahLst/>
                <a:cxnLst>
                  <a:cxn ang="0">
                    <a:pos x="T0" y="T1"/>
                  </a:cxn>
                  <a:cxn ang="0">
                    <a:pos x="T2" y="T3"/>
                  </a:cxn>
                  <a:cxn ang="0">
                    <a:pos x="T4" y="T5"/>
                  </a:cxn>
                  <a:cxn ang="0">
                    <a:pos x="T6" y="T7"/>
                  </a:cxn>
                  <a:cxn ang="0">
                    <a:pos x="T8" y="T9"/>
                  </a:cxn>
                </a:cxnLst>
                <a:rect l="0" t="0" r="r" b="b"/>
                <a:pathLst>
                  <a:path w="12" h="13">
                    <a:moveTo>
                      <a:pt x="2" y="11"/>
                    </a:moveTo>
                    <a:cubicBezTo>
                      <a:pt x="0" y="9"/>
                      <a:pt x="0" y="5"/>
                      <a:pt x="2" y="3"/>
                    </a:cubicBezTo>
                    <a:cubicBezTo>
                      <a:pt x="4" y="1"/>
                      <a:pt x="7" y="0"/>
                      <a:pt x="9" y="2"/>
                    </a:cubicBezTo>
                    <a:cubicBezTo>
                      <a:pt x="12" y="4"/>
                      <a:pt x="12" y="8"/>
                      <a:pt x="10" y="10"/>
                    </a:cubicBezTo>
                    <a:cubicBezTo>
                      <a:pt x="8" y="12"/>
                      <a:pt x="5" y="1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8" name="Freeform 274"/>
              <p:cNvSpPr/>
              <p:nvPr/>
            </p:nvSpPr>
            <p:spPr bwMode="auto">
              <a:xfrm>
                <a:off x="19315113" y="3330575"/>
                <a:ext cx="19050" cy="17463"/>
              </a:xfrm>
              <a:custGeom>
                <a:avLst/>
                <a:gdLst>
                  <a:gd name="T0" fmla="*/ 3 w 12"/>
                  <a:gd name="T1" fmla="*/ 11 h 12"/>
                  <a:gd name="T2" fmla="*/ 2 w 12"/>
                  <a:gd name="T3" fmla="*/ 3 h 12"/>
                  <a:gd name="T4" fmla="*/ 10 w 12"/>
                  <a:gd name="T5" fmla="*/ 2 h 12"/>
                  <a:gd name="T6" fmla="*/ 10 w 12"/>
                  <a:gd name="T7" fmla="*/ 10 h 12"/>
                  <a:gd name="T8" fmla="*/ 3 w 12"/>
                  <a:gd name="T9" fmla="*/ 11 h 12"/>
                </a:gdLst>
                <a:ahLst/>
                <a:cxnLst>
                  <a:cxn ang="0">
                    <a:pos x="T0" y="T1"/>
                  </a:cxn>
                  <a:cxn ang="0">
                    <a:pos x="T2" y="T3"/>
                  </a:cxn>
                  <a:cxn ang="0">
                    <a:pos x="T4" y="T5"/>
                  </a:cxn>
                  <a:cxn ang="0">
                    <a:pos x="T6" y="T7"/>
                  </a:cxn>
                  <a:cxn ang="0">
                    <a:pos x="T8" y="T9"/>
                  </a:cxn>
                </a:cxnLst>
                <a:rect l="0" t="0" r="r" b="b"/>
                <a:pathLst>
                  <a:path w="12" h="12">
                    <a:moveTo>
                      <a:pt x="3" y="11"/>
                    </a:moveTo>
                    <a:cubicBezTo>
                      <a:pt x="0" y="9"/>
                      <a:pt x="0" y="5"/>
                      <a:pt x="2" y="3"/>
                    </a:cubicBezTo>
                    <a:cubicBezTo>
                      <a:pt x="4" y="1"/>
                      <a:pt x="7" y="0"/>
                      <a:pt x="10" y="2"/>
                    </a:cubicBezTo>
                    <a:cubicBezTo>
                      <a:pt x="12" y="4"/>
                      <a:pt x="12" y="8"/>
                      <a:pt x="10" y="10"/>
                    </a:cubicBezTo>
                    <a:cubicBezTo>
                      <a:pt x="8" y="12"/>
                      <a:pt x="5" y="12"/>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9" name="Freeform 275"/>
              <p:cNvSpPr/>
              <p:nvPr/>
            </p:nvSpPr>
            <p:spPr bwMode="auto">
              <a:xfrm>
                <a:off x="19342100" y="3635375"/>
                <a:ext cx="19050" cy="19050"/>
              </a:xfrm>
              <a:custGeom>
                <a:avLst/>
                <a:gdLst>
                  <a:gd name="T0" fmla="*/ 2 w 12"/>
                  <a:gd name="T1" fmla="*/ 3 h 12"/>
                  <a:gd name="T2" fmla="*/ 9 w 12"/>
                  <a:gd name="T3" fmla="*/ 2 h 12"/>
                  <a:gd name="T4" fmla="*/ 10 w 12"/>
                  <a:gd name="T5" fmla="*/ 10 h 12"/>
                  <a:gd name="T6" fmla="*/ 2 w 12"/>
                  <a:gd name="T7" fmla="*/ 10 h 12"/>
                  <a:gd name="T8" fmla="*/ 2 w 12"/>
                  <a:gd name="T9" fmla="*/ 3 h 12"/>
                </a:gdLst>
                <a:ahLst/>
                <a:cxnLst>
                  <a:cxn ang="0">
                    <a:pos x="T0" y="T1"/>
                  </a:cxn>
                  <a:cxn ang="0">
                    <a:pos x="T2" y="T3"/>
                  </a:cxn>
                  <a:cxn ang="0">
                    <a:pos x="T4" y="T5"/>
                  </a:cxn>
                  <a:cxn ang="0">
                    <a:pos x="T6" y="T7"/>
                  </a:cxn>
                  <a:cxn ang="0">
                    <a:pos x="T8" y="T9"/>
                  </a:cxn>
                </a:cxnLst>
                <a:rect l="0" t="0" r="r" b="b"/>
                <a:pathLst>
                  <a:path w="12" h="12">
                    <a:moveTo>
                      <a:pt x="2" y="3"/>
                    </a:moveTo>
                    <a:cubicBezTo>
                      <a:pt x="4" y="0"/>
                      <a:pt x="7" y="0"/>
                      <a:pt x="9" y="2"/>
                    </a:cubicBezTo>
                    <a:cubicBezTo>
                      <a:pt x="12" y="4"/>
                      <a:pt x="12" y="7"/>
                      <a:pt x="10" y="10"/>
                    </a:cubicBezTo>
                    <a:cubicBezTo>
                      <a:pt x="8" y="12"/>
                      <a:pt x="5" y="12"/>
                      <a:pt x="2" y="10"/>
                    </a:cubicBezTo>
                    <a:cubicBezTo>
                      <a:pt x="0" y="9"/>
                      <a:pt x="0" y="5"/>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0" name="Freeform 276"/>
              <p:cNvSpPr/>
              <p:nvPr/>
            </p:nvSpPr>
            <p:spPr bwMode="auto">
              <a:xfrm>
                <a:off x="19619913" y="3303588"/>
                <a:ext cx="19050" cy="19050"/>
              </a:xfrm>
              <a:custGeom>
                <a:avLst/>
                <a:gdLst>
                  <a:gd name="T0" fmla="*/ 2 w 12"/>
                  <a:gd name="T1" fmla="*/ 3 h 13"/>
                  <a:gd name="T2" fmla="*/ 10 w 12"/>
                  <a:gd name="T3" fmla="*/ 2 h 13"/>
                  <a:gd name="T4" fmla="*/ 10 w 12"/>
                  <a:gd name="T5" fmla="*/ 10 h 13"/>
                  <a:gd name="T6" fmla="*/ 3 w 12"/>
                  <a:gd name="T7" fmla="*/ 11 h 13"/>
                  <a:gd name="T8" fmla="*/ 2 w 12"/>
                  <a:gd name="T9" fmla="*/ 3 h 13"/>
                </a:gdLst>
                <a:ahLst/>
                <a:cxnLst>
                  <a:cxn ang="0">
                    <a:pos x="T0" y="T1"/>
                  </a:cxn>
                  <a:cxn ang="0">
                    <a:pos x="T2" y="T3"/>
                  </a:cxn>
                  <a:cxn ang="0">
                    <a:pos x="T4" y="T5"/>
                  </a:cxn>
                  <a:cxn ang="0">
                    <a:pos x="T6" y="T7"/>
                  </a:cxn>
                  <a:cxn ang="0">
                    <a:pos x="T8" y="T9"/>
                  </a:cxn>
                </a:cxnLst>
                <a:rect l="0" t="0" r="r" b="b"/>
                <a:pathLst>
                  <a:path w="12" h="13">
                    <a:moveTo>
                      <a:pt x="2" y="3"/>
                    </a:moveTo>
                    <a:cubicBezTo>
                      <a:pt x="4" y="1"/>
                      <a:pt x="7" y="0"/>
                      <a:pt x="10" y="2"/>
                    </a:cubicBezTo>
                    <a:cubicBezTo>
                      <a:pt x="12" y="4"/>
                      <a:pt x="12" y="8"/>
                      <a:pt x="10" y="10"/>
                    </a:cubicBezTo>
                    <a:cubicBezTo>
                      <a:pt x="8" y="12"/>
                      <a:pt x="5" y="13"/>
                      <a:pt x="3" y="11"/>
                    </a:cubicBezTo>
                    <a:cubicBezTo>
                      <a:pt x="0" y="9"/>
                      <a:pt x="0" y="5"/>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1" name="Freeform 277"/>
              <p:cNvSpPr/>
              <p:nvPr/>
            </p:nvSpPr>
            <p:spPr bwMode="auto">
              <a:xfrm>
                <a:off x="19669125" y="3578225"/>
                <a:ext cx="19050" cy="19050"/>
              </a:xfrm>
              <a:custGeom>
                <a:avLst/>
                <a:gdLst>
                  <a:gd name="T0" fmla="*/ 4 w 13"/>
                  <a:gd name="T1" fmla="*/ 11 h 12"/>
                  <a:gd name="T2" fmla="*/ 2 w 13"/>
                  <a:gd name="T3" fmla="*/ 3 h 12"/>
                  <a:gd name="T4" fmla="*/ 9 w 13"/>
                  <a:gd name="T5" fmla="*/ 1 h 12"/>
                  <a:gd name="T6" fmla="*/ 11 w 13"/>
                  <a:gd name="T7" fmla="*/ 9 h 12"/>
                  <a:gd name="T8" fmla="*/ 4 w 13"/>
                  <a:gd name="T9" fmla="*/ 11 h 12"/>
                </a:gdLst>
                <a:ahLst/>
                <a:cxnLst>
                  <a:cxn ang="0">
                    <a:pos x="T0" y="T1"/>
                  </a:cxn>
                  <a:cxn ang="0">
                    <a:pos x="T2" y="T3"/>
                  </a:cxn>
                  <a:cxn ang="0">
                    <a:pos x="T4" y="T5"/>
                  </a:cxn>
                  <a:cxn ang="0">
                    <a:pos x="T6" y="T7"/>
                  </a:cxn>
                  <a:cxn ang="0">
                    <a:pos x="T8" y="T9"/>
                  </a:cxn>
                </a:cxnLst>
                <a:rect l="0" t="0" r="r" b="b"/>
                <a:pathLst>
                  <a:path w="13" h="12">
                    <a:moveTo>
                      <a:pt x="4" y="11"/>
                    </a:moveTo>
                    <a:cubicBezTo>
                      <a:pt x="1" y="9"/>
                      <a:pt x="0" y="6"/>
                      <a:pt x="2" y="3"/>
                    </a:cubicBezTo>
                    <a:cubicBezTo>
                      <a:pt x="3" y="1"/>
                      <a:pt x="6" y="0"/>
                      <a:pt x="9" y="1"/>
                    </a:cubicBezTo>
                    <a:cubicBezTo>
                      <a:pt x="12" y="3"/>
                      <a:pt x="13" y="6"/>
                      <a:pt x="11" y="9"/>
                    </a:cubicBezTo>
                    <a:cubicBezTo>
                      <a:pt x="10" y="11"/>
                      <a:pt x="6" y="12"/>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2" name="Freeform 278"/>
              <p:cNvSpPr/>
              <p:nvPr/>
            </p:nvSpPr>
            <p:spPr bwMode="auto">
              <a:xfrm>
                <a:off x="19294475" y="3362325"/>
                <a:ext cx="17463" cy="17463"/>
              </a:xfrm>
              <a:custGeom>
                <a:avLst/>
                <a:gdLst>
                  <a:gd name="T0" fmla="*/ 3 w 12"/>
                  <a:gd name="T1" fmla="*/ 11 h 12"/>
                  <a:gd name="T2" fmla="*/ 1 w 12"/>
                  <a:gd name="T3" fmla="*/ 3 h 12"/>
                  <a:gd name="T4" fmla="*/ 9 w 12"/>
                  <a:gd name="T5" fmla="*/ 1 h 12"/>
                  <a:gd name="T6" fmla="*/ 11 w 12"/>
                  <a:gd name="T7" fmla="*/ 9 h 12"/>
                  <a:gd name="T8" fmla="*/ 3 w 12"/>
                  <a:gd name="T9" fmla="*/ 11 h 12"/>
                </a:gdLst>
                <a:ahLst/>
                <a:cxnLst>
                  <a:cxn ang="0">
                    <a:pos x="T0" y="T1"/>
                  </a:cxn>
                  <a:cxn ang="0">
                    <a:pos x="T2" y="T3"/>
                  </a:cxn>
                  <a:cxn ang="0">
                    <a:pos x="T4" y="T5"/>
                  </a:cxn>
                  <a:cxn ang="0">
                    <a:pos x="T6" y="T7"/>
                  </a:cxn>
                  <a:cxn ang="0">
                    <a:pos x="T8" y="T9"/>
                  </a:cxn>
                </a:cxnLst>
                <a:rect l="0" t="0" r="r" b="b"/>
                <a:pathLst>
                  <a:path w="12" h="12">
                    <a:moveTo>
                      <a:pt x="3" y="11"/>
                    </a:moveTo>
                    <a:cubicBezTo>
                      <a:pt x="0" y="9"/>
                      <a:pt x="0" y="6"/>
                      <a:pt x="1" y="3"/>
                    </a:cubicBezTo>
                    <a:cubicBezTo>
                      <a:pt x="3" y="1"/>
                      <a:pt x="6" y="0"/>
                      <a:pt x="9" y="1"/>
                    </a:cubicBezTo>
                    <a:cubicBezTo>
                      <a:pt x="11" y="3"/>
                      <a:pt x="12" y="6"/>
                      <a:pt x="11" y="9"/>
                    </a:cubicBezTo>
                    <a:cubicBezTo>
                      <a:pt x="9" y="11"/>
                      <a:pt x="6" y="12"/>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3" name="Freeform 279"/>
              <p:cNvSpPr/>
              <p:nvPr/>
            </p:nvSpPr>
            <p:spPr bwMode="auto">
              <a:xfrm>
                <a:off x="19372263" y="3656013"/>
                <a:ext cx="19050" cy="20638"/>
              </a:xfrm>
              <a:custGeom>
                <a:avLst/>
                <a:gdLst>
                  <a:gd name="T0" fmla="*/ 2 w 13"/>
                  <a:gd name="T1" fmla="*/ 4 h 13"/>
                  <a:gd name="T2" fmla="*/ 9 w 13"/>
                  <a:gd name="T3" fmla="*/ 2 h 13"/>
                  <a:gd name="T4" fmla="*/ 11 w 13"/>
                  <a:gd name="T5" fmla="*/ 9 h 13"/>
                  <a:gd name="T6" fmla="*/ 4 w 13"/>
                  <a:gd name="T7" fmla="*/ 11 h 13"/>
                  <a:gd name="T8" fmla="*/ 2 w 13"/>
                  <a:gd name="T9" fmla="*/ 4 h 13"/>
                </a:gdLst>
                <a:ahLst/>
                <a:cxnLst>
                  <a:cxn ang="0">
                    <a:pos x="T0" y="T1"/>
                  </a:cxn>
                  <a:cxn ang="0">
                    <a:pos x="T2" y="T3"/>
                  </a:cxn>
                  <a:cxn ang="0">
                    <a:pos x="T4" y="T5"/>
                  </a:cxn>
                  <a:cxn ang="0">
                    <a:pos x="T6" y="T7"/>
                  </a:cxn>
                  <a:cxn ang="0">
                    <a:pos x="T8" y="T9"/>
                  </a:cxn>
                </a:cxnLst>
                <a:rect l="0" t="0" r="r" b="b"/>
                <a:pathLst>
                  <a:path w="13" h="13">
                    <a:moveTo>
                      <a:pt x="2" y="4"/>
                    </a:moveTo>
                    <a:cubicBezTo>
                      <a:pt x="3" y="1"/>
                      <a:pt x="7" y="0"/>
                      <a:pt x="9" y="2"/>
                    </a:cubicBezTo>
                    <a:cubicBezTo>
                      <a:pt x="12" y="3"/>
                      <a:pt x="13" y="7"/>
                      <a:pt x="11" y="9"/>
                    </a:cubicBezTo>
                    <a:cubicBezTo>
                      <a:pt x="10" y="12"/>
                      <a:pt x="6" y="13"/>
                      <a:pt x="4" y="11"/>
                    </a:cubicBezTo>
                    <a:cubicBezTo>
                      <a:pt x="1" y="10"/>
                      <a:pt x="0" y="7"/>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4" name="Freeform 280"/>
              <p:cNvSpPr/>
              <p:nvPr/>
            </p:nvSpPr>
            <p:spPr bwMode="auto">
              <a:xfrm>
                <a:off x="19589750" y="3281363"/>
                <a:ext cx="19050" cy="19050"/>
              </a:xfrm>
              <a:custGeom>
                <a:avLst/>
                <a:gdLst>
                  <a:gd name="T0" fmla="*/ 2 w 13"/>
                  <a:gd name="T1" fmla="*/ 3 h 12"/>
                  <a:gd name="T2" fmla="*/ 9 w 13"/>
                  <a:gd name="T3" fmla="*/ 1 h 12"/>
                  <a:gd name="T4" fmla="*/ 11 w 13"/>
                  <a:gd name="T5" fmla="*/ 9 h 12"/>
                  <a:gd name="T6" fmla="*/ 4 w 13"/>
                  <a:gd name="T7" fmla="*/ 11 h 12"/>
                  <a:gd name="T8" fmla="*/ 2 w 13"/>
                  <a:gd name="T9" fmla="*/ 3 h 12"/>
                </a:gdLst>
                <a:ahLst/>
                <a:cxnLst>
                  <a:cxn ang="0">
                    <a:pos x="T0" y="T1"/>
                  </a:cxn>
                  <a:cxn ang="0">
                    <a:pos x="T2" y="T3"/>
                  </a:cxn>
                  <a:cxn ang="0">
                    <a:pos x="T4" y="T5"/>
                  </a:cxn>
                  <a:cxn ang="0">
                    <a:pos x="T6" y="T7"/>
                  </a:cxn>
                  <a:cxn ang="0">
                    <a:pos x="T8" y="T9"/>
                  </a:cxn>
                </a:cxnLst>
                <a:rect l="0" t="0" r="r" b="b"/>
                <a:pathLst>
                  <a:path w="13" h="12">
                    <a:moveTo>
                      <a:pt x="2" y="3"/>
                    </a:moveTo>
                    <a:cubicBezTo>
                      <a:pt x="3" y="1"/>
                      <a:pt x="7" y="0"/>
                      <a:pt x="9" y="1"/>
                    </a:cubicBezTo>
                    <a:cubicBezTo>
                      <a:pt x="12" y="3"/>
                      <a:pt x="13" y="6"/>
                      <a:pt x="11" y="9"/>
                    </a:cubicBezTo>
                    <a:cubicBezTo>
                      <a:pt x="10" y="12"/>
                      <a:pt x="6" y="12"/>
                      <a:pt x="4" y="11"/>
                    </a:cubicBezTo>
                    <a:cubicBezTo>
                      <a:pt x="1" y="9"/>
                      <a:pt x="0" y="6"/>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5" name="Freeform 281"/>
              <p:cNvSpPr/>
              <p:nvPr/>
            </p:nvSpPr>
            <p:spPr bwMode="auto">
              <a:xfrm>
                <a:off x="19685000" y="3543300"/>
                <a:ext cx="19050" cy="19050"/>
              </a:xfrm>
              <a:custGeom>
                <a:avLst/>
                <a:gdLst>
                  <a:gd name="T0" fmla="*/ 4 w 12"/>
                  <a:gd name="T1" fmla="*/ 11 h 12"/>
                  <a:gd name="T2" fmla="*/ 1 w 12"/>
                  <a:gd name="T3" fmla="*/ 4 h 12"/>
                  <a:gd name="T4" fmla="*/ 8 w 12"/>
                  <a:gd name="T5" fmla="*/ 1 h 12"/>
                  <a:gd name="T6" fmla="*/ 11 w 12"/>
                  <a:gd name="T7" fmla="*/ 8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1" y="10"/>
                      <a:pt x="0" y="7"/>
                      <a:pt x="1" y="4"/>
                    </a:cubicBezTo>
                    <a:cubicBezTo>
                      <a:pt x="2" y="2"/>
                      <a:pt x="5" y="0"/>
                      <a:pt x="8" y="1"/>
                    </a:cubicBezTo>
                    <a:cubicBezTo>
                      <a:pt x="11" y="2"/>
                      <a:pt x="12" y="5"/>
                      <a:pt x="11" y="8"/>
                    </a:cubicBezTo>
                    <a:cubicBezTo>
                      <a:pt x="10" y="11"/>
                      <a:pt x="7" y="12"/>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6" name="Freeform 282"/>
              <p:cNvSpPr/>
              <p:nvPr/>
            </p:nvSpPr>
            <p:spPr bwMode="auto">
              <a:xfrm>
                <a:off x="19277013" y="3395663"/>
                <a:ext cx="19050" cy="19050"/>
              </a:xfrm>
              <a:custGeom>
                <a:avLst/>
                <a:gdLst>
                  <a:gd name="T0" fmla="*/ 4 w 12"/>
                  <a:gd name="T1" fmla="*/ 11 h 12"/>
                  <a:gd name="T2" fmla="*/ 1 w 12"/>
                  <a:gd name="T3" fmla="*/ 4 h 12"/>
                  <a:gd name="T4" fmla="*/ 8 w 12"/>
                  <a:gd name="T5" fmla="*/ 1 h 12"/>
                  <a:gd name="T6" fmla="*/ 11 w 12"/>
                  <a:gd name="T7" fmla="*/ 8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2" y="10"/>
                      <a:pt x="0" y="7"/>
                      <a:pt x="1" y="4"/>
                    </a:cubicBezTo>
                    <a:cubicBezTo>
                      <a:pt x="2" y="1"/>
                      <a:pt x="5" y="0"/>
                      <a:pt x="8" y="1"/>
                    </a:cubicBezTo>
                    <a:cubicBezTo>
                      <a:pt x="11" y="2"/>
                      <a:pt x="12" y="5"/>
                      <a:pt x="11" y="8"/>
                    </a:cubicBezTo>
                    <a:cubicBezTo>
                      <a:pt x="10" y="10"/>
                      <a:pt x="7" y="12"/>
                      <a:pt x="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7" name="Freeform 283"/>
              <p:cNvSpPr/>
              <p:nvPr/>
            </p:nvSpPr>
            <p:spPr bwMode="auto">
              <a:xfrm>
                <a:off x="19407188" y="3673475"/>
                <a:ext cx="17463" cy="17463"/>
              </a:xfrm>
              <a:custGeom>
                <a:avLst/>
                <a:gdLst>
                  <a:gd name="T0" fmla="*/ 1 w 12"/>
                  <a:gd name="T1" fmla="*/ 4 h 12"/>
                  <a:gd name="T2" fmla="*/ 8 w 12"/>
                  <a:gd name="T3" fmla="*/ 1 h 12"/>
                  <a:gd name="T4" fmla="*/ 11 w 12"/>
                  <a:gd name="T5" fmla="*/ 8 h 12"/>
                  <a:gd name="T6" fmla="*/ 4 w 12"/>
                  <a:gd name="T7" fmla="*/ 11 h 12"/>
                  <a:gd name="T8" fmla="*/ 1 w 12"/>
                  <a:gd name="T9" fmla="*/ 4 h 12"/>
                </a:gdLst>
                <a:ahLst/>
                <a:cxnLst>
                  <a:cxn ang="0">
                    <a:pos x="T0" y="T1"/>
                  </a:cxn>
                  <a:cxn ang="0">
                    <a:pos x="T2" y="T3"/>
                  </a:cxn>
                  <a:cxn ang="0">
                    <a:pos x="T4" y="T5"/>
                  </a:cxn>
                  <a:cxn ang="0">
                    <a:pos x="T6" y="T7"/>
                  </a:cxn>
                  <a:cxn ang="0">
                    <a:pos x="T8" y="T9"/>
                  </a:cxn>
                </a:cxnLst>
                <a:rect l="0" t="0" r="r" b="b"/>
                <a:pathLst>
                  <a:path w="12" h="12">
                    <a:moveTo>
                      <a:pt x="1" y="4"/>
                    </a:moveTo>
                    <a:cubicBezTo>
                      <a:pt x="2" y="2"/>
                      <a:pt x="5" y="0"/>
                      <a:pt x="8" y="1"/>
                    </a:cubicBezTo>
                    <a:cubicBezTo>
                      <a:pt x="11" y="2"/>
                      <a:pt x="12" y="5"/>
                      <a:pt x="11" y="8"/>
                    </a:cubicBezTo>
                    <a:cubicBezTo>
                      <a:pt x="10" y="11"/>
                      <a:pt x="7" y="12"/>
                      <a:pt x="4" y="11"/>
                    </a:cubicBezTo>
                    <a:cubicBezTo>
                      <a:pt x="2" y="10"/>
                      <a:pt x="0" y="7"/>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8" name="Freeform 284"/>
              <p:cNvSpPr/>
              <p:nvPr/>
            </p:nvSpPr>
            <p:spPr bwMode="auto">
              <a:xfrm>
                <a:off x="19556413" y="3265488"/>
                <a:ext cx="17463" cy="19050"/>
              </a:xfrm>
              <a:custGeom>
                <a:avLst/>
                <a:gdLst>
                  <a:gd name="T0" fmla="*/ 1 w 12"/>
                  <a:gd name="T1" fmla="*/ 5 h 13"/>
                  <a:gd name="T2" fmla="*/ 8 w 12"/>
                  <a:gd name="T3" fmla="*/ 1 h 13"/>
                  <a:gd name="T4" fmla="*/ 11 w 12"/>
                  <a:gd name="T5" fmla="*/ 8 h 13"/>
                  <a:gd name="T6" fmla="*/ 4 w 12"/>
                  <a:gd name="T7" fmla="*/ 12 h 13"/>
                  <a:gd name="T8" fmla="*/ 1 w 12"/>
                  <a:gd name="T9" fmla="*/ 5 h 13"/>
                </a:gdLst>
                <a:ahLst/>
                <a:cxnLst>
                  <a:cxn ang="0">
                    <a:pos x="T0" y="T1"/>
                  </a:cxn>
                  <a:cxn ang="0">
                    <a:pos x="T2" y="T3"/>
                  </a:cxn>
                  <a:cxn ang="0">
                    <a:pos x="T4" y="T5"/>
                  </a:cxn>
                  <a:cxn ang="0">
                    <a:pos x="T6" y="T7"/>
                  </a:cxn>
                  <a:cxn ang="0">
                    <a:pos x="T8" y="T9"/>
                  </a:cxn>
                </a:cxnLst>
                <a:rect l="0" t="0" r="r" b="b"/>
                <a:pathLst>
                  <a:path w="12" h="13">
                    <a:moveTo>
                      <a:pt x="1" y="5"/>
                    </a:moveTo>
                    <a:cubicBezTo>
                      <a:pt x="2" y="2"/>
                      <a:pt x="5" y="0"/>
                      <a:pt x="8" y="1"/>
                    </a:cubicBezTo>
                    <a:cubicBezTo>
                      <a:pt x="11" y="2"/>
                      <a:pt x="12" y="6"/>
                      <a:pt x="11" y="8"/>
                    </a:cubicBezTo>
                    <a:cubicBezTo>
                      <a:pt x="10" y="11"/>
                      <a:pt x="7" y="13"/>
                      <a:pt x="4" y="12"/>
                    </a:cubicBezTo>
                    <a:cubicBezTo>
                      <a:pt x="1" y="11"/>
                      <a:pt x="0" y="8"/>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9" name="Freeform 285"/>
              <p:cNvSpPr/>
              <p:nvPr/>
            </p:nvSpPr>
            <p:spPr bwMode="auto">
              <a:xfrm>
                <a:off x="19696113" y="3508375"/>
                <a:ext cx="15875" cy="17463"/>
              </a:xfrm>
              <a:custGeom>
                <a:avLst/>
                <a:gdLst>
                  <a:gd name="T0" fmla="*/ 5 w 11"/>
                  <a:gd name="T1" fmla="*/ 11 h 12"/>
                  <a:gd name="T2" fmla="*/ 0 w 11"/>
                  <a:gd name="T3" fmla="*/ 5 h 12"/>
                  <a:gd name="T4" fmla="*/ 6 w 11"/>
                  <a:gd name="T5" fmla="*/ 1 h 12"/>
                  <a:gd name="T6" fmla="*/ 11 w 11"/>
                  <a:gd name="T7" fmla="*/ 7 h 12"/>
                  <a:gd name="T8" fmla="*/ 5 w 11"/>
                  <a:gd name="T9" fmla="*/ 11 h 12"/>
                </a:gdLst>
                <a:ahLst/>
                <a:cxnLst>
                  <a:cxn ang="0">
                    <a:pos x="T0" y="T1"/>
                  </a:cxn>
                  <a:cxn ang="0">
                    <a:pos x="T2" y="T3"/>
                  </a:cxn>
                  <a:cxn ang="0">
                    <a:pos x="T4" y="T5"/>
                  </a:cxn>
                  <a:cxn ang="0">
                    <a:pos x="T6" y="T7"/>
                  </a:cxn>
                  <a:cxn ang="0">
                    <a:pos x="T8" y="T9"/>
                  </a:cxn>
                </a:cxnLst>
                <a:rect l="0" t="0" r="r" b="b"/>
                <a:pathLst>
                  <a:path w="11" h="12">
                    <a:moveTo>
                      <a:pt x="5" y="11"/>
                    </a:moveTo>
                    <a:cubicBezTo>
                      <a:pt x="2" y="11"/>
                      <a:pt x="0" y="8"/>
                      <a:pt x="0" y="5"/>
                    </a:cubicBezTo>
                    <a:cubicBezTo>
                      <a:pt x="1" y="2"/>
                      <a:pt x="3" y="0"/>
                      <a:pt x="6" y="1"/>
                    </a:cubicBezTo>
                    <a:cubicBezTo>
                      <a:pt x="9" y="1"/>
                      <a:pt x="11" y="4"/>
                      <a:pt x="11" y="7"/>
                    </a:cubicBezTo>
                    <a:cubicBezTo>
                      <a:pt x="10" y="10"/>
                      <a:pt x="7" y="12"/>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0" name="Freeform 286"/>
              <p:cNvSpPr/>
              <p:nvPr/>
            </p:nvSpPr>
            <p:spPr bwMode="auto">
              <a:xfrm>
                <a:off x="19269075" y="3432175"/>
                <a:ext cx="17463" cy="19050"/>
              </a:xfrm>
              <a:custGeom>
                <a:avLst/>
                <a:gdLst>
                  <a:gd name="T0" fmla="*/ 5 w 12"/>
                  <a:gd name="T1" fmla="*/ 11 h 12"/>
                  <a:gd name="T2" fmla="*/ 0 w 12"/>
                  <a:gd name="T3" fmla="*/ 5 h 12"/>
                  <a:gd name="T4" fmla="*/ 7 w 12"/>
                  <a:gd name="T5" fmla="*/ 1 h 12"/>
                  <a:gd name="T6" fmla="*/ 11 w 12"/>
                  <a:gd name="T7" fmla="*/ 7 h 12"/>
                  <a:gd name="T8" fmla="*/ 5 w 12"/>
                  <a:gd name="T9" fmla="*/ 11 h 12"/>
                </a:gdLst>
                <a:ahLst/>
                <a:cxnLst>
                  <a:cxn ang="0">
                    <a:pos x="T0" y="T1"/>
                  </a:cxn>
                  <a:cxn ang="0">
                    <a:pos x="T2" y="T3"/>
                  </a:cxn>
                  <a:cxn ang="0">
                    <a:pos x="T4" y="T5"/>
                  </a:cxn>
                  <a:cxn ang="0">
                    <a:pos x="T6" y="T7"/>
                  </a:cxn>
                  <a:cxn ang="0">
                    <a:pos x="T8" y="T9"/>
                  </a:cxn>
                </a:cxnLst>
                <a:rect l="0" t="0" r="r" b="b"/>
                <a:pathLst>
                  <a:path w="12" h="12">
                    <a:moveTo>
                      <a:pt x="5" y="11"/>
                    </a:moveTo>
                    <a:cubicBezTo>
                      <a:pt x="2" y="11"/>
                      <a:pt x="0" y="8"/>
                      <a:pt x="0" y="5"/>
                    </a:cubicBezTo>
                    <a:cubicBezTo>
                      <a:pt x="1" y="2"/>
                      <a:pt x="4" y="0"/>
                      <a:pt x="7" y="1"/>
                    </a:cubicBezTo>
                    <a:cubicBezTo>
                      <a:pt x="10" y="1"/>
                      <a:pt x="12" y="4"/>
                      <a:pt x="11" y="7"/>
                    </a:cubicBezTo>
                    <a:cubicBezTo>
                      <a:pt x="11" y="10"/>
                      <a:pt x="8" y="12"/>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1" name="Freeform 287"/>
              <p:cNvSpPr/>
              <p:nvPr/>
            </p:nvSpPr>
            <p:spPr bwMode="auto">
              <a:xfrm>
                <a:off x="19445288" y="3684588"/>
                <a:ext cx="15875" cy="17463"/>
              </a:xfrm>
              <a:custGeom>
                <a:avLst/>
                <a:gdLst>
                  <a:gd name="T0" fmla="*/ 0 w 11"/>
                  <a:gd name="T1" fmla="*/ 5 h 12"/>
                  <a:gd name="T2" fmla="*/ 7 w 11"/>
                  <a:gd name="T3" fmla="*/ 0 h 12"/>
                  <a:gd name="T4" fmla="*/ 11 w 11"/>
                  <a:gd name="T5" fmla="*/ 7 h 12"/>
                  <a:gd name="T6" fmla="*/ 5 w 11"/>
                  <a:gd name="T7" fmla="*/ 11 h 12"/>
                  <a:gd name="T8" fmla="*/ 0 w 11"/>
                  <a:gd name="T9" fmla="*/ 5 h 12"/>
                </a:gdLst>
                <a:ahLst/>
                <a:cxnLst>
                  <a:cxn ang="0">
                    <a:pos x="T0" y="T1"/>
                  </a:cxn>
                  <a:cxn ang="0">
                    <a:pos x="T2" y="T3"/>
                  </a:cxn>
                  <a:cxn ang="0">
                    <a:pos x="T4" y="T5"/>
                  </a:cxn>
                  <a:cxn ang="0">
                    <a:pos x="T6" y="T7"/>
                  </a:cxn>
                  <a:cxn ang="0">
                    <a:pos x="T8" y="T9"/>
                  </a:cxn>
                </a:cxnLst>
                <a:rect l="0" t="0" r="r" b="b"/>
                <a:pathLst>
                  <a:path w="11" h="12">
                    <a:moveTo>
                      <a:pt x="0" y="5"/>
                    </a:moveTo>
                    <a:cubicBezTo>
                      <a:pt x="1" y="2"/>
                      <a:pt x="4" y="0"/>
                      <a:pt x="7" y="0"/>
                    </a:cubicBezTo>
                    <a:cubicBezTo>
                      <a:pt x="9" y="1"/>
                      <a:pt x="11" y="4"/>
                      <a:pt x="11" y="7"/>
                    </a:cubicBezTo>
                    <a:cubicBezTo>
                      <a:pt x="10" y="10"/>
                      <a:pt x="8" y="12"/>
                      <a:pt x="5" y="11"/>
                    </a:cubicBezTo>
                    <a:cubicBezTo>
                      <a:pt x="2" y="11"/>
                      <a:pt x="0" y="8"/>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2" name="Freeform 288"/>
              <p:cNvSpPr/>
              <p:nvPr/>
            </p:nvSpPr>
            <p:spPr bwMode="auto">
              <a:xfrm>
                <a:off x="19519900" y="3255963"/>
                <a:ext cx="15875" cy="19050"/>
              </a:xfrm>
              <a:custGeom>
                <a:avLst/>
                <a:gdLst>
                  <a:gd name="T0" fmla="*/ 0 w 11"/>
                  <a:gd name="T1" fmla="*/ 5 h 12"/>
                  <a:gd name="T2" fmla="*/ 7 w 11"/>
                  <a:gd name="T3" fmla="*/ 1 h 12"/>
                  <a:gd name="T4" fmla="*/ 11 w 11"/>
                  <a:gd name="T5" fmla="*/ 7 h 12"/>
                  <a:gd name="T6" fmla="*/ 5 w 11"/>
                  <a:gd name="T7" fmla="*/ 11 h 12"/>
                  <a:gd name="T8" fmla="*/ 0 w 11"/>
                  <a:gd name="T9" fmla="*/ 5 h 12"/>
                </a:gdLst>
                <a:ahLst/>
                <a:cxnLst>
                  <a:cxn ang="0">
                    <a:pos x="T0" y="T1"/>
                  </a:cxn>
                  <a:cxn ang="0">
                    <a:pos x="T2" y="T3"/>
                  </a:cxn>
                  <a:cxn ang="0">
                    <a:pos x="T4" y="T5"/>
                  </a:cxn>
                  <a:cxn ang="0">
                    <a:pos x="T6" y="T7"/>
                  </a:cxn>
                  <a:cxn ang="0">
                    <a:pos x="T8" y="T9"/>
                  </a:cxn>
                </a:cxnLst>
                <a:rect l="0" t="0" r="r" b="b"/>
                <a:pathLst>
                  <a:path w="11" h="12">
                    <a:moveTo>
                      <a:pt x="0" y="5"/>
                    </a:moveTo>
                    <a:cubicBezTo>
                      <a:pt x="1" y="2"/>
                      <a:pt x="4" y="0"/>
                      <a:pt x="7" y="1"/>
                    </a:cubicBezTo>
                    <a:cubicBezTo>
                      <a:pt x="10" y="1"/>
                      <a:pt x="11" y="4"/>
                      <a:pt x="11" y="7"/>
                    </a:cubicBezTo>
                    <a:cubicBezTo>
                      <a:pt x="10" y="10"/>
                      <a:pt x="8" y="12"/>
                      <a:pt x="5" y="11"/>
                    </a:cubicBezTo>
                    <a:cubicBezTo>
                      <a:pt x="2" y="11"/>
                      <a:pt x="0" y="8"/>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 name="组合 3"/>
          <p:cNvGrpSpPr/>
          <p:nvPr/>
        </p:nvGrpSpPr>
        <p:grpSpPr>
          <a:xfrm>
            <a:off x="8184232" y="2522245"/>
            <a:ext cx="3503928" cy="2168599"/>
            <a:chOff x="8328248" y="2522245"/>
            <a:chExt cx="3503928" cy="2168599"/>
          </a:xfrm>
        </p:grpSpPr>
        <p:sp>
          <p:nvSpPr>
            <p:cNvPr id="18" name="TextBox 17"/>
            <p:cNvSpPr txBox="1"/>
            <p:nvPr/>
          </p:nvSpPr>
          <p:spPr>
            <a:xfrm>
              <a:off x="10724180" y="2584961"/>
              <a:ext cx="1107996" cy="369332"/>
            </a:xfrm>
            <a:prstGeom prst="rect">
              <a:avLst/>
            </a:prstGeom>
            <a:noFill/>
            <a:ln>
              <a:noFill/>
            </a:ln>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人民立场</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10724180" y="3449057"/>
              <a:ext cx="1107996" cy="369332"/>
            </a:xfrm>
            <a:prstGeom prst="rect">
              <a:avLst/>
            </a:prstGeom>
            <a:noFill/>
            <a:ln>
              <a:noFill/>
            </a:ln>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民族抱负</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10724180" y="4269399"/>
              <a:ext cx="1107996" cy="369332"/>
            </a:xfrm>
            <a:prstGeom prst="rect">
              <a:avLst/>
            </a:prstGeom>
            <a:noFill/>
            <a:ln>
              <a:noFill/>
            </a:ln>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世界责任</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8696343" y="2865829"/>
              <a:ext cx="615553" cy="1528624"/>
            </a:xfrm>
            <a:prstGeom prst="rect">
              <a:avLst/>
            </a:prstGeom>
            <a:noFill/>
            <a:ln>
              <a:noFill/>
            </a:ln>
          </p:spPr>
          <p:txBody>
            <a:bodyPr vert="eaVert"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集中反映</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08" name="Oval 96"/>
            <p:cNvSpPr>
              <a:spLocks noChangeArrowheads="1"/>
            </p:cNvSpPr>
            <p:nvPr/>
          </p:nvSpPr>
          <p:spPr bwMode="auto">
            <a:xfrm>
              <a:off x="10440925" y="4369296"/>
              <a:ext cx="191613" cy="191613"/>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09" name="Oval 97"/>
            <p:cNvSpPr>
              <a:spLocks noChangeArrowheads="1"/>
            </p:cNvSpPr>
            <p:nvPr/>
          </p:nvSpPr>
          <p:spPr bwMode="auto">
            <a:xfrm>
              <a:off x="10532208" y="4573244"/>
              <a:ext cx="9046" cy="8224"/>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10" name="Oval 98"/>
            <p:cNvSpPr>
              <a:spLocks noChangeArrowheads="1"/>
            </p:cNvSpPr>
            <p:nvPr/>
          </p:nvSpPr>
          <p:spPr bwMode="auto">
            <a:xfrm>
              <a:off x="10532208" y="4348737"/>
              <a:ext cx="9046" cy="8224"/>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11" name="Oval 99"/>
            <p:cNvSpPr>
              <a:spLocks noChangeArrowheads="1"/>
            </p:cNvSpPr>
            <p:nvPr/>
          </p:nvSpPr>
          <p:spPr bwMode="auto">
            <a:xfrm>
              <a:off x="10420366" y="4460579"/>
              <a:ext cx="8224" cy="9046"/>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12" name="Oval 100"/>
            <p:cNvSpPr>
              <a:spLocks noChangeArrowheads="1"/>
            </p:cNvSpPr>
            <p:nvPr/>
          </p:nvSpPr>
          <p:spPr bwMode="auto">
            <a:xfrm>
              <a:off x="10644873" y="4460579"/>
              <a:ext cx="8224" cy="9046"/>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13" name="Freeform 101"/>
            <p:cNvSpPr/>
            <p:nvPr/>
          </p:nvSpPr>
          <p:spPr bwMode="auto">
            <a:xfrm>
              <a:off x="10551945" y="4570777"/>
              <a:ext cx="8224" cy="9046"/>
            </a:xfrm>
            <a:custGeom>
              <a:avLst/>
              <a:gdLst>
                <a:gd name="T0" fmla="*/ 0 w 11"/>
                <a:gd name="T1" fmla="*/ 7 h 12"/>
                <a:gd name="T2" fmla="*/ 5 w 11"/>
                <a:gd name="T3" fmla="*/ 1 h 12"/>
                <a:gd name="T4" fmla="*/ 11 w 11"/>
                <a:gd name="T5" fmla="*/ 5 h 12"/>
                <a:gd name="T6" fmla="*/ 7 w 11"/>
                <a:gd name="T7" fmla="*/ 12 h 12"/>
                <a:gd name="T8" fmla="*/ 0 w 11"/>
                <a:gd name="T9" fmla="*/ 7 h 12"/>
              </a:gdLst>
              <a:ahLst/>
              <a:cxnLst>
                <a:cxn ang="0">
                  <a:pos x="T0" y="T1"/>
                </a:cxn>
                <a:cxn ang="0">
                  <a:pos x="T2" y="T3"/>
                </a:cxn>
                <a:cxn ang="0">
                  <a:pos x="T4" y="T5"/>
                </a:cxn>
                <a:cxn ang="0">
                  <a:pos x="T6" y="T7"/>
                </a:cxn>
                <a:cxn ang="0">
                  <a:pos x="T8" y="T9"/>
                </a:cxn>
              </a:cxnLst>
              <a:rect l="0" t="0" r="r" b="b"/>
              <a:pathLst>
                <a:path w="11" h="12">
                  <a:moveTo>
                    <a:pt x="0" y="7"/>
                  </a:moveTo>
                  <a:cubicBezTo>
                    <a:pt x="0" y="4"/>
                    <a:pt x="2" y="1"/>
                    <a:pt x="5" y="1"/>
                  </a:cubicBezTo>
                  <a:cubicBezTo>
                    <a:pt x="8" y="0"/>
                    <a:pt x="10" y="2"/>
                    <a:pt x="11" y="5"/>
                  </a:cubicBezTo>
                  <a:cubicBezTo>
                    <a:pt x="11" y="8"/>
                    <a:pt x="10" y="11"/>
                    <a:pt x="7" y="12"/>
                  </a:cubicBezTo>
                  <a:cubicBezTo>
                    <a:pt x="4" y="12"/>
                    <a:pt x="1" y="10"/>
                    <a:pt x="0" y="7"/>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14" name="Freeform 102"/>
            <p:cNvSpPr/>
            <p:nvPr/>
          </p:nvSpPr>
          <p:spPr bwMode="auto">
            <a:xfrm>
              <a:off x="10513294" y="4350381"/>
              <a:ext cx="8224" cy="8224"/>
            </a:xfrm>
            <a:custGeom>
              <a:avLst/>
              <a:gdLst>
                <a:gd name="T0" fmla="*/ 0 w 11"/>
                <a:gd name="T1" fmla="*/ 6 h 11"/>
                <a:gd name="T2" fmla="*/ 5 w 11"/>
                <a:gd name="T3" fmla="*/ 0 h 11"/>
                <a:gd name="T4" fmla="*/ 11 w 11"/>
                <a:gd name="T5" fmla="*/ 4 h 11"/>
                <a:gd name="T6" fmla="*/ 7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cubicBezTo>
                    <a:pt x="0" y="3"/>
                    <a:pt x="2" y="1"/>
                    <a:pt x="5" y="0"/>
                  </a:cubicBezTo>
                  <a:cubicBezTo>
                    <a:pt x="8" y="0"/>
                    <a:pt x="10" y="2"/>
                    <a:pt x="11" y="4"/>
                  </a:cubicBezTo>
                  <a:cubicBezTo>
                    <a:pt x="11" y="7"/>
                    <a:pt x="9" y="10"/>
                    <a:pt x="7" y="11"/>
                  </a:cubicBezTo>
                  <a:cubicBezTo>
                    <a:pt x="4" y="11"/>
                    <a:pt x="1" y="9"/>
                    <a:pt x="0" y="6"/>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15" name="Freeform 103"/>
            <p:cNvSpPr/>
            <p:nvPr/>
          </p:nvSpPr>
          <p:spPr bwMode="auto">
            <a:xfrm>
              <a:off x="10422010" y="4479494"/>
              <a:ext cx="9046" cy="9046"/>
            </a:xfrm>
            <a:custGeom>
              <a:avLst/>
              <a:gdLst>
                <a:gd name="T0" fmla="*/ 5 w 12"/>
                <a:gd name="T1" fmla="*/ 1 h 12"/>
                <a:gd name="T2" fmla="*/ 11 w 12"/>
                <a:gd name="T3" fmla="*/ 5 h 12"/>
                <a:gd name="T4" fmla="*/ 7 w 12"/>
                <a:gd name="T5" fmla="*/ 12 h 12"/>
                <a:gd name="T6" fmla="*/ 0 w 12"/>
                <a:gd name="T7" fmla="*/ 7 h 12"/>
                <a:gd name="T8" fmla="*/ 5 w 12"/>
                <a:gd name="T9" fmla="*/ 1 h 12"/>
              </a:gdLst>
              <a:ahLst/>
              <a:cxnLst>
                <a:cxn ang="0">
                  <a:pos x="T0" y="T1"/>
                </a:cxn>
                <a:cxn ang="0">
                  <a:pos x="T2" y="T3"/>
                </a:cxn>
                <a:cxn ang="0">
                  <a:pos x="T4" y="T5"/>
                </a:cxn>
                <a:cxn ang="0">
                  <a:pos x="T6" y="T7"/>
                </a:cxn>
                <a:cxn ang="0">
                  <a:pos x="T8" y="T9"/>
                </a:cxn>
              </a:cxnLst>
              <a:rect l="0" t="0" r="r" b="b"/>
              <a:pathLst>
                <a:path w="12" h="12">
                  <a:moveTo>
                    <a:pt x="5" y="1"/>
                  </a:moveTo>
                  <a:cubicBezTo>
                    <a:pt x="8" y="0"/>
                    <a:pt x="11" y="2"/>
                    <a:pt x="11" y="5"/>
                  </a:cubicBezTo>
                  <a:cubicBezTo>
                    <a:pt x="12" y="8"/>
                    <a:pt x="10" y="11"/>
                    <a:pt x="7" y="12"/>
                  </a:cubicBezTo>
                  <a:cubicBezTo>
                    <a:pt x="4" y="12"/>
                    <a:pt x="1" y="10"/>
                    <a:pt x="0" y="7"/>
                  </a:cubicBezTo>
                  <a:cubicBezTo>
                    <a:pt x="0" y="4"/>
                    <a:pt x="2" y="1"/>
                    <a:pt x="5"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16" name="Freeform 104"/>
            <p:cNvSpPr/>
            <p:nvPr/>
          </p:nvSpPr>
          <p:spPr bwMode="auto">
            <a:xfrm>
              <a:off x="10643229" y="4440842"/>
              <a:ext cx="8224" cy="9046"/>
            </a:xfrm>
            <a:custGeom>
              <a:avLst/>
              <a:gdLst>
                <a:gd name="T0" fmla="*/ 5 w 11"/>
                <a:gd name="T1" fmla="*/ 1 h 12"/>
                <a:gd name="T2" fmla="*/ 11 w 11"/>
                <a:gd name="T3" fmla="*/ 5 h 12"/>
                <a:gd name="T4" fmla="*/ 6 w 11"/>
                <a:gd name="T5" fmla="*/ 12 h 12"/>
                <a:gd name="T6" fmla="*/ 0 w 11"/>
                <a:gd name="T7" fmla="*/ 7 h 12"/>
                <a:gd name="T8" fmla="*/ 5 w 11"/>
                <a:gd name="T9" fmla="*/ 1 h 12"/>
              </a:gdLst>
              <a:ahLst/>
              <a:cxnLst>
                <a:cxn ang="0">
                  <a:pos x="T0" y="T1"/>
                </a:cxn>
                <a:cxn ang="0">
                  <a:pos x="T2" y="T3"/>
                </a:cxn>
                <a:cxn ang="0">
                  <a:pos x="T4" y="T5"/>
                </a:cxn>
                <a:cxn ang="0">
                  <a:pos x="T6" y="T7"/>
                </a:cxn>
                <a:cxn ang="0">
                  <a:pos x="T8" y="T9"/>
                </a:cxn>
              </a:cxnLst>
              <a:rect l="0" t="0" r="r" b="b"/>
              <a:pathLst>
                <a:path w="11" h="12">
                  <a:moveTo>
                    <a:pt x="5" y="1"/>
                  </a:moveTo>
                  <a:cubicBezTo>
                    <a:pt x="7" y="0"/>
                    <a:pt x="10" y="2"/>
                    <a:pt x="11" y="5"/>
                  </a:cubicBezTo>
                  <a:cubicBezTo>
                    <a:pt x="11" y="8"/>
                    <a:pt x="9" y="11"/>
                    <a:pt x="6" y="12"/>
                  </a:cubicBezTo>
                  <a:cubicBezTo>
                    <a:pt x="3" y="12"/>
                    <a:pt x="1" y="10"/>
                    <a:pt x="0" y="7"/>
                  </a:cubicBezTo>
                  <a:cubicBezTo>
                    <a:pt x="0" y="4"/>
                    <a:pt x="2" y="1"/>
                    <a:pt x="5"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17" name="Freeform 105"/>
            <p:cNvSpPr/>
            <p:nvPr/>
          </p:nvSpPr>
          <p:spPr bwMode="auto">
            <a:xfrm>
              <a:off x="10570860" y="4565021"/>
              <a:ext cx="9046" cy="10691"/>
            </a:xfrm>
            <a:custGeom>
              <a:avLst/>
              <a:gdLst>
                <a:gd name="T0" fmla="*/ 1 w 12"/>
                <a:gd name="T1" fmla="*/ 9 h 13"/>
                <a:gd name="T2" fmla="*/ 4 w 12"/>
                <a:gd name="T3" fmla="*/ 2 h 13"/>
                <a:gd name="T4" fmla="*/ 11 w 12"/>
                <a:gd name="T5" fmla="*/ 5 h 13"/>
                <a:gd name="T6" fmla="*/ 8 w 12"/>
                <a:gd name="T7" fmla="*/ 12 h 13"/>
                <a:gd name="T8" fmla="*/ 1 w 12"/>
                <a:gd name="T9" fmla="*/ 9 h 13"/>
              </a:gdLst>
              <a:ahLst/>
              <a:cxnLst>
                <a:cxn ang="0">
                  <a:pos x="T0" y="T1"/>
                </a:cxn>
                <a:cxn ang="0">
                  <a:pos x="T2" y="T3"/>
                </a:cxn>
                <a:cxn ang="0">
                  <a:pos x="T4" y="T5"/>
                </a:cxn>
                <a:cxn ang="0">
                  <a:pos x="T6" y="T7"/>
                </a:cxn>
                <a:cxn ang="0">
                  <a:pos x="T8" y="T9"/>
                </a:cxn>
              </a:cxnLst>
              <a:rect l="0" t="0" r="r" b="b"/>
              <a:pathLst>
                <a:path w="12" h="13">
                  <a:moveTo>
                    <a:pt x="1" y="9"/>
                  </a:moveTo>
                  <a:cubicBezTo>
                    <a:pt x="0" y="6"/>
                    <a:pt x="1" y="3"/>
                    <a:pt x="4" y="2"/>
                  </a:cubicBezTo>
                  <a:cubicBezTo>
                    <a:pt x="7" y="0"/>
                    <a:pt x="10" y="2"/>
                    <a:pt x="11" y="5"/>
                  </a:cubicBezTo>
                  <a:cubicBezTo>
                    <a:pt x="12" y="8"/>
                    <a:pt x="11" y="11"/>
                    <a:pt x="8" y="12"/>
                  </a:cubicBezTo>
                  <a:cubicBezTo>
                    <a:pt x="5" y="13"/>
                    <a:pt x="2" y="11"/>
                    <a:pt x="1" y="9"/>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18" name="Freeform 106"/>
            <p:cNvSpPr/>
            <p:nvPr/>
          </p:nvSpPr>
          <p:spPr bwMode="auto">
            <a:xfrm>
              <a:off x="10493557" y="4354493"/>
              <a:ext cx="9046" cy="9868"/>
            </a:xfrm>
            <a:custGeom>
              <a:avLst/>
              <a:gdLst>
                <a:gd name="T0" fmla="*/ 1 w 12"/>
                <a:gd name="T1" fmla="*/ 8 h 12"/>
                <a:gd name="T2" fmla="*/ 4 w 12"/>
                <a:gd name="T3" fmla="*/ 1 h 12"/>
                <a:gd name="T4" fmla="*/ 11 w 12"/>
                <a:gd name="T5" fmla="*/ 4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2" y="2"/>
                    <a:pt x="4" y="1"/>
                  </a:cubicBezTo>
                  <a:cubicBezTo>
                    <a:pt x="7" y="0"/>
                    <a:pt x="10" y="1"/>
                    <a:pt x="11" y="4"/>
                  </a:cubicBezTo>
                  <a:cubicBezTo>
                    <a:pt x="12" y="7"/>
                    <a:pt x="11" y="10"/>
                    <a:pt x="8" y="11"/>
                  </a:cubicBezTo>
                  <a:cubicBezTo>
                    <a:pt x="5" y="12"/>
                    <a:pt x="2" y="11"/>
                    <a:pt x="1" y="8"/>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19" name="Freeform 107"/>
            <p:cNvSpPr/>
            <p:nvPr/>
          </p:nvSpPr>
          <p:spPr bwMode="auto">
            <a:xfrm>
              <a:off x="10426122" y="4498409"/>
              <a:ext cx="9868" cy="9868"/>
            </a:xfrm>
            <a:custGeom>
              <a:avLst/>
              <a:gdLst>
                <a:gd name="T0" fmla="*/ 4 w 12"/>
                <a:gd name="T1" fmla="*/ 1 h 13"/>
                <a:gd name="T2" fmla="*/ 11 w 12"/>
                <a:gd name="T3" fmla="*/ 5 h 13"/>
                <a:gd name="T4" fmla="*/ 8 w 12"/>
                <a:gd name="T5" fmla="*/ 12 h 13"/>
                <a:gd name="T6" fmla="*/ 1 w 12"/>
                <a:gd name="T7" fmla="*/ 8 h 13"/>
                <a:gd name="T8" fmla="*/ 4 w 12"/>
                <a:gd name="T9" fmla="*/ 1 h 13"/>
              </a:gdLst>
              <a:ahLst/>
              <a:cxnLst>
                <a:cxn ang="0">
                  <a:pos x="T0" y="T1"/>
                </a:cxn>
                <a:cxn ang="0">
                  <a:pos x="T2" y="T3"/>
                </a:cxn>
                <a:cxn ang="0">
                  <a:pos x="T4" y="T5"/>
                </a:cxn>
                <a:cxn ang="0">
                  <a:pos x="T6" y="T7"/>
                </a:cxn>
                <a:cxn ang="0">
                  <a:pos x="T8" y="T9"/>
                </a:cxn>
              </a:cxnLst>
              <a:rect l="0" t="0" r="r" b="b"/>
              <a:pathLst>
                <a:path w="12" h="13">
                  <a:moveTo>
                    <a:pt x="4" y="1"/>
                  </a:moveTo>
                  <a:cubicBezTo>
                    <a:pt x="7" y="0"/>
                    <a:pt x="10" y="2"/>
                    <a:pt x="11" y="5"/>
                  </a:cubicBezTo>
                  <a:cubicBezTo>
                    <a:pt x="12" y="8"/>
                    <a:pt x="11" y="11"/>
                    <a:pt x="8" y="12"/>
                  </a:cubicBezTo>
                  <a:cubicBezTo>
                    <a:pt x="5" y="13"/>
                    <a:pt x="2" y="11"/>
                    <a:pt x="1" y="8"/>
                  </a:cubicBezTo>
                  <a:cubicBezTo>
                    <a:pt x="0" y="6"/>
                    <a:pt x="2" y="2"/>
                    <a:pt x="4"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20" name="Freeform 108"/>
            <p:cNvSpPr/>
            <p:nvPr/>
          </p:nvSpPr>
          <p:spPr bwMode="auto">
            <a:xfrm>
              <a:off x="10637472" y="4421928"/>
              <a:ext cx="9868" cy="9046"/>
            </a:xfrm>
            <a:custGeom>
              <a:avLst/>
              <a:gdLst>
                <a:gd name="T0" fmla="*/ 4 w 12"/>
                <a:gd name="T1" fmla="*/ 1 h 12"/>
                <a:gd name="T2" fmla="*/ 11 w 12"/>
                <a:gd name="T3" fmla="*/ 4 h 12"/>
                <a:gd name="T4" fmla="*/ 8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1"/>
                    <a:pt x="11" y="4"/>
                  </a:cubicBezTo>
                  <a:cubicBezTo>
                    <a:pt x="12" y="7"/>
                    <a:pt x="11" y="10"/>
                    <a:pt x="8" y="11"/>
                  </a:cubicBezTo>
                  <a:cubicBezTo>
                    <a:pt x="5" y="12"/>
                    <a:pt x="2" y="11"/>
                    <a:pt x="1" y="8"/>
                  </a:cubicBezTo>
                  <a:cubicBezTo>
                    <a:pt x="0" y="5"/>
                    <a:pt x="1" y="2"/>
                    <a:pt x="4"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21" name="Freeform 109"/>
            <p:cNvSpPr/>
            <p:nvPr/>
          </p:nvSpPr>
          <p:spPr bwMode="auto">
            <a:xfrm>
              <a:off x="10588130" y="4557620"/>
              <a:ext cx="9868" cy="9046"/>
            </a:xfrm>
            <a:custGeom>
              <a:avLst/>
              <a:gdLst>
                <a:gd name="T0" fmla="*/ 2 w 13"/>
                <a:gd name="T1" fmla="*/ 9 h 12"/>
                <a:gd name="T2" fmla="*/ 4 w 13"/>
                <a:gd name="T3" fmla="*/ 1 h 12"/>
                <a:gd name="T4" fmla="*/ 11 w 13"/>
                <a:gd name="T5" fmla="*/ 3 h 12"/>
                <a:gd name="T6" fmla="*/ 9 w 13"/>
                <a:gd name="T7" fmla="*/ 11 h 12"/>
                <a:gd name="T8" fmla="*/ 2 w 13"/>
                <a:gd name="T9" fmla="*/ 9 h 12"/>
              </a:gdLst>
              <a:ahLst/>
              <a:cxnLst>
                <a:cxn ang="0">
                  <a:pos x="T0" y="T1"/>
                </a:cxn>
                <a:cxn ang="0">
                  <a:pos x="T2" y="T3"/>
                </a:cxn>
                <a:cxn ang="0">
                  <a:pos x="T4" y="T5"/>
                </a:cxn>
                <a:cxn ang="0">
                  <a:pos x="T6" y="T7"/>
                </a:cxn>
                <a:cxn ang="0">
                  <a:pos x="T8" y="T9"/>
                </a:cxn>
              </a:cxnLst>
              <a:rect l="0" t="0" r="r" b="b"/>
              <a:pathLst>
                <a:path w="13" h="12">
                  <a:moveTo>
                    <a:pt x="2" y="9"/>
                  </a:moveTo>
                  <a:cubicBezTo>
                    <a:pt x="0" y="6"/>
                    <a:pt x="1" y="3"/>
                    <a:pt x="4" y="1"/>
                  </a:cubicBezTo>
                  <a:cubicBezTo>
                    <a:pt x="6" y="0"/>
                    <a:pt x="10" y="1"/>
                    <a:pt x="11" y="3"/>
                  </a:cubicBezTo>
                  <a:cubicBezTo>
                    <a:pt x="13" y="6"/>
                    <a:pt x="12" y="9"/>
                    <a:pt x="9" y="11"/>
                  </a:cubicBezTo>
                  <a:cubicBezTo>
                    <a:pt x="7" y="12"/>
                    <a:pt x="3" y="11"/>
                    <a:pt x="2" y="9"/>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22" name="Freeform 110"/>
            <p:cNvSpPr/>
            <p:nvPr/>
          </p:nvSpPr>
          <p:spPr bwMode="auto">
            <a:xfrm>
              <a:off x="10475464" y="4362717"/>
              <a:ext cx="9868" cy="9868"/>
            </a:xfrm>
            <a:custGeom>
              <a:avLst/>
              <a:gdLst>
                <a:gd name="T0" fmla="*/ 2 w 13"/>
                <a:gd name="T1" fmla="*/ 9 h 13"/>
                <a:gd name="T2" fmla="*/ 4 w 13"/>
                <a:gd name="T3" fmla="*/ 2 h 13"/>
                <a:gd name="T4" fmla="*/ 11 w 13"/>
                <a:gd name="T5" fmla="*/ 4 h 13"/>
                <a:gd name="T6" fmla="*/ 9 w 13"/>
                <a:gd name="T7" fmla="*/ 11 h 13"/>
                <a:gd name="T8" fmla="*/ 2 w 13"/>
                <a:gd name="T9" fmla="*/ 9 h 13"/>
              </a:gdLst>
              <a:ahLst/>
              <a:cxnLst>
                <a:cxn ang="0">
                  <a:pos x="T0" y="T1"/>
                </a:cxn>
                <a:cxn ang="0">
                  <a:pos x="T2" y="T3"/>
                </a:cxn>
                <a:cxn ang="0">
                  <a:pos x="T4" y="T5"/>
                </a:cxn>
                <a:cxn ang="0">
                  <a:pos x="T6" y="T7"/>
                </a:cxn>
                <a:cxn ang="0">
                  <a:pos x="T8" y="T9"/>
                </a:cxn>
              </a:cxnLst>
              <a:rect l="0" t="0" r="r" b="b"/>
              <a:pathLst>
                <a:path w="13" h="13">
                  <a:moveTo>
                    <a:pt x="2" y="9"/>
                  </a:moveTo>
                  <a:cubicBezTo>
                    <a:pt x="0" y="7"/>
                    <a:pt x="1" y="3"/>
                    <a:pt x="4" y="2"/>
                  </a:cubicBezTo>
                  <a:cubicBezTo>
                    <a:pt x="6" y="0"/>
                    <a:pt x="10" y="1"/>
                    <a:pt x="11" y="4"/>
                  </a:cubicBezTo>
                  <a:cubicBezTo>
                    <a:pt x="13" y="6"/>
                    <a:pt x="12" y="10"/>
                    <a:pt x="9" y="11"/>
                  </a:cubicBezTo>
                  <a:cubicBezTo>
                    <a:pt x="7" y="13"/>
                    <a:pt x="3" y="12"/>
                    <a:pt x="2" y="9"/>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23" name="Freeform 111"/>
            <p:cNvSpPr/>
            <p:nvPr/>
          </p:nvSpPr>
          <p:spPr bwMode="auto">
            <a:xfrm>
              <a:off x="10435168" y="4516501"/>
              <a:ext cx="9046" cy="9868"/>
            </a:xfrm>
            <a:custGeom>
              <a:avLst/>
              <a:gdLst>
                <a:gd name="T0" fmla="*/ 3 w 12"/>
                <a:gd name="T1" fmla="*/ 2 h 13"/>
                <a:gd name="T2" fmla="*/ 11 w 12"/>
                <a:gd name="T3" fmla="*/ 4 h 13"/>
                <a:gd name="T4" fmla="*/ 9 w 12"/>
                <a:gd name="T5" fmla="*/ 11 h 13"/>
                <a:gd name="T6" fmla="*/ 1 w 12"/>
                <a:gd name="T7" fmla="*/ 9 h 13"/>
                <a:gd name="T8" fmla="*/ 3 w 12"/>
                <a:gd name="T9" fmla="*/ 2 h 13"/>
              </a:gdLst>
              <a:ahLst/>
              <a:cxnLst>
                <a:cxn ang="0">
                  <a:pos x="T0" y="T1"/>
                </a:cxn>
                <a:cxn ang="0">
                  <a:pos x="T2" y="T3"/>
                </a:cxn>
                <a:cxn ang="0">
                  <a:pos x="T4" y="T5"/>
                </a:cxn>
                <a:cxn ang="0">
                  <a:pos x="T6" y="T7"/>
                </a:cxn>
                <a:cxn ang="0">
                  <a:pos x="T8" y="T9"/>
                </a:cxn>
              </a:cxnLst>
              <a:rect l="0" t="0" r="r" b="b"/>
              <a:pathLst>
                <a:path w="12" h="13">
                  <a:moveTo>
                    <a:pt x="3" y="2"/>
                  </a:moveTo>
                  <a:cubicBezTo>
                    <a:pt x="6" y="0"/>
                    <a:pt x="9" y="1"/>
                    <a:pt x="11" y="4"/>
                  </a:cubicBezTo>
                  <a:cubicBezTo>
                    <a:pt x="12" y="6"/>
                    <a:pt x="11" y="10"/>
                    <a:pt x="9" y="11"/>
                  </a:cubicBezTo>
                  <a:cubicBezTo>
                    <a:pt x="6" y="13"/>
                    <a:pt x="3" y="12"/>
                    <a:pt x="1" y="9"/>
                  </a:cubicBezTo>
                  <a:cubicBezTo>
                    <a:pt x="0" y="6"/>
                    <a:pt x="0" y="3"/>
                    <a:pt x="3"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24" name="Freeform 112"/>
            <p:cNvSpPr/>
            <p:nvPr/>
          </p:nvSpPr>
          <p:spPr bwMode="auto">
            <a:xfrm>
              <a:off x="10629248" y="4403835"/>
              <a:ext cx="9868" cy="9868"/>
            </a:xfrm>
            <a:custGeom>
              <a:avLst/>
              <a:gdLst>
                <a:gd name="T0" fmla="*/ 4 w 13"/>
                <a:gd name="T1" fmla="*/ 2 h 13"/>
                <a:gd name="T2" fmla="*/ 11 w 13"/>
                <a:gd name="T3" fmla="*/ 4 h 13"/>
                <a:gd name="T4" fmla="*/ 9 w 13"/>
                <a:gd name="T5" fmla="*/ 11 h 13"/>
                <a:gd name="T6" fmla="*/ 2 w 13"/>
                <a:gd name="T7" fmla="*/ 9 h 13"/>
                <a:gd name="T8" fmla="*/ 4 w 13"/>
                <a:gd name="T9" fmla="*/ 2 h 13"/>
              </a:gdLst>
              <a:ahLst/>
              <a:cxnLst>
                <a:cxn ang="0">
                  <a:pos x="T0" y="T1"/>
                </a:cxn>
                <a:cxn ang="0">
                  <a:pos x="T2" y="T3"/>
                </a:cxn>
                <a:cxn ang="0">
                  <a:pos x="T4" y="T5"/>
                </a:cxn>
                <a:cxn ang="0">
                  <a:pos x="T6" y="T7"/>
                </a:cxn>
                <a:cxn ang="0">
                  <a:pos x="T8" y="T9"/>
                </a:cxn>
              </a:cxnLst>
              <a:rect l="0" t="0" r="r" b="b"/>
              <a:pathLst>
                <a:path w="13" h="13">
                  <a:moveTo>
                    <a:pt x="4" y="2"/>
                  </a:moveTo>
                  <a:cubicBezTo>
                    <a:pt x="6" y="0"/>
                    <a:pt x="10" y="1"/>
                    <a:pt x="11" y="4"/>
                  </a:cubicBezTo>
                  <a:cubicBezTo>
                    <a:pt x="13" y="6"/>
                    <a:pt x="12" y="9"/>
                    <a:pt x="9" y="11"/>
                  </a:cubicBezTo>
                  <a:cubicBezTo>
                    <a:pt x="6" y="13"/>
                    <a:pt x="3" y="12"/>
                    <a:pt x="2" y="9"/>
                  </a:cubicBezTo>
                  <a:cubicBezTo>
                    <a:pt x="0" y="6"/>
                    <a:pt x="1" y="3"/>
                    <a:pt x="4"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25" name="Freeform 113"/>
            <p:cNvSpPr/>
            <p:nvPr/>
          </p:nvSpPr>
          <p:spPr bwMode="auto">
            <a:xfrm>
              <a:off x="10603755" y="4546928"/>
              <a:ext cx="9868" cy="9046"/>
            </a:xfrm>
            <a:custGeom>
              <a:avLst/>
              <a:gdLst>
                <a:gd name="T0" fmla="*/ 2 w 12"/>
                <a:gd name="T1" fmla="*/ 9 h 12"/>
                <a:gd name="T2" fmla="*/ 3 w 12"/>
                <a:gd name="T3" fmla="*/ 1 h 12"/>
                <a:gd name="T4" fmla="*/ 10 w 12"/>
                <a:gd name="T5" fmla="*/ 2 h 12"/>
                <a:gd name="T6" fmla="*/ 10 w 12"/>
                <a:gd name="T7" fmla="*/ 10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7"/>
                    <a:pt x="0" y="3"/>
                    <a:pt x="3" y="1"/>
                  </a:cubicBezTo>
                  <a:cubicBezTo>
                    <a:pt x="5" y="0"/>
                    <a:pt x="8" y="0"/>
                    <a:pt x="10" y="2"/>
                  </a:cubicBezTo>
                  <a:cubicBezTo>
                    <a:pt x="12" y="4"/>
                    <a:pt x="12" y="8"/>
                    <a:pt x="10" y="10"/>
                  </a:cubicBezTo>
                  <a:cubicBezTo>
                    <a:pt x="7" y="12"/>
                    <a:pt x="4" y="11"/>
                    <a:pt x="2" y="9"/>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26" name="Freeform 114"/>
            <p:cNvSpPr/>
            <p:nvPr/>
          </p:nvSpPr>
          <p:spPr bwMode="auto">
            <a:xfrm>
              <a:off x="10459840" y="4374230"/>
              <a:ext cx="9868" cy="9868"/>
            </a:xfrm>
            <a:custGeom>
              <a:avLst/>
              <a:gdLst>
                <a:gd name="T0" fmla="*/ 2 w 12"/>
                <a:gd name="T1" fmla="*/ 9 h 12"/>
                <a:gd name="T2" fmla="*/ 2 w 12"/>
                <a:gd name="T3" fmla="*/ 2 h 12"/>
                <a:gd name="T4" fmla="*/ 10 w 12"/>
                <a:gd name="T5" fmla="*/ 2 h 12"/>
                <a:gd name="T6" fmla="*/ 9 w 12"/>
                <a:gd name="T7" fmla="*/ 10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7"/>
                    <a:pt x="0" y="4"/>
                    <a:pt x="2" y="2"/>
                  </a:cubicBezTo>
                  <a:cubicBezTo>
                    <a:pt x="5" y="0"/>
                    <a:pt x="8" y="0"/>
                    <a:pt x="10" y="2"/>
                  </a:cubicBezTo>
                  <a:cubicBezTo>
                    <a:pt x="12" y="5"/>
                    <a:pt x="12" y="8"/>
                    <a:pt x="9" y="10"/>
                  </a:cubicBezTo>
                  <a:cubicBezTo>
                    <a:pt x="7" y="12"/>
                    <a:pt x="4" y="12"/>
                    <a:pt x="2" y="9"/>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27" name="Freeform 115"/>
            <p:cNvSpPr/>
            <p:nvPr/>
          </p:nvSpPr>
          <p:spPr bwMode="auto">
            <a:xfrm>
              <a:off x="10445859" y="4532948"/>
              <a:ext cx="9868" cy="9046"/>
            </a:xfrm>
            <a:custGeom>
              <a:avLst/>
              <a:gdLst>
                <a:gd name="T0" fmla="*/ 3 w 12"/>
                <a:gd name="T1" fmla="*/ 2 h 12"/>
                <a:gd name="T2" fmla="*/ 10 w 12"/>
                <a:gd name="T3" fmla="*/ 2 h 12"/>
                <a:gd name="T4" fmla="*/ 10 w 12"/>
                <a:gd name="T5" fmla="*/ 10 h 12"/>
                <a:gd name="T6" fmla="*/ 2 w 12"/>
                <a:gd name="T7" fmla="*/ 9 h 12"/>
                <a:gd name="T8" fmla="*/ 3 w 12"/>
                <a:gd name="T9" fmla="*/ 2 h 12"/>
              </a:gdLst>
              <a:ahLst/>
              <a:cxnLst>
                <a:cxn ang="0">
                  <a:pos x="T0" y="T1"/>
                </a:cxn>
                <a:cxn ang="0">
                  <a:pos x="T2" y="T3"/>
                </a:cxn>
                <a:cxn ang="0">
                  <a:pos x="T4" y="T5"/>
                </a:cxn>
                <a:cxn ang="0">
                  <a:pos x="T6" y="T7"/>
                </a:cxn>
                <a:cxn ang="0">
                  <a:pos x="T8" y="T9"/>
                </a:cxn>
              </a:cxnLst>
              <a:rect l="0" t="0" r="r" b="b"/>
              <a:pathLst>
                <a:path w="12" h="12">
                  <a:moveTo>
                    <a:pt x="3" y="2"/>
                  </a:moveTo>
                  <a:cubicBezTo>
                    <a:pt x="5" y="0"/>
                    <a:pt x="8" y="0"/>
                    <a:pt x="10" y="2"/>
                  </a:cubicBezTo>
                  <a:cubicBezTo>
                    <a:pt x="12" y="5"/>
                    <a:pt x="12" y="8"/>
                    <a:pt x="10" y="10"/>
                  </a:cubicBezTo>
                  <a:cubicBezTo>
                    <a:pt x="7" y="12"/>
                    <a:pt x="4" y="12"/>
                    <a:pt x="2" y="9"/>
                  </a:cubicBezTo>
                  <a:cubicBezTo>
                    <a:pt x="0" y="7"/>
                    <a:pt x="0" y="4"/>
                    <a:pt x="3"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28" name="Freeform 116"/>
            <p:cNvSpPr/>
            <p:nvPr/>
          </p:nvSpPr>
          <p:spPr bwMode="auto">
            <a:xfrm>
              <a:off x="10617735" y="4388211"/>
              <a:ext cx="9868" cy="9868"/>
            </a:xfrm>
            <a:custGeom>
              <a:avLst/>
              <a:gdLst>
                <a:gd name="T0" fmla="*/ 2 w 12"/>
                <a:gd name="T1" fmla="*/ 2 h 12"/>
                <a:gd name="T2" fmla="*/ 10 w 12"/>
                <a:gd name="T3" fmla="*/ 2 h 12"/>
                <a:gd name="T4" fmla="*/ 9 w 12"/>
                <a:gd name="T5" fmla="*/ 10 h 12"/>
                <a:gd name="T6" fmla="*/ 2 w 12"/>
                <a:gd name="T7" fmla="*/ 9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5" y="0"/>
                    <a:pt x="8" y="0"/>
                    <a:pt x="10" y="2"/>
                  </a:cubicBezTo>
                  <a:cubicBezTo>
                    <a:pt x="12" y="4"/>
                    <a:pt x="12" y="8"/>
                    <a:pt x="9" y="10"/>
                  </a:cubicBezTo>
                  <a:cubicBezTo>
                    <a:pt x="7" y="12"/>
                    <a:pt x="4" y="12"/>
                    <a:pt x="2" y="9"/>
                  </a:cubicBezTo>
                  <a:cubicBezTo>
                    <a:pt x="0" y="7"/>
                    <a:pt x="0" y="3"/>
                    <a:pt x="2"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29" name="Freeform 117"/>
            <p:cNvSpPr/>
            <p:nvPr/>
          </p:nvSpPr>
          <p:spPr bwMode="auto">
            <a:xfrm>
              <a:off x="10617735" y="4532948"/>
              <a:ext cx="9868" cy="9046"/>
            </a:xfrm>
            <a:custGeom>
              <a:avLst/>
              <a:gdLst>
                <a:gd name="T0" fmla="*/ 2 w 12"/>
                <a:gd name="T1" fmla="*/ 10 h 12"/>
                <a:gd name="T2" fmla="*/ 2 w 12"/>
                <a:gd name="T3" fmla="*/ 2 h 12"/>
                <a:gd name="T4" fmla="*/ 9 w 12"/>
                <a:gd name="T5" fmla="*/ 2 h 12"/>
                <a:gd name="T6" fmla="*/ 10 w 12"/>
                <a:gd name="T7" fmla="*/ 9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8"/>
                    <a:pt x="0" y="5"/>
                    <a:pt x="2" y="2"/>
                  </a:cubicBezTo>
                  <a:cubicBezTo>
                    <a:pt x="4" y="0"/>
                    <a:pt x="7" y="0"/>
                    <a:pt x="9" y="2"/>
                  </a:cubicBezTo>
                  <a:cubicBezTo>
                    <a:pt x="12" y="4"/>
                    <a:pt x="12" y="7"/>
                    <a:pt x="10" y="9"/>
                  </a:cubicBezTo>
                  <a:cubicBezTo>
                    <a:pt x="8" y="12"/>
                    <a:pt x="5" y="12"/>
                    <a:pt x="2" y="10"/>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30" name="Freeform 118"/>
            <p:cNvSpPr/>
            <p:nvPr/>
          </p:nvSpPr>
          <p:spPr bwMode="auto">
            <a:xfrm>
              <a:off x="10445859" y="4388211"/>
              <a:ext cx="9868" cy="9868"/>
            </a:xfrm>
            <a:custGeom>
              <a:avLst/>
              <a:gdLst>
                <a:gd name="T0" fmla="*/ 3 w 12"/>
                <a:gd name="T1" fmla="*/ 10 h 12"/>
                <a:gd name="T2" fmla="*/ 2 w 12"/>
                <a:gd name="T3" fmla="*/ 2 h 12"/>
                <a:gd name="T4" fmla="*/ 10 w 12"/>
                <a:gd name="T5" fmla="*/ 2 h 12"/>
                <a:gd name="T6" fmla="*/ 10 w 12"/>
                <a:gd name="T7" fmla="*/ 9 h 12"/>
                <a:gd name="T8" fmla="*/ 3 w 12"/>
                <a:gd name="T9" fmla="*/ 10 h 12"/>
              </a:gdLst>
              <a:ahLst/>
              <a:cxnLst>
                <a:cxn ang="0">
                  <a:pos x="T0" y="T1"/>
                </a:cxn>
                <a:cxn ang="0">
                  <a:pos x="T2" y="T3"/>
                </a:cxn>
                <a:cxn ang="0">
                  <a:pos x="T4" y="T5"/>
                </a:cxn>
                <a:cxn ang="0">
                  <a:pos x="T6" y="T7"/>
                </a:cxn>
                <a:cxn ang="0">
                  <a:pos x="T8" y="T9"/>
                </a:cxn>
              </a:cxnLst>
              <a:rect l="0" t="0" r="r" b="b"/>
              <a:pathLst>
                <a:path w="12" h="12">
                  <a:moveTo>
                    <a:pt x="3" y="10"/>
                  </a:moveTo>
                  <a:cubicBezTo>
                    <a:pt x="0" y="8"/>
                    <a:pt x="0" y="4"/>
                    <a:pt x="2" y="2"/>
                  </a:cubicBezTo>
                  <a:cubicBezTo>
                    <a:pt x="4" y="0"/>
                    <a:pt x="7" y="0"/>
                    <a:pt x="10" y="2"/>
                  </a:cubicBezTo>
                  <a:cubicBezTo>
                    <a:pt x="12" y="3"/>
                    <a:pt x="12" y="7"/>
                    <a:pt x="10" y="9"/>
                  </a:cubicBezTo>
                  <a:cubicBezTo>
                    <a:pt x="8" y="12"/>
                    <a:pt x="5" y="12"/>
                    <a:pt x="3" y="10"/>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31" name="Freeform 119"/>
            <p:cNvSpPr/>
            <p:nvPr/>
          </p:nvSpPr>
          <p:spPr bwMode="auto">
            <a:xfrm>
              <a:off x="10459840" y="4546928"/>
              <a:ext cx="9868" cy="9046"/>
            </a:xfrm>
            <a:custGeom>
              <a:avLst/>
              <a:gdLst>
                <a:gd name="T0" fmla="*/ 2 w 12"/>
                <a:gd name="T1" fmla="*/ 2 h 12"/>
                <a:gd name="T2" fmla="*/ 9 w 12"/>
                <a:gd name="T3" fmla="*/ 1 h 12"/>
                <a:gd name="T4" fmla="*/ 10 w 12"/>
                <a:gd name="T5" fmla="*/ 9 h 12"/>
                <a:gd name="T6" fmla="*/ 2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4" y="0"/>
                    <a:pt x="7" y="0"/>
                    <a:pt x="9" y="1"/>
                  </a:cubicBezTo>
                  <a:cubicBezTo>
                    <a:pt x="12" y="3"/>
                    <a:pt x="12" y="7"/>
                    <a:pt x="10" y="9"/>
                  </a:cubicBezTo>
                  <a:cubicBezTo>
                    <a:pt x="8" y="11"/>
                    <a:pt x="5" y="12"/>
                    <a:pt x="2" y="10"/>
                  </a:cubicBezTo>
                  <a:cubicBezTo>
                    <a:pt x="0" y="8"/>
                    <a:pt x="0" y="4"/>
                    <a:pt x="2"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32" name="Freeform 120"/>
            <p:cNvSpPr/>
            <p:nvPr/>
          </p:nvSpPr>
          <p:spPr bwMode="auto">
            <a:xfrm>
              <a:off x="10603755" y="4374230"/>
              <a:ext cx="9868" cy="9868"/>
            </a:xfrm>
            <a:custGeom>
              <a:avLst/>
              <a:gdLst>
                <a:gd name="T0" fmla="*/ 2 w 12"/>
                <a:gd name="T1" fmla="*/ 2 h 12"/>
                <a:gd name="T2" fmla="*/ 10 w 12"/>
                <a:gd name="T3" fmla="*/ 2 h 12"/>
                <a:gd name="T4" fmla="*/ 10 w 12"/>
                <a:gd name="T5" fmla="*/ 9 h 12"/>
                <a:gd name="T6" fmla="*/ 3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4" y="0"/>
                    <a:pt x="7" y="0"/>
                    <a:pt x="10" y="2"/>
                  </a:cubicBezTo>
                  <a:cubicBezTo>
                    <a:pt x="12" y="4"/>
                    <a:pt x="12" y="7"/>
                    <a:pt x="10" y="9"/>
                  </a:cubicBezTo>
                  <a:cubicBezTo>
                    <a:pt x="8" y="12"/>
                    <a:pt x="5" y="12"/>
                    <a:pt x="3" y="10"/>
                  </a:cubicBezTo>
                  <a:cubicBezTo>
                    <a:pt x="0" y="8"/>
                    <a:pt x="0" y="5"/>
                    <a:pt x="2"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33" name="Freeform 121"/>
            <p:cNvSpPr/>
            <p:nvPr/>
          </p:nvSpPr>
          <p:spPr bwMode="auto">
            <a:xfrm>
              <a:off x="10629248" y="4516501"/>
              <a:ext cx="9868" cy="9868"/>
            </a:xfrm>
            <a:custGeom>
              <a:avLst/>
              <a:gdLst>
                <a:gd name="T0" fmla="*/ 4 w 13"/>
                <a:gd name="T1" fmla="*/ 11 h 13"/>
                <a:gd name="T2" fmla="*/ 2 w 13"/>
                <a:gd name="T3" fmla="*/ 4 h 13"/>
                <a:gd name="T4" fmla="*/ 9 w 13"/>
                <a:gd name="T5" fmla="*/ 2 h 13"/>
                <a:gd name="T6" fmla="*/ 11 w 13"/>
                <a:gd name="T7" fmla="*/ 9 h 13"/>
                <a:gd name="T8" fmla="*/ 4 w 13"/>
                <a:gd name="T9" fmla="*/ 11 h 13"/>
              </a:gdLst>
              <a:ahLst/>
              <a:cxnLst>
                <a:cxn ang="0">
                  <a:pos x="T0" y="T1"/>
                </a:cxn>
                <a:cxn ang="0">
                  <a:pos x="T2" y="T3"/>
                </a:cxn>
                <a:cxn ang="0">
                  <a:pos x="T4" y="T5"/>
                </a:cxn>
                <a:cxn ang="0">
                  <a:pos x="T6" y="T7"/>
                </a:cxn>
                <a:cxn ang="0">
                  <a:pos x="T8" y="T9"/>
                </a:cxn>
              </a:cxnLst>
              <a:rect l="0" t="0" r="r" b="b"/>
              <a:pathLst>
                <a:path w="13" h="13">
                  <a:moveTo>
                    <a:pt x="4" y="11"/>
                  </a:moveTo>
                  <a:cubicBezTo>
                    <a:pt x="1" y="10"/>
                    <a:pt x="0" y="6"/>
                    <a:pt x="2" y="4"/>
                  </a:cubicBezTo>
                  <a:cubicBezTo>
                    <a:pt x="3" y="1"/>
                    <a:pt x="6" y="0"/>
                    <a:pt x="9" y="2"/>
                  </a:cubicBezTo>
                  <a:cubicBezTo>
                    <a:pt x="12" y="3"/>
                    <a:pt x="13" y="6"/>
                    <a:pt x="11" y="9"/>
                  </a:cubicBezTo>
                  <a:cubicBezTo>
                    <a:pt x="10" y="12"/>
                    <a:pt x="6" y="13"/>
                    <a:pt x="4"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34" name="Freeform 122"/>
            <p:cNvSpPr/>
            <p:nvPr/>
          </p:nvSpPr>
          <p:spPr bwMode="auto">
            <a:xfrm>
              <a:off x="10435168" y="4403835"/>
              <a:ext cx="9046" cy="9868"/>
            </a:xfrm>
            <a:custGeom>
              <a:avLst/>
              <a:gdLst>
                <a:gd name="T0" fmla="*/ 3 w 12"/>
                <a:gd name="T1" fmla="*/ 11 h 13"/>
                <a:gd name="T2" fmla="*/ 1 w 12"/>
                <a:gd name="T3" fmla="*/ 4 h 13"/>
                <a:gd name="T4" fmla="*/ 9 w 12"/>
                <a:gd name="T5" fmla="*/ 2 h 13"/>
                <a:gd name="T6" fmla="*/ 11 w 12"/>
                <a:gd name="T7" fmla="*/ 9 h 13"/>
                <a:gd name="T8" fmla="*/ 3 w 12"/>
                <a:gd name="T9" fmla="*/ 11 h 13"/>
              </a:gdLst>
              <a:ahLst/>
              <a:cxnLst>
                <a:cxn ang="0">
                  <a:pos x="T0" y="T1"/>
                </a:cxn>
                <a:cxn ang="0">
                  <a:pos x="T2" y="T3"/>
                </a:cxn>
                <a:cxn ang="0">
                  <a:pos x="T4" y="T5"/>
                </a:cxn>
                <a:cxn ang="0">
                  <a:pos x="T6" y="T7"/>
                </a:cxn>
                <a:cxn ang="0">
                  <a:pos x="T8" y="T9"/>
                </a:cxn>
              </a:cxnLst>
              <a:rect l="0" t="0" r="r" b="b"/>
              <a:pathLst>
                <a:path w="12" h="13">
                  <a:moveTo>
                    <a:pt x="3" y="11"/>
                  </a:moveTo>
                  <a:cubicBezTo>
                    <a:pt x="0" y="9"/>
                    <a:pt x="0" y="6"/>
                    <a:pt x="1" y="4"/>
                  </a:cubicBezTo>
                  <a:cubicBezTo>
                    <a:pt x="3" y="1"/>
                    <a:pt x="6" y="0"/>
                    <a:pt x="9" y="2"/>
                  </a:cubicBezTo>
                  <a:cubicBezTo>
                    <a:pt x="11" y="3"/>
                    <a:pt x="12" y="6"/>
                    <a:pt x="11" y="9"/>
                  </a:cubicBezTo>
                  <a:cubicBezTo>
                    <a:pt x="9" y="12"/>
                    <a:pt x="6" y="13"/>
                    <a:pt x="3"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35" name="Freeform 123"/>
            <p:cNvSpPr/>
            <p:nvPr/>
          </p:nvSpPr>
          <p:spPr bwMode="auto">
            <a:xfrm>
              <a:off x="10475464" y="4557620"/>
              <a:ext cx="9868" cy="9046"/>
            </a:xfrm>
            <a:custGeom>
              <a:avLst/>
              <a:gdLst>
                <a:gd name="T0" fmla="*/ 2 w 13"/>
                <a:gd name="T1" fmla="*/ 3 h 12"/>
                <a:gd name="T2" fmla="*/ 9 w 13"/>
                <a:gd name="T3" fmla="*/ 1 h 12"/>
                <a:gd name="T4" fmla="*/ 11 w 13"/>
                <a:gd name="T5" fmla="*/ 9 h 12"/>
                <a:gd name="T6" fmla="*/ 4 w 13"/>
                <a:gd name="T7" fmla="*/ 11 h 12"/>
                <a:gd name="T8" fmla="*/ 2 w 13"/>
                <a:gd name="T9" fmla="*/ 3 h 12"/>
              </a:gdLst>
              <a:ahLst/>
              <a:cxnLst>
                <a:cxn ang="0">
                  <a:pos x="T0" y="T1"/>
                </a:cxn>
                <a:cxn ang="0">
                  <a:pos x="T2" y="T3"/>
                </a:cxn>
                <a:cxn ang="0">
                  <a:pos x="T4" y="T5"/>
                </a:cxn>
                <a:cxn ang="0">
                  <a:pos x="T6" y="T7"/>
                </a:cxn>
                <a:cxn ang="0">
                  <a:pos x="T8" y="T9"/>
                </a:cxn>
              </a:cxnLst>
              <a:rect l="0" t="0" r="r" b="b"/>
              <a:pathLst>
                <a:path w="13" h="12">
                  <a:moveTo>
                    <a:pt x="2" y="3"/>
                  </a:moveTo>
                  <a:cubicBezTo>
                    <a:pt x="3" y="1"/>
                    <a:pt x="7" y="0"/>
                    <a:pt x="9" y="1"/>
                  </a:cubicBezTo>
                  <a:cubicBezTo>
                    <a:pt x="12" y="3"/>
                    <a:pt x="13" y="6"/>
                    <a:pt x="11" y="9"/>
                  </a:cubicBezTo>
                  <a:cubicBezTo>
                    <a:pt x="10" y="11"/>
                    <a:pt x="6" y="12"/>
                    <a:pt x="4" y="11"/>
                  </a:cubicBezTo>
                  <a:cubicBezTo>
                    <a:pt x="1" y="9"/>
                    <a:pt x="0" y="6"/>
                    <a:pt x="2" y="3"/>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36" name="Freeform 124"/>
            <p:cNvSpPr/>
            <p:nvPr/>
          </p:nvSpPr>
          <p:spPr bwMode="auto">
            <a:xfrm>
              <a:off x="10588130" y="4362717"/>
              <a:ext cx="9868" cy="9868"/>
            </a:xfrm>
            <a:custGeom>
              <a:avLst/>
              <a:gdLst>
                <a:gd name="T0" fmla="*/ 2 w 13"/>
                <a:gd name="T1" fmla="*/ 4 h 13"/>
                <a:gd name="T2" fmla="*/ 9 w 13"/>
                <a:gd name="T3" fmla="*/ 2 h 13"/>
                <a:gd name="T4" fmla="*/ 11 w 13"/>
                <a:gd name="T5" fmla="*/ 9 h 13"/>
                <a:gd name="T6" fmla="*/ 4 w 13"/>
                <a:gd name="T7" fmla="*/ 11 h 13"/>
                <a:gd name="T8" fmla="*/ 2 w 13"/>
                <a:gd name="T9" fmla="*/ 4 h 13"/>
              </a:gdLst>
              <a:ahLst/>
              <a:cxnLst>
                <a:cxn ang="0">
                  <a:pos x="T0" y="T1"/>
                </a:cxn>
                <a:cxn ang="0">
                  <a:pos x="T2" y="T3"/>
                </a:cxn>
                <a:cxn ang="0">
                  <a:pos x="T4" y="T5"/>
                </a:cxn>
                <a:cxn ang="0">
                  <a:pos x="T6" y="T7"/>
                </a:cxn>
                <a:cxn ang="0">
                  <a:pos x="T8" y="T9"/>
                </a:cxn>
              </a:cxnLst>
              <a:rect l="0" t="0" r="r" b="b"/>
              <a:pathLst>
                <a:path w="13" h="13">
                  <a:moveTo>
                    <a:pt x="2" y="4"/>
                  </a:moveTo>
                  <a:cubicBezTo>
                    <a:pt x="3" y="1"/>
                    <a:pt x="7" y="0"/>
                    <a:pt x="9" y="2"/>
                  </a:cubicBezTo>
                  <a:cubicBezTo>
                    <a:pt x="12" y="3"/>
                    <a:pt x="13" y="7"/>
                    <a:pt x="11" y="9"/>
                  </a:cubicBezTo>
                  <a:cubicBezTo>
                    <a:pt x="10" y="12"/>
                    <a:pt x="6" y="13"/>
                    <a:pt x="4" y="11"/>
                  </a:cubicBezTo>
                  <a:cubicBezTo>
                    <a:pt x="1" y="10"/>
                    <a:pt x="0" y="6"/>
                    <a:pt x="2" y="4"/>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37" name="Freeform 125"/>
            <p:cNvSpPr/>
            <p:nvPr/>
          </p:nvSpPr>
          <p:spPr bwMode="auto">
            <a:xfrm>
              <a:off x="10637472" y="4498409"/>
              <a:ext cx="9868" cy="9868"/>
            </a:xfrm>
            <a:custGeom>
              <a:avLst/>
              <a:gdLst>
                <a:gd name="T0" fmla="*/ 4 w 12"/>
                <a:gd name="T1" fmla="*/ 12 h 13"/>
                <a:gd name="T2" fmla="*/ 1 w 12"/>
                <a:gd name="T3" fmla="*/ 5 h 13"/>
                <a:gd name="T4" fmla="*/ 8 w 12"/>
                <a:gd name="T5" fmla="*/ 1 h 13"/>
                <a:gd name="T6" fmla="*/ 11 w 12"/>
                <a:gd name="T7" fmla="*/ 8 h 13"/>
                <a:gd name="T8" fmla="*/ 4 w 12"/>
                <a:gd name="T9" fmla="*/ 12 h 13"/>
              </a:gdLst>
              <a:ahLst/>
              <a:cxnLst>
                <a:cxn ang="0">
                  <a:pos x="T0" y="T1"/>
                </a:cxn>
                <a:cxn ang="0">
                  <a:pos x="T2" y="T3"/>
                </a:cxn>
                <a:cxn ang="0">
                  <a:pos x="T4" y="T5"/>
                </a:cxn>
                <a:cxn ang="0">
                  <a:pos x="T6" y="T7"/>
                </a:cxn>
                <a:cxn ang="0">
                  <a:pos x="T8" y="T9"/>
                </a:cxn>
              </a:cxnLst>
              <a:rect l="0" t="0" r="r" b="b"/>
              <a:pathLst>
                <a:path w="12" h="13">
                  <a:moveTo>
                    <a:pt x="4" y="12"/>
                  </a:moveTo>
                  <a:cubicBezTo>
                    <a:pt x="1" y="11"/>
                    <a:pt x="0" y="8"/>
                    <a:pt x="1" y="5"/>
                  </a:cubicBezTo>
                  <a:cubicBezTo>
                    <a:pt x="2" y="2"/>
                    <a:pt x="5" y="0"/>
                    <a:pt x="8" y="1"/>
                  </a:cubicBezTo>
                  <a:cubicBezTo>
                    <a:pt x="11" y="2"/>
                    <a:pt x="12" y="6"/>
                    <a:pt x="11" y="8"/>
                  </a:cubicBezTo>
                  <a:cubicBezTo>
                    <a:pt x="10" y="11"/>
                    <a:pt x="7" y="13"/>
                    <a:pt x="4" y="1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38" name="Freeform 126"/>
            <p:cNvSpPr/>
            <p:nvPr/>
          </p:nvSpPr>
          <p:spPr bwMode="auto">
            <a:xfrm>
              <a:off x="10426122" y="4421928"/>
              <a:ext cx="9868" cy="9046"/>
            </a:xfrm>
            <a:custGeom>
              <a:avLst/>
              <a:gdLst>
                <a:gd name="T0" fmla="*/ 4 w 12"/>
                <a:gd name="T1" fmla="*/ 11 h 12"/>
                <a:gd name="T2" fmla="*/ 1 w 12"/>
                <a:gd name="T3" fmla="*/ 4 h 12"/>
                <a:gd name="T4" fmla="*/ 8 w 12"/>
                <a:gd name="T5" fmla="*/ 1 h 12"/>
                <a:gd name="T6" fmla="*/ 11 w 12"/>
                <a:gd name="T7" fmla="*/ 8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2" y="10"/>
                    <a:pt x="0" y="7"/>
                    <a:pt x="1" y="4"/>
                  </a:cubicBezTo>
                  <a:cubicBezTo>
                    <a:pt x="2" y="1"/>
                    <a:pt x="5" y="0"/>
                    <a:pt x="8" y="1"/>
                  </a:cubicBezTo>
                  <a:cubicBezTo>
                    <a:pt x="11" y="2"/>
                    <a:pt x="12" y="5"/>
                    <a:pt x="11" y="8"/>
                  </a:cubicBezTo>
                  <a:cubicBezTo>
                    <a:pt x="10" y="11"/>
                    <a:pt x="7" y="12"/>
                    <a:pt x="4"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39" name="Freeform 127"/>
            <p:cNvSpPr/>
            <p:nvPr/>
          </p:nvSpPr>
          <p:spPr bwMode="auto">
            <a:xfrm>
              <a:off x="10493557" y="4565021"/>
              <a:ext cx="9046" cy="10691"/>
            </a:xfrm>
            <a:custGeom>
              <a:avLst/>
              <a:gdLst>
                <a:gd name="T0" fmla="*/ 1 w 12"/>
                <a:gd name="T1" fmla="*/ 5 h 13"/>
                <a:gd name="T2" fmla="*/ 8 w 12"/>
                <a:gd name="T3" fmla="*/ 2 h 13"/>
                <a:gd name="T4" fmla="*/ 11 w 12"/>
                <a:gd name="T5" fmla="*/ 9 h 13"/>
                <a:gd name="T6" fmla="*/ 4 w 12"/>
                <a:gd name="T7" fmla="*/ 12 h 13"/>
                <a:gd name="T8" fmla="*/ 1 w 12"/>
                <a:gd name="T9" fmla="*/ 5 h 13"/>
              </a:gdLst>
              <a:ahLst/>
              <a:cxnLst>
                <a:cxn ang="0">
                  <a:pos x="T0" y="T1"/>
                </a:cxn>
                <a:cxn ang="0">
                  <a:pos x="T2" y="T3"/>
                </a:cxn>
                <a:cxn ang="0">
                  <a:pos x="T4" y="T5"/>
                </a:cxn>
                <a:cxn ang="0">
                  <a:pos x="T6" y="T7"/>
                </a:cxn>
                <a:cxn ang="0">
                  <a:pos x="T8" y="T9"/>
                </a:cxn>
              </a:cxnLst>
              <a:rect l="0" t="0" r="r" b="b"/>
              <a:pathLst>
                <a:path w="12" h="13">
                  <a:moveTo>
                    <a:pt x="1" y="5"/>
                  </a:moveTo>
                  <a:cubicBezTo>
                    <a:pt x="2" y="2"/>
                    <a:pt x="5" y="0"/>
                    <a:pt x="8" y="2"/>
                  </a:cubicBezTo>
                  <a:cubicBezTo>
                    <a:pt x="11" y="3"/>
                    <a:pt x="12" y="6"/>
                    <a:pt x="11" y="9"/>
                  </a:cubicBezTo>
                  <a:cubicBezTo>
                    <a:pt x="10" y="11"/>
                    <a:pt x="7" y="13"/>
                    <a:pt x="4" y="12"/>
                  </a:cubicBezTo>
                  <a:cubicBezTo>
                    <a:pt x="2" y="11"/>
                    <a:pt x="0" y="8"/>
                    <a:pt x="1" y="5"/>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40" name="Freeform 128"/>
            <p:cNvSpPr/>
            <p:nvPr/>
          </p:nvSpPr>
          <p:spPr bwMode="auto">
            <a:xfrm>
              <a:off x="10570860" y="4354493"/>
              <a:ext cx="9046" cy="9868"/>
            </a:xfrm>
            <a:custGeom>
              <a:avLst/>
              <a:gdLst>
                <a:gd name="T0" fmla="*/ 1 w 12"/>
                <a:gd name="T1" fmla="*/ 4 h 12"/>
                <a:gd name="T2" fmla="*/ 8 w 12"/>
                <a:gd name="T3" fmla="*/ 1 h 12"/>
                <a:gd name="T4" fmla="*/ 11 w 12"/>
                <a:gd name="T5" fmla="*/ 8 h 12"/>
                <a:gd name="T6" fmla="*/ 4 w 12"/>
                <a:gd name="T7" fmla="*/ 11 h 12"/>
                <a:gd name="T8" fmla="*/ 1 w 12"/>
                <a:gd name="T9" fmla="*/ 4 h 12"/>
              </a:gdLst>
              <a:ahLst/>
              <a:cxnLst>
                <a:cxn ang="0">
                  <a:pos x="T0" y="T1"/>
                </a:cxn>
                <a:cxn ang="0">
                  <a:pos x="T2" y="T3"/>
                </a:cxn>
                <a:cxn ang="0">
                  <a:pos x="T4" y="T5"/>
                </a:cxn>
                <a:cxn ang="0">
                  <a:pos x="T6" y="T7"/>
                </a:cxn>
                <a:cxn ang="0">
                  <a:pos x="T8" y="T9"/>
                </a:cxn>
              </a:cxnLst>
              <a:rect l="0" t="0" r="r" b="b"/>
              <a:pathLst>
                <a:path w="12" h="12">
                  <a:moveTo>
                    <a:pt x="1" y="4"/>
                  </a:moveTo>
                  <a:cubicBezTo>
                    <a:pt x="2" y="1"/>
                    <a:pt x="5" y="0"/>
                    <a:pt x="8" y="1"/>
                  </a:cubicBezTo>
                  <a:cubicBezTo>
                    <a:pt x="11" y="2"/>
                    <a:pt x="12" y="5"/>
                    <a:pt x="11" y="8"/>
                  </a:cubicBezTo>
                  <a:cubicBezTo>
                    <a:pt x="10" y="11"/>
                    <a:pt x="7" y="12"/>
                    <a:pt x="4" y="11"/>
                  </a:cubicBezTo>
                  <a:cubicBezTo>
                    <a:pt x="1" y="10"/>
                    <a:pt x="0" y="7"/>
                    <a:pt x="1" y="4"/>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41" name="Freeform 129"/>
            <p:cNvSpPr/>
            <p:nvPr/>
          </p:nvSpPr>
          <p:spPr bwMode="auto">
            <a:xfrm>
              <a:off x="10643229" y="4479494"/>
              <a:ext cx="8224" cy="9046"/>
            </a:xfrm>
            <a:custGeom>
              <a:avLst/>
              <a:gdLst>
                <a:gd name="T0" fmla="*/ 5 w 11"/>
                <a:gd name="T1" fmla="*/ 12 h 12"/>
                <a:gd name="T2" fmla="*/ 0 w 11"/>
                <a:gd name="T3" fmla="*/ 5 h 12"/>
                <a:gd name="T4" fmla="*/ 6 w 11"/>
                <a:gd name="T5" fmla="*/ 1 h 12"/>
                <a:gd name="T6" fmla="*/ 11 w 11"/>
                <a:gd name="T7" fmla="*/ 7 h 12"/>
                <a:gd name="T8" fmla="*/ 5 w 11"/>
                <a:gd name="T9" fmla="*/ 12 h 12"/>
              </a:gdLst>
              <a:ahLst/>
              <a:cxnLst>
                <a:cxn ang="0">
                  <a:pos x="T0" y="T1"/>
                </a:cxn>
                <a:cxn ang="0">
                  <a:pos x="T2" y="T3"/>
                </a:cxn>
                <a:cxn ang="0">
                  <a:pos x="T4" y="T5"/>
                </a:cxn>
                <a:cxn ang="0">
                  <a:pos x="T6" y="T7"/>
                </a:cxn>
                <a:cxn ang="0">
                  <a:pos x="T8" y="T9"/>
                </a:cxn>
              </a:cxnLst>
              <a:rect l="0" t="0" r="r" b="b"/>
              <a:pathLst>
                <a:path w="11" h="12">
                  <a:moveTo>
                    <a:pt x="5" y="12"/>
                  </a:moveTo>
                  <a:cubicBezTo>
                    <a:pt x="2" y="11"/>
                    <a:pt x="0" y="8"/>
                    <a:pt x="0" y="5"/>
                  </a:cubicBezTo>
                  <a:cubicBezTo>
                    <a:pt x="1" y="2"/>
                    <a:pt x="3" y="0"/>
                    <a:pt x="6" y="1"/>
                  </a:cubicBezTo>
                  <a:cubicBezTo>
                    <a:pt x="9" y="1"/>
                    <a:pt x="11" y="4"/>
                    <a:pt x="11" y="7"/>
                  </a:cubicBezTo>
                  <a:cubicBezTo>
                    <a:pt x="10" y="10"/>
                    <a:pt x="7" y="12"/>
                    <a:pt x="5" y="1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42" name="Freeform 130"/>
            <p:cNvSpPr/>
            <p:nvPr/>
          </p:nvSpPr>
          <p:spPr bwMode="auto">
            <a:xfrm>
              <a:off x="10422010" y="4440842"/>
              <a:ext cx="9046" cy="9046"/>
            </a:xfrm>
            <a:custGeom>
              <a:avLst/>
              <a:gdLst>
                <a:gd name="T0" fmla="*/ 5 w 12"/>
                <a:gd name="T1" fmla="*/ 12 h 12"/>
                <a:gd name="T2" fmla="*/ 0 w 12"/>
                <a:gd name="T3" fmla="*/ 5 h 12"/>
                <a:gd name="T4" fmla="*/ 7 w 12"/>
                <a:gd name="T5" fmla="*/ 1 h 12"/>
                <a:gd name="T6" fmla="*/ 11 w 12"/>
                <a:gd name="T7" fmla="*/ 7 h 12"/>
                <a:gd name="T8" fmla="*/ 5 w 12"/>
                <a:gd name="T9" fmla="*/ 12 h 12"/>
              </a:gdLst>
              <a:ahLst/>
              <a:cxnLst>
                <a:cxn ang="0">
                  <a:pos x="T0" y="T1"/>
                </a:cxn>
                <a:cxn ang="0">
                  <a:pos x="T2" y="T3"/>
                </a:cxn>
                <a:cxn ang="0">
                  <a:pos x="T4" y="T5"/>
                </a:cxn>
                <a:cxn ang="0">
                  <a:pos x="T6" y="T7"/>
                </a:cxn>
                <a:cxn ang="0">
                  <a:pos x="T8" y="T9"/>
                </a:cxn>
              </a:cxnLst>
              <a:rect l="0" t="0" r="r" b="b"/>
              <a:pathLst>
                <a:path w="12" h="12">
                  <a:moveTo>
                    <a:pt x="5" y="12"/>
                  </a:moveTo>
                  <a:cubicBezTo>
                    <a:pt x="2" y="11"/>
                    <a:pt x="0" y="8"/>
                    <a:pt x="0" y="5"/>
                  </a:cubicBezTo>
                  <a:cubicBezTo>
                    <a:pt x="1" y="2"/>
                    <a:pt x="4" y="0"/>
                    <a:pt x="7" y="1"/>
                  </a:cubicBezTo>
                  <a:cubicBezTo>
                    <a:pt x="10" y="1"/>
                    <a:pt x="12" y="4"/>
                    <a:pt x="11" y="7"/>
                  </a:cubicBezTo>
                  <a:cubicBezTo>
                    <a:pt x="11" y="10"/>
                    <a:pt x="8" y="12"/>
                    <a:pt x="5" y="1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43" name="Freeform 131"/>
            <p:cNvSpPr/>
            <p:nvPr/>
          </p:nvSpPr>
          <p:spPr bwMode="auto">
            <a:xfrm>
              <a:off x="10513294" y="4570777"/>
              <a:ext cx="8224" cy="9046"/>
            </a:xfrm>
            <a:custGeom>
              <a:avLst/>
              <a:gdLst>
                <a:gd name="T0" fmla="*/ 0 w 11"/>
                <a:gd name="T1" fmla="*/ 5 h 12"/>
                <a:gd name="T2" fmla="*/ 7 w 11"/>
                <a:gd name="T3" fmla="*/ 1 h 12"/>
                <a:gd name="T4" fmla="*/ 11 w 11"/>
                <a:gd name="T5" fmla="*/ 7 h 12"/>
                <a:gd name="T6" fmla="*/ 5 w 11"/>
                <a:gd name="T7" fmla="*/ 12 h 12"/>
                <a:gd name="T8" fmla="*/ 0 w 11"/>
                <a:gd name="T9" fmla="*/ 5 h 12"/>
              </a:gdLst>
              <a:ahLst/>
              <a:cxnLst>
                <a:cxn ang="0">
                  <a:pos x="T0" y="T1"/>
                </a:cxn>
                <a:cxn ang="0">
                  <a:pos x="T2" y="T3"/>
                </a:cxn>
                <a:cxn ang="0">
                  <a:pos x="T4" y="T5"/>
                </a:cxn>
                <a:cxn ang="0">
                  <a:pos x="T6" y="T7"/>
                </a:cxn>
                <a:cxn ang="0">
                  <a:pos x="T8" y="T9"/>
                </a:cxn>
              </a:cxnLst>
              <a:rect l="0" t="0" r="r" b="b"/>
              <a:pathLst>
                <a:path w="11" h="12">
                  <a:moveTo>
                    <a:pt x="0" y="5"/>
                  </a:moveTo>
                  <a:cubicBezTo>
                    <a:pt x="1" y="2"/>
                    <a:pt x="4" y="0"/>
                    <a:pt x="7" y="1"/>
                  </a:cubicBezTo>
                  <a:cubicBezTo>
                    <a:pt x="9" y="1"/>
                    <a:pt x="11" y="4"/>
                    <a:pt x="11" y="7"/>
                  </a:cubicBezTo>
                  <a:cubicBezTo>
                    <a:pt x="10" y="10"/>
                    <a:pt x="8" y="12"/>
                    <a:pt x="5" y="12"/>
                  </a:cubicBezTo>
                  <a:cubicBezTo>
                    <a:pt x="2" y="11"/>
                    <a:pt x="0" y="8"/>
                    <a:pt x="0" y="5"/>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44" name="Freeform 132"/>
            <p:cNvSpPr/>
            <p:nvPr/>
          </p:nvSpPr>
          <p:spPr bwMode="auto">
            <a:xfrm>
              <a:off x="10551945" y="4350381"/>
              <a:ext cx="8224" cy="8224"/>
            </a:xfrm>
            <a:custGeom>
              <a:avLst/>
              <a:gdLst>
                <a:gd name="T0" fmla="*/ 0 w 11"/>
                <a:gd name="T1" fmla="*/ 4 h 11"/>
                <a:gd name="T2" fmla="*/ 7 w 11"/>
                <a:gd name="T3" fmla="*/ 0 h 11"/>
                <a:gd name="T4" fmla="*/ 11 w 11"/>
                <a:gd name="T5" fmla="*/ 6 h 11"/>
                <a:gd name="T6" fmla="*/ 5 w 11"/>
                <a:gd name="T7" fmla="*/ 11 h 11"/>
                <a:gd name="T8" fmla="*/ 0 w 11"/>
                <a:gd name="T9" fmla="*/ 4 h 11"/>
              </a:gdLst>
              <a:ahLst/>
              <a:cxnLst>
                <a:cxn ang="0">
                  <a:pos x="T0" y="T1"/>
                </a:cxn>
                <a:cxn ang="0">
                  <a:pos x="T2" y="T3"/>
                </a:cxn>
                <a:cxn ang="0">
                  <a:pos x="T4" y="T5"/>
                </a:cxn>
                <a:cxn ang="0">
                  <a:pos x="T6" y="T7"/>
                </a:cxn>
                <a:cxn ang="0">
                  <a:pos x="T8" y="T9"/>
                </a:cxn>
              </a:cxnLst>
              <a:rect l="0" t="0" r="r" b="b"/>
              <a:pathLst>
                <a:path w="11" h="11">
                  <a:moveTo>
                    <a:pt x="0" y="4"/>
                  </a:moveTo>
                  <a:cubicBezTo>
                    <a:pt x="1" y="2"/>
                    <a:pt x="4" y="0"/>
                    <a:pt x="7" y="0"/>
                  </a:cubicBezTo>
                  <a:cubicBezTo>
                    <a:pt x="10" y="1"/>
                    <a:pt x="11" y="3"/>
                    <a:pt x="11" y="6"/>
                  </a:cubicBezTo>
                  <a:cubicBezTo>
                    <a:pt x="10" y="9"/>
                    <a:pt x="8" y="11"/>
                    <a:pt x="5" y="11"/>
                  </a:cubicBezTo>
                  <a:cubicBezTo>
                    <a:pt x="2" y="10"/>
                    <a:pt x="0" y="7"/>
                    <a:pt x="0" y="4"/>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45" name="Freeform 148"/>
            <p:cNvSpPr/>
            <p:nvPr/>
          </p:nvSpPr>
          <p:spPr bwMode="auto">
            <a:xfrm>
              <a:off x="8328248" y="2522245"/>
              <a:ext cx="1599516" cy="2168599"/>
            </a:xfrm>
            <a:custGeom>
              <a:avLst/>
              <a:gdLst>
                <a:gd name="T0" fmla="*/ 2018 w 2054"/>
                <a:gd name="T1" fmla="*/ 1076 h 2782"/>
                <a:gd name="T2" fmla="*/ 1986 w 2054"/>
                <a:gd name="T3" fmla="*/ 962 h 2782"/>
                <a:gd name="T4" fmla="*/ 1537 w 2054"/>
                <a:gd name="T5" fmla="*/ 310 h 2782"/>
                <a:gd name="T6" fmla="*/ 1533 w 2054"/>
                <a:gd name="T7" fmla="*/ 316 h 2782"/>
                <a:gd name="T8" fmla="*/ 1537 w 2054"/>
                <a:gd name="T9" fmla="*/ 310 h 2782"/>
                <a:gd name="T10" fmla="*/ 1443 w 2054"/>
                <a:gd name="T11" fmla="*/ 240 h 2782"/>
                <a:gd name="T12" fmla="*/ 663 w 2054"/>
                <a:gd name="T13" fmla="*/ 0 h 2782"/>
                <a:gd name="T14" fmla="*/ 62 w 2054"/>
                <a:gd name="T15" fmla="*/ 137 h 2782"/>
                <a:gd name="T16" fmla="*/ 36 w 2054"/>
                <a:gd name="T17" fmla="*/ 125 h 2782"/>
                <a:gd name="T18" fmla="*/ 0 w 2054"/>
                <a:gd name="T19" fmla="*/ 161 h 2782"/>
                <a:gd name="T20" fmla="*/ 36 w 2054"/>
                <a:gd name="T21" fmla="*/ 197 h 2782"/>
                <a:gd name="T22" fmla="*/ 71 w 2054"/>
                <a:gd name="T23" fmla="*/ 161 h 2782"/>
                <a:gd name="T24" fmla="*/ 71 w 2054"/>
                <a:gd name="T25" fmla="*/ 158 h 2782"/>
                <a:gd name="T26" fmla="*/ 663 w 2054"/>
                <a:gd name="T27" fmla="*/ 23 h 2782"/>
                <a:gd name="T28" fmla="*/ 1429 w 2054"/>
                <a:gd name="T29" fmla="*/ 258 h 2782"/>
                <a:gd name="T30" fmla="*/ 1524 w 2054"/>
                <a:gd name="T31" fmla="*/ 329 h 2782"/>
                <a:gd name="T32" fmla="*/ 1964 w 2054"/>
                <a:gd name="T33" fmla="*/ 969 h 2782"/>
                <a:gd name="T34" fmla="*/ 1996 w 2054"/>
                <a:gd name="T35" fmla="*/ 1081 h 2782"/>
                <a:gd name="T36" fmla="*/ 2031 w 2054"/>
                <a:gd name="T37" fmla="*/ 1391 h 2782"/>
                <a:gd name="T38" fmla="*/ 1996 w 2054"/>
                <a:gd name="T39" fmla="*/ 1697 h 2782"/>
                <a:gd name="T40" fmla="*/ 1965 w 2054"/>
                <a:gd name="T41" fmla="*/ 1810 h 2782"/>
                <a:gd name="T42" fmla="*/ 1533 w 2054"/>
                <a:gd name="T43" fmla="*/ 2445 h 2782"/>
                <a:gd name="T44" fmla="*/ 1441 w 2054"/>
                <a:gd name="T45" fmla="*/ 2515 h 2782"/>
                <a:gd name="T46" fmla="*/ 663 w 2054"/>
                <a:gd name="T47" fmla="*/ 2759 h 2782"/>
                <a:gd name="T48" fmla="*/ 71 w 2054"/>
                <a:gd name="T49" fmla="*/ 2624 h 2782"/>
                <a:gd name="T50" fmla="*/ 71 w 2054"/>
                <a:gd name="T51" fmla="*/ 2618 h 2782"/>
                <a:gd name="T52" fmla="*/ 36 w 2054"/>
                <a:gd name="T53" fmla="*/ 2582 h 2782"/>
                <a:gd name="T54" fmla="*/ 0 w 2054"/>
                <a:gd name="T55" fmla="*/ 2618 h 2782"/>
                <a:gd name="T56" fmla="*/ 36 w 2054"/>
                <a:gd name="T57" fmla="*/ 2654 h 2782"/>
                <a:gd name="T58" fmla="*/ 60 w 2054"/>
                <a:gd name="T59" fmla="*/ 2644 h 2782"/>
                <a:gd name="T60" fmla="*/ 663 w 2054"/>
                <a:gd name="T61" fmla="*/ 2782 h 2782"/>
                <a:gd name="T62" fmla="*/ 1454 w 2054"/>
                <a:gd name="T63" fmla="*/ 2535 h 2782"/>
                <a:gd name="T64" fmla="*/ 1548 w 2054"/>
                <a:gd name="T65" fmla="*/ 2463 h 2782"/>
                <a:gd name="T66" fmla="*/ 1988 w 2054"/>
                <a:gd name="T67" fmla="*/ 1816 h 2782"/>
                <a:gd name="T68" fmla="*/ 2019 w 2054"/>
                <a:gd name="T69" fmla="*/ 1703 h 2782"/>
                <a:gd name="T70" fmla="*/ 2054 w 2054"/>
                <a:gd name="T71" fmla="*/ 1391 h 2782"/>
                <a:gd name="T72" fmla="*/ 2018 w 2054"/>
                <a:gd name="T73" fmla="*/ 1076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54" h="2782">
                  <a:moveTo>
                    <a:pt x="2018" y="1076"/>
                  </a:moveTo>
                  <a:cubicBezTo>
                    <a:pt x="1986" y="962"/>
                    <a:pt x="1986" y="962"/>
                    <a:pt x="1986" y="962"/>
                  </a:cubicBezTo>
                  <a:cubicBezTo>
                    <a:pt x="1902" y="703"/>
                    <a:pt x="1744" y="477"/>
                    <a:pt x="1537" y="310"/>
                  </a:cubicBezTo>
                  <a:cubicBezTo>
                    <a:pt x="1536" y="312"/>
                    <a:pt x="1534" y="314"/>
                    <a:pt x="1533" y="316"/>
                  </a:cubicBezTo>
                  <a:cubicBezTo>
                    <a:pt x="1537" y="310"/>
                    <a:pt x="1537" y="310"/>
                    <a:pt x="1537" y="310"/>
                  </a:cubicBezTo>
                  <a:cubicBezTo>
                    <a:pt x="1443" y="240"/>
                    <a:pt x="1443" y="240"/>
                    <a:pt x="1443" y="240"/>
                  </a:cubicBezTo>
                  <a:cubicBezTo>
                    <a:pt x="1221" y="89"/>
                    <a:pt x="952" y="0"/>
                    <a:pt x="663" y="0"/>
                  </a:cubicBezTo>
                  <a:cubicBezTo>
                    <a:pt x="455" y="0"/>
                    <a:pt x="248" y="47"/>
                    <a:pt x="62" y="137"/>
                  </a:cubicBezTo>
                  <a:cubicBezTo>
                    <a:pt x="55" y="130"/>
                    <a:pt x="46" y="125"/>
                    <a:pt x="36" y="125"/>
                  </a:cubicBezTo>
                  <a:cubicBezTo>
                    <a:pt x="16" y="125"/>
                    <a:pt x="0" y="141"/>
                    <a:pt x="0" y="161"/>
                  </a:cubicBezTo>
                  <a:cubicBezTo>
                    <a:pt x="0" y="181"/>
                    <a:pt x="16" y="197"/>
                    <a:pt x="36" y="197"/>
                  </a:cubicBezTo>
                  <a:cubicBezTo>
                    <a:pt x="55" y="197"/>
                    <a:pt x="71" y="181"/>
                    <a:pt x="71" y="161"/>
                  </a:cubicBezTo>
                  <a:cubicBezTo>
                    <a:pt x="71" y="160"/>
                    <a:pt x="71" y="159"/>
                    <a:pt x="71" y="158"/>
                  </a:cubicBezTo>
                  <a:cubicBezTo>
                    <a:pt x="255" y="70"/>
                    <a:pt x="458" y="23"/>
                    <a:pt x="663" y="23"/>
                  </a:cubicBezTo>
                  <a:cubicBezTo>
                    <a:pt x="947" y="23"/>
                    <a:pt x="1210" y="110"/>
                    <a:pt x="1429" y="258"/>
                  </a:cubicBezTo>
                  <a:cubicBezTo>
                    <a:pt x="1524" y="329"/>
                    <a:pt x="1524" y="329"/>
                    <a:pt x="1524" y="329"/>
                  </a:cubicBezTo>
                  <a:cubicBezTo>
                    <a:pt x="1727" y="493"/>
                    <a:pt x="1882" y="715"/>
                    <a:pt x="1964" y="969"/>
                  </a:cubicBezTo>
                  <a:cubicBezTo>
                    <a:pt x="1996" y="1081"/>
                    <a:pt x="1996" y="1081"/>
                    <a:pt x="1996" y="1081"/>
                  </a:cubicBezTo>
                  <a:cubicBezTo>
                    <a:pt x="2019" y="1181"/>
                    <a:pt x="2031" y="1284"/>
                    <a:pt x="2031" y="1391"/>
                  </a:cubicBezTo>
                  <a:cubicBezTo>
                    <a:pt x="2031" y="1496"/>
                    <a:pt x="2019" y="1599"/>
                    <a:pt x="1996" y="1697"/>
                  </a:cubicBezTo>
                  <a:cubicBezTo>
                    <a:pt x="1965" y="1810"/>
                    <a:pt x="1965" y="1810"/>
                    <a:pt x="1965" y="1810"/>
                  </a:cubicBezTo>
                  <a:cubicBezTo>
                    <a:pt x="1884" y="2061"/>
                    <a:pt x="1732" y="2281"/>
                    <a:pt x="1533" y="2445"/>
                  </a:cubicBezTo>
                  <a:cubicBezTo>
                    <a:pt x="1441" y="2515"/>
                    <a:pt x="1441" y="2515"/>
                    <a:pt x="1441" y="2515"/>
                  </a:cubicBezTo>
                  <a:cubicBezTo>
                    <a:pt x="1220" y="2669"/>
                    <a:pt x="952" y="2759"/>
                    <a:pt x="663" y="2759"/>
                  </a:cubicBezTo>
                  <a:cubicBezTo>
                    <a:pt x="458" y="2759"/>
                    <a:pt x="255" y="2712"/>
                    <a:pt x="71" y="2624"/>
                  </a:cubicBezTo>
                  <a:cubicBezTo>
                    <a:pt x="71" y="2622"/>
                    <a:pt x="71" y="2620"/>
                    <a:pt x="71" y="2618"/>
                  </a:cubicBezTo>
                  <a:cubicBezTo>
                    <a:pt x="71" y="2598"/>
                    <a:pt x="55" y="2582"/>
                    <a:pt x="36" y="2582"/>
                  </a:cubicBezTo>
                  <a:cubicBezTo>
                    <a:pt x="16" y="2582"/>
                    <a:pt x="0" y="2598"/>
                    <a:pt x="0" y="2618"/>
                  </a:cubicBezTo>
                  <a:cubicBezTo>
                    <a:pt x="0" y="2638"/>
                    <a:pt x="16" y="2654"/>
                    <a:pt x="36" y="2654"/>
                  </a:cubicBezTo>
                  <a:cubicBezTo>
                    <a:pt x="45" y="2654"/>
                    <a:pt x="54" y="2650"/>
                    <a:pt x="60" y="2644"/>
                  </a:cubicBezTo>
                  <a:cubicBezTo>
                    <a:pt x="247" y="2734"/>
                    <a:pt x="455" y="2782"/>
                    <a:pt x="663" y="2782"/>
                  </a:cubicBezTo>
                  <a:cubicBezTo>
                    <a:pt x="957" y="2782"/>
                    <a:pt x="1229" y="2690"/>
                    <a:pt x="1454" y="2535"/>
                  </a:cubicBezTo>
                  <a:cubicBezTo>
                    <a:pt x="1548" y="2463"/>
                    <a:pt x="1548" y="2463"/>
                    <a:pt x="1548" y="2463"/>
                  </a:cubicBezTo>
                  <a:cubicBezTo>
                    <a:pt x="1751" y="2295"/>
                    <a:pt x="1905" y="2072"/>
                    <a:pt x="1988" y="1816"/>
                  </a:cubicBezTo>
                  <a:cubicBezTo>
                    <a:pt x="2019" y="1703"/>
                    <a:pt x="2019" y="1703"/>
                    <a:pt x="2019" y="1703"/>
                  </a:cubicBezTo>
                  <a:cubicBezTo>
                    <a:pt x="2042" y="1602"/>
                    <a:pt x="2054" y="1498"/>
                    <a:pt x="2054" y="1391"/>
                  </a:cubicBezTo>
                  <a:cubicBezTo>
                    <a:pt x="2054" y="1282"/>
                    <a:pt x="2042" y="1177"/>
                    <a:pt x="2018" y="1076"/>
                  </a:cubicBezTo>
                  <a:close/>
                </a:path>
              </a:pathLst>
            </a:custGeom>
            <a:solidFill>
              <a:schemeClr val="accent2">
                <a:lumMod val="75000"/>
              </a:schemeClr>
            </a:solidFill>
            <a:ln w="19050">
              <a:solidFill>
                <a:srgbClr val="DA0000"/>
              </a:solidFill>
              <a:round/>
            </a:ln>
          </p:spPr>
          <p:txBody>
            <a:bodyPr vert="horz" wrap="square" lIns="91440" tIns="45720" rIns="91440" bIns="45720" numCol="1" anchor="t" anchorCtr="0" compatLnSpc="1"/>
            <a:lstStyle/>
            <a:p>
              <a:endParaRPr lang="zh-CN" altLang="en-US">
                <a:solidFill>
                  <a:schemeClr val="accent2"/>
                </a:solidFill>
              </a:endParaRPr>
            </a:p>
          </p:txBody>
        </p:sp>
        <p:sp>
          <p:nvSpPr>
            <p:cNvPr id="346" name="Oval 149"/>
            <p:cNvSpPr>
              <a:spLocks noChangeArrowheads="1"/>
            </p:cNvSpPr>
            <p:nvPr/>
          </p:nvSpPr>
          <p:spPr bwMode="auto">
            <a:xfrm>
              <a:off x="9997666" y="3597087"/>
              <a:ext cx="15625"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47" name="Oval 150"/>
            <p:cNvSpPr>
              <a:spLocks noChangeArrowheads="1"/>
            </p:cNvSpPr>
            <p:nvPr/>
          </p:nvSpPr>
          <p:spPr bwMode="auto">
            <a:xfrm>
              <a:off x="10041251" y="3597087"/>
              <a:ext cx="16447"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48" name="Oval 151"/>
            <p:cNvSpPr>
              <a:spLocks noChangeArrowheads="1"/>
            </p:cNvSpPr>
            <p:nvPr/>
          </p:nvSpPr>
          <p:spPr bwMode="auto">
            <a:xfrm>
              <a:off x="10084837" y="3597087"/>
              <a:ext cx="16447"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49" name="Oval 152"/>
            <p:cNvSpPr>
              <a:spLocks noChangeArrowheads="1"/>
            </p:cNvSpPr>
            <p:nvPr/>
          </p:nvSpPr>
          <p:spPr bwMode="auto">
            <a:xfrm>
              <a:off x="10128423" y="3597087"/>
              <a:ext cx="16447"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50" name="Oval 153"/>
            <p:cNvSpPr>
              <a:spLocks noChangeArrowheads="1"/>
            </p:cNvSpPr>
            <p:nvPr/>
          </p:nvSpPr>
          <p:spPr bwMode="auto">
            <a:xfrm>
              <a:off x="10172009" y="3597087"/>
              <a:ext cx="15625"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51" name="Oval 154"/>
            <p:cNvSpPr>
              <a:spLocks noChangeArrowheads="1"/>
            </p:cNvSpPr>
            <p:nvPr/>
          </p:nvSpPr>
          <p:spPr bwMode="auto">
            <a:xfrm>
              <a:off x="10215594" y="3597087"/>
              <a:ext cx="15625"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52" name="Oval 155"/>
            <p:cNvSpPr>
              <a:spLocks noChangeArrowheads="1"/>
            </p:cNvSpPr>
            <p:nvPr/>
          </p:nvSpPr>
          <p:spPr bwMode="auto">
            <a:xfrm>
              <a:off x="10258358" y="3597087"/>
              <a:ext cx="16447"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53" name="Oval 156"/>
            <p:cNvSpPr>
              <a:spLocks noChangeArrowheads="1"/>
            </p:cNvSpPr>
            <p:nvPr/>
          </p:nvSpPr>
          <p:spPr bwMode="auto">
            <a:xfrm>
              <a:off x="10301944" y="3597087"/>
              <a:ext cx="16447"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54" name="Oval 157"/>
            <p:cNvSpPr>
              <a:spLocks noChangeArrowheads="1"/>
            </p:cNvSpPr>
            <p:nvPr/>
          </p:nvSpPr>
          <p:spPr bwMode="auto">
            <a:xfrm>
              <a:off x="10345529" y="3597087"/>
              <a:ext cx="16447"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55" name="Oval 158"/>
            <p:cNvSpPr>
              <a:spLocks noChangeArrowheads="1"/>
            </p:cNvSpPr>
            <p:nvPr/>
          </p:nvSpPr>
          <p:spPr bwMode="auto">
            <a:xfrm>
              <a:off x="10389115" y="3597087"/>
              <a:ext cx="16447"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56" name="Oval 159"/>
            <p:cNvSpPr>
              <a:spLocks noChangeArrowheads="1"/>
            </p:cNvSpPr>
            <p:nvPr/>
          </p:nvSpPr>
          <p:spPr bwMode="auto">
            <a:xfrm>
              <a:off x="10432701" y="3597087"/>
              <a:ext cx="16447"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57" name="Oval 160"/>
            <p:cNvSpPr>
              <a:spLocks noChangeArrowheads="1"/>
            </p:cNvSpPr>
            <p:nvPr/>
          </p:nvSpPr>
          <p:spPr bwMode="auto">
            <a:xfrm>
              <a:off x="10476287" y="3597087"/>
              <a:ext cx="15625"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58" name="Oval 161"/>
            <p:cNvSpPr>
              <a:spLocks noChangeArrowheads="1"/>
            </p:cNvSpPr>
            <p:nvPr/>
          </p:nvSpPr>
          <p:spPr bwMode="auto">
            <a:xfrm>
              <a:off x="10519873" y="3597087"/>
              <a:ext cx="15625" cy="15625"/>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59" name="Oval 162"/>
            <p:cNvSpPr>
              <a:spLocks noChangeArrowheads="1"/>
            </p:cNvSpPr>
            <p:nvPr/>
          </p:nvSpPr>
          <p:spPr bwMode="auto">
            <a:xfrm>
              <a:off x="9876777" y="3558436"/>
              <a:ext cx="92928" cy="92928"/>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60" name="Oval 163"/>
            <p:cNvSpPr>
              <a:spLocks noChangeArrowheads="1"/>
            </p:cNvSpPr>
            <p:nvPr/>
          </p:nvSpPr>
          <p:spPr bwMode="auto">
            <a:xfrm>
              <a:off x="9894869" y="3577350"/>
              <a:ext cx="56744" cy="55921"/>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61" name="Oval 164"/>
            <p:cNvSpPr>
              <a:spLocks noChangeArrowheads="1"/>
            </p:cNvSpPr>
            <p:nvPr/>
          </p:nvSpPr>
          <p:spPr bwMode="auto">
            <a:xfrm>
              <a:off x="9607038"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62" name="Oval 165"/>
            <p:cNvSpPr>
              <a:spLocks noChangeArrowheads="1"/>
            </p:cNvSpPr>
            <p:nvPr/>
          </p:nvSpPr>
          <p:spPr bwMode="auto">
            <a:xfrm>
              <a:off x="9563453"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63" name="Oval 166"/>
            <p:cNvSpPr>
              <a:spLocks noChangeArrowheads="1"/>
            </p:cNvSpPr>
            <p:nvPr/>
          </p:nvSpPr>
          <p:spPr bwMode="auto">
            <a:xfrm>
              <a:off x="9650624" y="4457290"/>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64" name="Oval 167"/>
            <p:cNvSpPr>
              <a:spLocks noChangeArrowheads="1"/>
            </p:cNvSpPr>
            <p:nvPr/>
          </p:nvSpPr>
          <p:spPr bwMode="auto">
            <a:xfrm>
              <a:off x="9693388"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65" name="Oval 168"/>
            <p:cNvSpPr>
              <a:spLocks noChangeArrowheads="1"/>
            </p:cNvSpPr>
            <p:nvPr/>
          </p:nvSpPr>
          <p:spPr bwMode="auto">
            <a:xfrm>
              <a:off x="9736973"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66" name="Oval 169"/>
            <p:cNvSpPr>
              <a:spLocks noChangeArrowheads="1"/>
            </p:cNvSpPr>
            <p:nvPr/>
          </p:nvSpPr>
          <p:spPr bwMode="auto">
            <a:xfrm>
              <a:off x="9780559"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67" name="Oval 170"/>
            <p:cNvSpPr>
              <a:spLocks noChangeArrowheads="1"/>
            </p:cNvSpPr>
            <p:nvPr/>
          </p:nvSpPr>
          <p:spPr bwMode="auto">
            <a:xfrm>
              <a:off x="9824145"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68" name="Oval 171"/>
            <p:cNvSpPr>
              <a:spLocks noChangeArrowheads="1"/>
            </p:cNvSpPr>
            <p:nvPr/>
          </p:nvSpPr>
          <p:spPr bwMode="auto">
            <a:xfrm>
              <a:off x="9867731"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69" name="Oval 172"/>
            <p:cNvSpPr>
              <a:spLocks noChangeArrowheads="1"/>
            </p:cNvSpPr>
            <p:nvPr/>
          </p:nvSpPr>
          <p:spPr bwMode="auto">
            <a:xfrm>
              <a:off x="9911316"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70" name="Oval 173"/>
            <p:cNvSpPr>
              <a:spLocks noChangeArrowheads="1"/>
            </p:cNvSpPr>
            <p:nvPr/>
          </p:nvSpPr>
          <p:spPr bwMode="auto">
            <a:xfrm>
              <a:off x="9954902" y="4457290"/>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71" name="Oval 174"/>
            <p:cNvSpPr>
              <a:spLocks noChangeArrowheads="1"/>
            </p:cNvSpPr>
            <p:nvPr/>
          </p:nvSpPr>
          <p:spPr bwMode="auto">
            <a:xfrm>
              <a:off x="9998488" y="4457290"/>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72" name="Oval 175"/>
            <p:cNvSpPr>
              <a:spLocks noChangeArrowheads="1"/>
            </p:cNvSpPr>
            <p:nvPr/>
          </p:nvSpPr>
          <p:spPr bwMode="auto">
            <a:xfrm>
              <a:off x="10042074" y="4457290"/>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73" name="Oval 176"/>
            <p:cNvSpPr>
              <a:spLocks noChangeArrowheads="1"/>
            </p:cNvSpPr>
            <p:nvPr/>
          </p:nvSpPr>
          <p:spPr bwMode="auto">
            <a:xfrm>
              <a:off x="10085659" y="4457290"/>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74" name="Oval 177"/>
            <p:cNvSpPr>
              <a:spLocks noChangeArrowheads="1"/>
            </p:cNvSpPr>
            <p:nvPr/>
          </p:nvSpPr>
          <p:spPr bwMode="auto">
            <a:xfrm>
              <a:off x="10129245"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75" name="Oval 178"/>
            <p:cNvSpPr>
              <a:spLocks noChangeArrowheads="1"/>
            </p:cNvSpPr>
            <p:nvPr/>
          </p:nvSpPr>
          <p:spPr bwMode="auto">
            <a:xfrm>
              <a:off x="10172831"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76" name="Oval 179"/>
            <p:cNvSpPr>
              <a:spLocks noChangeArrowheads="1"/>
            </p:cNvSpPr>
            <p:nvPr/>
          </p:nvSpPr>
          <p:spPr bwMode="auto">
            <a:xfrm>
              <a:off x="10216417"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77" name="Oval 180"/>
            <p:cNvSpPr>
              <a:spLocks noChangeArrowheads="1"/>
            </p:cNvSpPr>
            <p:nvPr/>
          </p:nvSpPr>
          <p:spPr bwMode="auto">
            <a:xfrm>
              <a:off x="10260003" y="4457290"/>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78" name="Oval 181"/>
            <p:cNvSpPr>
              <a:spLocks noChangeArrowheads="1"/>
            </p:cNvSpPr>
            <p:nvPr/>
          </p:nvSpPr>
          <p:spPr bwMode="auto">
            <a:xfrm>
              <a:off x="10302766"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79" name="Oval 182"/>
            <p:cNvSpPr>
              <a:spLocks noChangeArrowheads="1"/>
            </p:cNvSpPr>
            <p:nvPr/>
          </p:nvSpPr>
          <p:spPr bwMode="auto">
            <a:xfrm>
              <a:off x="10346352"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80" name="Oval 183"/>
            <p:cNvSpPr>
              <a:spLocks noChangeArrowheads="1"/>
            </p:cNvSpPr>
            <p:nvPr/>
          </p:nvSpPr>
          <p:spPr bwMode="auto">
            <a:xfrm>
              <a:off x="10389938"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81" name="Oval 184"/>
            <p:cNvSpPr>
              <a:spLocks noChangeArrowheads="1"/>
            </p:cNvSpPr>
            <p:nvPr/>
          </p:nvSpPr>
          <p:spPr bwMode="auto">
            <a:xfrm>
              <a:off x="10433524"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82" name="Oval 185"/>
            <p:cNvSpPr>
              <a:spLocks noChangeArrowheads="1"/>
            </p:cNvSpPr>
            <p:nvPr/>
          </p:nvSpPr>
          <p:spPr bwMode="auto">
            <a:xfrm>
              <a:off x="10477109"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83" name="Oval 186"/>
            <p:cNvSpPr>
              <a:spLocks noChangeArrowheads="1"/>
            </p:cNvSpPr>
            <p:nvPr/>
          </p:nvSpPr>
          <p:spPr bwMode="auto">
            <a:xfrm>
              <a:off x="10520695" y="4457290"/>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84" name="Oval 187"/>
            <p:cNvSpPr>
              <a:spLocks noChangeArrowheads="1"/>
            </p:cNvSpPr>
            <p:nvPr/>
          </p:nvSpPr>
          <p:spPr bwMode="auto">
            <a:xfrm>
              <a:off x="9442564" y="4417816"/>
              <a:ext cx="93751" cy="93751"/>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85" name="Oval 188"/>
            <p:cNvSpPr>
              <a:spLocks noChangeArrowheads="1"/>
            </p:cNvSpPr>
            <p:nvPr/>
          </p:nvSpPr>
          <p:spPr bwMode="auto">
            <a:xfrm>
              <a:off x="9461478" y="4436730"/>
              <a:ext cx="55921" cy="55921"/>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86" name="Oval 189"/>
            <p:cNvSpPr>
              <a:spLocks noChangeArrowheads="1"/>
            </p:cNvSpPr>
            <p:nvPr/>
          </p:nvSpPr>
          <p:spPr bwMode="auto">
            <a:xfrm>
              <a:off x="9607038" y="2736885"/>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87" name="Oval 190"/>
            <p:cNvSpPr>
              <a:spLocks noChangeArrowheads="1"/>
            </p:cNvSpPr>
            <p:nvPr/>
          </p:nvSpPr>
          <p:spPr bwMode="auto">
            <a:xfrm>
              <a:off x="9562630" y="2736885"/>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88" name="Oval 191"/>
            <p:cNvSpPr>
              <a:spLocks noChangeArrowheads="1"/>
            </p:cNvSpPr>
            <p:nvPr/>
          </p:nvSpPr>
          <p:spPr bwMode="auto">
            <a:xfrm>
              <a:off x="9650624" y="2736885"/>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89" name="Oval 192"/>
            <p:cNvSpPr>
              <a:spLocks noChangeArrowheads="1"/>
            </p:cNvSpPr>
            <p:nvPr/>
          </p:nvSpPr>
          <p:spPr bwMode="auto">
            <a:xfrm>
              <a:off x="9693388" y="2736885"/>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90" name="Oval 193"/>
            <p:cNvSpPr>
              <a:spLocks noChangeArrowheads="1"/>
            </p:cNvSpPr>
            <p:nvPr/>
          </p:nvSpPr>
          <p:spPr bwMode="auto">
            <a:xfrm>
              <a:off x="9736973" y="2736885"/>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91" name="Oval 194"/>
            <p:cNvSpPr>
              <a:spLocks noChangeArrowheads="1"/>
            </p:cNvSpPr>
            <p:nvPr/>
          </p:nvSpPr>
          <p:spPr bwMode="auto">
            <a:xfrm>
              <a:off x="9780559" y="2736885"/>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92" name="Oval 195"/>
            <p:cNvSpPr>
              <a:spLocks noChangeArrowheads="1"/>
            </p:cNvSpPr>
            <p:nvPr/>
          </p:nvSpPr>
          <p:spPr bwMode="auto">
            <a:xfrm>
              <a:off x="9824145" y="2736885"/>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93" name="Oval 196"/>
            <p:cNvSpPr>
              <a:spLocks noChangeArrowheads="1"/>
            </p:cNvSpPr>
            <p:nvPr/>
          </p:nvSpPr>
          <p:spPr bwMode="auto">
            <a:xfrm>
              <a:off x="9867731" y="2736885"/>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94" name="Oval 197"/>
            <p:cNvSpPr>
              <a:spLocks noChangeArrowheads="1"/>
            </p:cNvSpPr>
            <p:nvPr/>
          </p:nvSpPr>
          <p:spPr bwMode="auto">
            <a:xfrm>
              <a:off x="9911316" y="2736885"/>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95" name="Oval 198"/>
            <p:cNvSpPr>
              <a:spLocks noChangeArrowheads="1"/>
            </p:cNvSpPr>
            <p:nvPr/>
          </p:nvSpPr>
          <p:spPr bwMode="auto">
            <a:xfrm>
              <a:off x="9954902" y="2736885"/>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96" name="Oval 199"/>
            <p:cNvSpPr>
              <a:spLocks noChangeArrowheads="1"/>
            </p:cNvSpPr>
            <p:nvPr/>
          </p:nvSpPr>
          <p:spPr bwMode="auto">
            <a:xfrm>
              <a:off x="9998488" y="2736885"/>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97" name="Oval 200"/>
            <p:cNvSpPr>
              <a:spLocks noChangeArrowheads="1"/>
            </p:cNvSpPr>
            <p:nvPr/>
          </p:nvSpPr>
          <p:spPr bwMode="auto">
            <a:xfrm>
              <a:off x="10042074" y="2736885"/>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98" name="Oval 201"/>
            <p:cNvSpPr>
              <a:spLocks noChangeArrowheads="1"/>
            </p:cNvSpPr>
            <p:nvPr/>
          </p:nvSpPr>
          <p:spPr bwMode="auto">
            <a:xfrm>
              <a:off x="10085659" y="2736885"/>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399" name="Oval 202"/>
            <p:cNvSpPr>
              <a:spLocks noChangeArrowheads="1"/>
            </p:cNvSpPr>
            <p:nvPr/>
          </p:nvSpPr>
          <p:spPr bwMode="auto">
            <a:xfrm>
              <a:off x="10129245" y="2736885"/>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00" name="Oval 203"/>
            <p:cNvSpPr>
              <a:spLocks noChangeArrowheads="1"/>
            </p:cNvSpPr>
            <p:nvPr/>
          </p:nvSpPr>
          <p:spPr bwMode="auto">
            <a:xfrm>
              <a:off x="10172831" y="2736885"/>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01" name="Oval 204"/>
            <p:cNvSpPr>
              <a:spLocks noChangeArrowheads="1"/>
            </p:cNvSpPr>
            <p:nvPr/>
          </p:nvSpPr>
          <p:spPr bwMode="auto">
            <a:xfrm>
              <a:off x="10216417" y="2736885"/>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02" name="Oval 205"/>
            <p:cNvSpPr>
              <a:spLocks noChangeArrowheads="1"/>
            </p:cNvSpPr>
            <p:nvPr/>
          </p:nvSpPr>
          <p:spPr bwMode="auto">
            <a:xfrm>
              <a:off x="10260003" y="2736885"/>
              <a:ext cx="15625"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03" name="Oval 207"/>
            <p:cNvSpPr>
              <a:spLocks noChangeArrowheads="1"/>
            </p:cNvSpPr>
            <p:nvPr/>
          </p:nvSpPr>
          <p:spPr bwMode="auto">
            <a:xfrm>
              <a:off x="10302766" y="2736884"/>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04" name="Oval 208"/>
            <p:cNvSpPr>
              <a:spLocks noChangeArrowheads="1"/>
            </p:cNvSpPr>
            <p:nvPr/>
          </p:nvSpPr>
          <p:spPr bwMode="auto">
            <a:xfrm>
              <a:off x="10346352" y="2736884"/>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05" name="Oval 209"/>
            <p:cNvSpPr>
              <a:spLocks noChangeArrowheads="1"/>
            </p:cNvSpPr>
            <p:nvPr/>
          </p:nvSpPr>
          <p:spPr bwMode="auto">
            <a:xfrm>
              <a:off x="10389938" y="2736884"/>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06" name="Oval 210"/>
            <p:cNvSpPr>
              <a:spLocks noChangeArrowheads="1"/>
            </p:cNvSpPr>
            <p:nvPr/>
          </p:nvSpPr>
          <p:spPr bwMode="auto">
            <a:xfrm>
              <a:off x="10433523" y="2736884"/>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07" name="Oval 211"/>
            <p:cNvSpPr>
              <a:spLocks noChangeArrowheads="1"/>
            </p:cNvSpPr>
            <p:nvPr/>
          </p:nvSpPr>
          <p:spPr bwMode="auto">
            <a:xfrm>
              <a:off x="10477109" y="2736884"/>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08" name="Oval 212"/>
            <p:cNvSpPr>
              <a:spLocks noChangeArrowheads="1"/>
            </p:cNvSpPr>
            <p:nvPr/>
          </p:nvSpPr>
          <p:spPr bwMode="auto">
            <a:xfrm>
              <a:off x="10520695" y="2736884"/>
              <a:ext cx="16447" cy="16447"/>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09" name="Oval 213"/>
            <p:cNvSpPr>
              <a:spLocks noChangeArrowheads="1"/>
            </p:cNvSpPr>
            <p:nvPr/>
          </p:nvSpPr>
          <p:spPr bwMode="auto">
            <a:xfrm>
              <a:off x="9457366" y="2717147"/>
              <a:ext cx="55921" cy="55921"/>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10" name="Freeform 214"/>
            <p:cNvSpPr>
              <a:spLocks noEditPoints="1"/>
            </p:cNvSpPr>
            <p:nvPr/>
          </p:nvSpPr>
          <p:spPr bwMode="auto">
            <a:xfrm>
              <a:off x="9438451" y="2698233"/>
              <a:ext cx="92928" cy="92928"/>
            </a:xfrm>
            <a:custGeom>
              <a:avLst/>
              <a:gdLst>
                <a:gd name="T0" fmla="*/ 60 w 119"/>
                <a:gd name="T1" fmla="*/ 0 h 119"/>
                <a:gd name="T2" fmla="*/ 0 w 119"/>
                <a:gd name="T3" fmla="*/ 60 h 119"/>
                <a:gd name="T4" fmla="*/ 60 w 119"/>
                <a:gd name="T5" fmla="*/ 119 h 119"/>
                <a:gd name="T6" fmla="*/ 119 w 119"/>
                <a:gd name="T7" fmla="*/ 60 h 119"/>
                <a:gd name="T8" fmla="*/ 60 w 119"/>
                <a:gd name="T9" fmla="*/ 0 h 119"/>
                <a:gd name="T10" fmla="*/ 60 w 119"/>
                <a:gd name="T11" fmla="*/ 96 h 119"/>
                <a:gd name="T12" fmla="*/ 24 w 119"/>
                <a:gd name="T13" fmla="*/ 60 h 119"/>
                <a:gd name="T14" fmla="*/ 60 w 119"/>
                <a:gd name="T15" fmla="*/ 24 h 119"/>
                <a:gd name="T16" fmla="*/ 96 w 119"/>
                <a:gd name="T17" fmla="*/ 60 h 119"/>
                <a:gd name="T18" fmla="*/ 60 w 119"/>
                <a:gd name="T19" fmla="*/ 9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0"/>
                  </a:moveTo>
                  <a:cubicBezTo>
                    <a:pt x="27" y="0"/>
                    <a:pt x="0" y="27"/>
                    <a:pt x="0" y="60"/>
                  </a:cubicBezTo>
                  <a:cubicBezTo>
                    <a:pt x="0" y="93"/>
                    <a:pt x="27" y="119"/>
                    <a:pt x="60" y="119"/>
                  </a:cubicBezTo>
                  <a:cubicBezTo>
                    <a:pt x="93" y="119"/>
                    <a:pt x="119" y="93"/>
                    <a:pt x="119" y="60"/>
                  </a:cubicBezTo>
                  <a:cubicBezTo>
                    <a:pt x="119" y="27"/>
                    <a:pt x="93" y="0"/>
                    <a:pt x="60" y="0"/>
                  </a:cubicBezTo>
                  <a:close/>
                  <a:moveTo>
                    <a:pt x="60" y="96"/>
                  </a:moveTo>
                  <a:cubicBezTo>
                    <a:pt x="40" y="96"/>
                    <a:pt x="24" y="79"/>
                    <a:pt x="24" y="60"/>
                  </a:cubicBezTo>
                  <a:cubicBezTo>
                    <a:pt x="24" y="40"/>
                    <a:pt x="40" y="24"/>
                    <a:pt x="60" y="24"/>
                  </a:cubicBezTo>
                  <a:cubicBezTo>
                    <a:pt x="79" y="24"/>
                    <a:pt x="96" y="40"/>
                    <a:pt x="96" y="60"/>
                  </a:cubicBezTo>
                  <a:cubicBezTo>
                    <a:pt x="96" y="79"/>
                    <a:pt x="79" y="96"/>
                    <a:pt x="60" y="96"/>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11" name="Oval 215"/>
            <p:cNvSpPr>
              <a:spLocks noChangeArrowheads="1"/>
            </p:cNvSpPr>
            <p:nvPr/>
          </p:nvSpPr>
          <p:spPr bwMode="auto">
            <a:xfrm>
              <a:off x="10440925" y="2655469"/>
              <a:ext cx="191613" cy="190791"/>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12" name="Oval 216"/>
            <p:cNvSpPr>
              <a:spLocks noChangeArrowheads="1"/>
            </p:cNvSpPr>
            <p:nvPr/>
          </p:nvSpPr>
          <p:spPr bwMode="auto">
            <a:xfrm>
              <a:off x="10532208" y="2859418"/>
              <a:ext cx="9046" cy="8224"/>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13" name="Oval 217"/>
            <p:cNvSpPr>
              <a:spLocks noChangeArrowheads="1"/>
            </p:cNvSpPr>
            <p:nvPr/>
          </p:nvSpPr>
          <p:spPr bwMode="auto">
            <a:xfrm>
              <a:off x="10532208" y="2634910"/>
              <a:ext cx="9046" cy="8224"/>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14" name="Oval 218"/>
            <p:cNvSpPr>
              <a:spLocks noChangeArrowheads="1"/>
            </p:cNvSpPr>
            <p:nvPr/>
          </p:nvSpPr>
          <p:spPr bwMode="auto">
            <a:xfrm>
              <a:off x="10420365" y="2746753"/>
              <a:ext cx="8224" cy="8224"/>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15" name="Oval 219"/>
            <p:cNvSpPr>
              <a:spLocks noChangeArrowheads="1"/>
            </p:cNvSpPr>
            <p:nvPr/>
          </p:nvSpPr>
          <p:spPr bwMode="auto">
            <a:xfrm>
              <a:off x="10644873" y="2746753"/>
              <a:ext cx="8224" cy="8224"/>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16" name="Freeform 220"/>
            <p:cNvSpPr/>
            <p:nvPr/>
          </p:nvSpPr>
          <p:spPr bwMode="auto">
            <a:xfrm>
              <a:off x="10551945" y="2857773"/>
              <a:ext cx="8224" cy="8224"/>
            </a:xfrm>
            <a:custGeom>
              <a:avLst/>
              <a:gdLst>
                <a:gd name="T0" fmla="*/ 0 w 11"/>
                <a:gd name="T1" fmla="*/ 6 h 11"/>
                <a:gd name="T2" fmla="*/ 5 w 11"/>
                <a:gd name="T3" fmla="*/ 0 h 11"/>
                <a:gd name="T4" fmla="*/ 11 w 11"/>
                <a:gd name="T5" fmla="*/ 5 h 11"/>
                <a:gd name="T6" fmla="*/ 7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cubicBezTo>
                    <a:pt x="0" y="3"/>
                    <a:pt x="2" y="1"/>
                    <a:pt x="5" y="0"/>
                  </a:cubicBezTo>
                  <a:cubicBezTo>
                    <a:pt x="8" y="0"/>
                    <a:pt x="10" y="2"/>
                    <a:pt x="11" y="5"/>
                  </a:cubicBezTo>
                  <a:cubicBezTo>
                    <a:pt x="11" y="8"/>
                    <a:pt x="10" y="10"/>
                    <a:pt x="7" y="11"/>
                  </a:cubicBezTo>
                  <a:cubicBezTo>
                    <a:pt x="4" y="11"/>
                    <a:pt x="1" y="9"/>
                    <a:pt x="0" y="6"/>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17" name="Freeform 221"/>
            <p:cNvSpPr/>
            <p:nvPr/>
          </p:nvSpPr>
          <p:spPr bwMode="auto">
            <a:xfrm>
              <a:off x="10513294" y="2635733"/>
              <a:ext cx="8224" cy="9868"/>
            </a:xfrm>
            <a:custGeom>
              <a:avLst/>
              <a:gdLst>
                <a:gd name="T0" fmla="*/ 0 w 11"/>
                <a:gd name="T1" fmla="*/ 7 h 12"/>
                <a:gd name="T2" fmla="*/ 5 w 11"/>
                <a:gd name="T3" fmla="*/ 0 h 12"/>
                <a:gd name="T4" fmla="*/ 11 w 11"/>
                <a:gd name="T5" fmla="*/ 5 h 12"/>
                <a:gd name="T6" fmla="*/ 7 w 11"/>
                <a:gd name="T7" fmla="*/ 11 h 12"/>
                <a:gd name="T8" fmla="*/ 0 w 11"/>
                <a:gd name="T9" fmla="*/ 7 h 12"/>
              </a:gdLst>
              <a:ahLst/>
              <a:cxnLst>
                <a:cxn ang="0">
                  <a:pos x="T0" y="T1"/>
                </a:cxn>
                <a:cxn ang="0">
                  <a:pos x="T2" y="T3"/>
                </a:cxn>
                <a:cxn ang="0">
                  <a:pos x="T4" y="T5"/>
                </a:cxn>
                <a:cxn ang="0">
                  <a:pos x="T6" y="T7"/>
                </a:cxn>
                <a:cxn ang="0">
                  <a:pos x="T8" y="T9"/>
                </a:cxn>
              </a:cxnLst>
              <a:rect l="0" t="0" r="r" b="b"/>
              <a:pathLst>
                <a:path w="11" h="12">
                  <a:moveTo>
                    <a:pt x="0" y="7"/>
                  </a:moveTo>
                  <a:cubicBezTo>
                    <a:pt x="0" y="4"/>
                    <a:pt x="2" y="1"/>
                    <a:pt x="5" y="0"/>
                  </a:cubicBezTo>
                  <a:cubicBezTo>
                    <a:pt x="8" y="0"/>
                    <a:pt x="10" y="2"/>
                    <a:pt x="11" y="5"/>
                  </a:cubicBezTo>
                  <a:cubicBezTo>
                    <a:pt x="11" y="8"/>
                    <a:pt x="9" y="11"/>
                    <a:pt x="7" y="11"/>
                  </a:cubicBezTo>
                  <a:cubicBezTo>
                    <a:pt x="4" y="12"/>
                    <a:pt x="1" y="10"/>
                    <a:pt x="0" y="7"/>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18" name="Freeform 222"/>
            <p:cNvSpPr/>
            <p:nvPr/>
          </p:nvSpPr>
          <p:spPr bwMode="auto">
            <a:xfrm>
              <a:off x="10422010" y="2766490"/>
              <a:ext cx="9046" cy="9046"/>
            </a:xfrm>
            <a:custGeom>
              <a:avLst/>
              <a:gdLst>
                <a:gd name="T0" fmla="*/ 5 w 12"/>
                <a:gd name="T1" fmla="*/ 0 h 12"/>
                <a:gd name="T2" fmla="*/ 11 w 12"/>
                <a:gd name="T3" fmla="*/ 5 h 12"/>
                <a:gd name="T4" fmla="*/ 7 w 12"/>
                <a:gd name="T5" fmla="*/ 11 h 12"/>
                <a:gd name="T6" fmla="*/ 0 w 12"/>
                <a:gd name="T7" fmla="*/ 7 h 12"/>
                <a:gd name="T8" fmla="*/ 5 w 12"/>
                <a:gd name="T9" fmla="*/ 0 h 12"/>
              </a:gdLst>
              <a:ahLst/>
              <a:cxnLst>
                <a:cxn ang="0">
                  <a:pos x="T0" y="T1"/>
                </a:cxn>
                <a:cxn ang="0">
                  <a:pos x="T2" y="T3"/>
                </a:cxn>
                <a:cxn ang="0">
                  <a:pos x="T4" y="T5"/>
                </a:cxn>
                <a:cxn ang="0">
                  <a:pos x="T6" y="T7"/>
                </a:cxn>
                <a:cxn ang="0">
                  <a:pos x="T8" y="T9"/>
                </a:cxn>
              </a:cxnLst>
              <a:rect l="0" t="0" r="r" b="b"/>
              <a:pathLst>
                <a:path w="12" h="12">
                  <a:moveTo>
                    <a:pt x="5" y="0"/>
                  </a:moveTo>
                  <a:cubicBezTo>
                    <a:pt x="8" y="0"/>
                    <a:pt x="11" y="2"/>
                    <a:pt x="11" y="5"/>
                  </a:cubicBezTo>
                  <a:cubicBezTo>
                    <a:pt x="12" y="8"/>
                    <a:pt x="10" y="10"/>
                    <a:pt x="7" y="11"/>
                  </a:cubicBezTo>
                  <a:cubicBezTo>
                    <a:pt x="4" y="12"/>
                    <a:pt x="1" y="10"/>
                    <a:pt x="0" y="7"/>
                  </a:cubicBezTo>
                  <a:cubicBezTo>
                    <a:pt x="0" y="4"/>
                    <a:pt x="2" y="1"/>
                    <a:pt x="5" y="0"/>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19" name="Freeform 223"/>
            <p:cNvSpPr/>
            <p:nvPr/>
          </p:nvSpPr>
          <p:spPr bwMode="auto">
            <a:xfrm>
              <a:off x="10643229" y="2727016"/>
              <a:ext cx="8224" cy="9868"/>
            </a:xfrm>
            <a:custGeom>
              <a:avLst/>
              <a:gdLst>
                <a:gd name="T0" fmla="*/ 5 w 11"/>
                <a:gd name="T1" fmla="*/ 0 h 12"/>
                <a:gd name="T2" fmla="*/ 11 w 11"/>
                <a:gd name="T3" fmla="*/ 5 h 12"/>
                <a:gd name="T4" fmla="*/ 6 w 11"/>
                <a:gd name="T5" fmla="*/ 11 h 12"/>
                <a:gd name="T6" fmla="*/ 0 w 11"/>
                <a:gd name="T7" fmla="*/ 7 h 12"/>
                <a:gd name="T8" fmla="*/ 5 w 11"/>
                <a:gd name="T9" fmla="*/ 0 h 12"/>
              </a:gdLst>
              <a:ahLst/>
              <a:cxnLst>
                <a:cxn ang="0">
                  <a:pos x="T0" y="T1"/>
                </a:cxn>
                <a:cxn ang="0">
                  <a:pos x="T2" y="T3"/>
                </a:cxn>
                <a:cxn ang="0">
                  <a:pos x="T4" y="T5"/>
                </a:cxn>
                <a:cxn ang="0">
                  <a:pos x="T6" y="T7"/>
                </a:cxn>
                <a:cxn ang="0">
                  <a:pos x="T8" y="T9"/>
                </a:cxn>
              </a:cxnLst>
              <a:rect l="0" t="0" r="r" b="b"/>
              <a:pathLst>
                <a:path w="11" h="12">
                  <a:moveTo>
                    <a:pt x="5" y="0"/>
                  </a:moveTo>
                  <a:cubicBezTo>
                    <a:pt x="7" y="0"/>
                    <a:pt x="10" y="2"/>
                    <a:pt x="11" y="5"/>
                  </a:cubicBezTo>
                  <a:cubicBezTo>
                    <a:pt x="11" y="8"/>
                    <a:pt x="9" y="10"/>
                    <a:pt x="6" y="11"/>
                  </a:cubicBezTo>
                  <a:cubicBezTo>
                    <a:pt x="3" y="12"/>
                    <a:pt x="1" y="10"/>
                    <a:pt x="0" y="7"/>
                  </a:cubicBezTo>
                  <a:cubicBezTo>
                    <a:pt x="0" y="4"/>
                    <a:pt x="2" y="1"/>
                    <a:pt x="5" y="0"/>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20" name="Freeform 224"/>
            <p:cNvSpPr/>
            <p:nvPr/>
          </p:nvSpPr>
          <p:spPr bwMode="auto">
            <a:xfrm>
              <a:off x="10570860" y="2852016"/>
              <a:ext cx="9046" cy="9046"/>
            </a:xfrm>
            <a:custGeom>
              <a:avLst/>
              <a:gdLst>
                <a:gd name="T0" fmla="*/ 1 w 12"/>
                <a:gd name="T1" fmla="*/ 8 h 12"/>
                <a:gd name="T2" fmla="*/ 4 w 12"/>
                <a:gd name="T3" fmla="*/ 1 h 12"/>
                <a:gd name="T4" fmla="*/ 11 w 12"/>
                <a:gd name="T5" fmla="*/ 4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1" y="2"/>
                    <a:pt x="4" y="1"/>
                  </a:cubicBezTo>
                  <a:cubicBezTo>
                    <a:pt x="7" y="0"/>
                    <a:pt x="10" y="1"/>
                    <a:pt x="11" y="4"/>
                  </a:cubicBezTo>
                  <a:cubicBezTo>
                    <a:pt x="12" y="7"/>
                    <a:pt x="11" y="10"/>
                    <a:pt x="8" y="11"/>
                  </a:cubicBezTo>
                  <a:cubicBezTo>
                    <a:pt x="5" y="12"/>
                    <a:pt x="2" y="11"/>
                    <a:pt x="1" y="8"/>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21" name="Freeform 225"/>
            <p:cNvSpPr/>
            <p:nvPr/>
          </p:nvSpPr>
          <p:spPr bwMode="auto">
            <a:xfrm>
              <a:off x="10493557" y="2640667"/>
              <a:ext cx="9046" cy="9868"/>
            </a:xfrm>
            <a:custGeom>
              <a:avLst/>
              <a:gdLst>
                <a:gd name="T0" fmla="*/ 1 w 12"/>
                <a:gd name="T1" fmla="*/ 8 h 12"/>
                <a:gd name="T2" fmla="*/ 4 w 12"/>
                <a:gd name="T3" fmla="*/ 1 h 12"/>
                <a:gd name="T4" fmla="*/ 11 w 12"/>
                <a:gd name="T5" fmla="*/ 4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2" y="2"/>
                    <a:pt x="4" y="1"/>
                  </a:cubicBezTo>
                  <a:cubicBezTo>
                    <a:pt x="7" y="0"/>
                    <a:pt x="10" y="2"/>
                    <a:pt x="11" y="4"/>
                  </a:cubicBezTo>
                  <a:cubicBezTo>
                    <a:pt x="12" y="7"/>
                    <a:pt x="11" y="10"/>
                    <a:pt x="8" y="11"/>
                  </a:cubicBezTo>
                  <a:cubicBezTo>
                    <a:pt x="5" y="12"/>
                    <a:pt x="2" y="11"/>
                    <a:pt x="1" y="8"/>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22" name="Freeform 226"/>
            <p:cNvSpPr/>
            <p:nvPr/>
          </p:nvSpPr>
          <p:spPr bwMode="auto">
            <a:xfrm>
              <a:off x="10426122" y="2784582"/>
              <a:ext cx="9868" cy="9868"/>
            </a:xfrm>
            <a:custGeom>
              <a:avLst/>
              <a:gdLst>
                <a:gd name="T0" fmla="*/ 4 w 12"/>
                <a:gd name="T1" fmla="*/ 1 h 12"/>
                <a:gd name="T2" fmla="*/ 11 w 12"/>
                <a:gd name="T3" fmla="*/ 4 h 12"/>
                <a:gd name="T4" fmla="*/ 8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1"/>
                    <a:pt x="11" y="4"/>
                  </a:cubicBezTo>
                  <a:cubicBezTo>
                    <a:pt x="12" y="7"/>
                    <a:pt x="11" y="10"/>
                    <a:pt x="8" y="11"/>
                  </a:cubicBezTo>
                  <a:cubicBezTo>
                    <a:pt x="5" y="12"/>
                    <a:pt x="2" y="11"/>
                    <a:pt x="1" y="8"/>
                  </a:cubicBezTo>
                  <a:cubicBezTo>
                    <a:pt x="0" y="5"/>
                    <a:pt x="2" y="2"/>
                    <a:pt x="4"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23" name="Freeform 227"/>
            <p:cNvSpPr/>
            <p:nvPr/>
          </p:nvSpPr>
          <p:spPr bwMode="auto">
            <a:xfrm>
              <a:off x="10637472" y="2708101"/>
              <a:ext cx="9868" cy="9868"/>
            </a:xfrm>
            <a:custGeom>
              <a:avLst/>
              <a:gdLst>
                <a:gd name="T0" fmla="*/ 4 w 12"/>
                <a:gd name="T1" fmla="*/ 1 h 13"/>
                <a:gd name="T2" fmla="*/ 11 w 12"/>
                <a:gd name="T3" fmla="*/ 4 h 13"/>
                <a:gd name="T4" fmla="*/ 8 w 12"/>
                <a:gd name="T5" fmla="*/ 11 h 13"/>
                <a:gd name="T6" fmla="*/ 1 w 12"/>
                <a:gd name="T7" fmla="*/ 8 h 13"/>
                <a:gd name="T8" fmla="*/ 4 w 12"/>
                <a:gd name="T9" fmla="*/ 1 h 13"/>
              </a:gdLst>
              <a:ahLst/>
              <a:cxnLst>
                <a:cxn ang="0">
                  <a:pos x="T0" y="T1"/>
                </a:cxn>
                <a:cxn ang="0">
                  <a:pos x="T2" y="T3"/>
                </a:cxn>
                <a:cxn ang="0">
                  <a:pos x="T4" y="T5"/>
                </a:cxn>
                <a:cxn ang="0">
                  <a:pos x="T6" y="T7"/>
                </a:cxn>
                <a:cxn ang="0">
                  <a:pos x="T8" y="T9"/>
                </a:cxn>
              </a:cxnLst>
              <a:rect l="0" t="0" r="r" b="b"/>
              <a:pathLst>
                <a:path w="12" h="13">
                  <a:moveTo>
                    <a:pt x="4" y="1"/>
                  </a:moveTo>
                  <a:cubicBezTo>
                    <a:pt x="7" y="0"/>
                    <a:pt x="10" y="2"/>
                    <a:pt x="11" y="4"/>
                  </a:cubicBezTo>
                  <a:cubicBezTo>
                    <a:pt x="12" y="7"/>
                    <a:pt x="11" y="10"/>
                    <a:pt x="8" y="11"/>
                  </a:cubicBezTo>
                  <a:cubicBezTo>
                    <a:pt x="5" y="13"/>
                    <a:pt x="2" y="11"/>
                    <a:pt x="1" y="8"/>
                  </a:cubicBezTo>
                  <a:cubicBezTo>
                    <a:pt x="0" y="5"/>
                    <a:pt x="1" y="2"/>
                    <a:pt x="4"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24" name="Freeform 228"/>
            <p:cNvSpPr/>
            <p:nvPr/>
          </p:nvSpPr>
          <p:spPr bwMode="auto">
            <a:xfrm>
              <a:off x="10588129" y="2843793"/>
              <a:ext cx="9868" cy="9868"/>
            </a:xfrm>
            <a:custGeom>
              <a:avLst/>
              <a:gdLst>
                <a:gd name="T0" fmla="*/ 2 w 13"/>
                <a:gd name="T1" fmla="*/ 9 h 13"/>
                <a:gd name="T2" fmla="*/ 4 w 13"/>
                <a:gd name="T3" fmla="*/ 2 h 13"/>
                <a:gd name="T4" fmla="*/ 11 w 13"/>
                <a:gd name="T5" fmla="*/ 4 h 13"/>
                <a:gd name="T6" fmla="*/ 9 w 13"/>
                <a:gd name="T7" fmla="*/ 11 h 13"/>
                <a:gd name="T8" fmla="*/ 2 w 13"/>
                <a:gd name="T9" fmla="*/ 9 h 13"/>
              </a:gdLst>
              <a:ahLst/>
              <a:cxnLst>
                <a:cxn ang="0">
                  <a:pos x="T0" y="T1"/>
                </a:cxn>
                <a:cxn ang="0">
                  <a:pos x="T2" y="T3"/>
                </a:cxn>
                <a:cxn ang="0">
                  <a:pos x="T4" y="T5"/>
                </a:cxn>
                <a:cxn ang="0">
                  <a:pos x="T6" y="T7"/>
                </a:cxn>
                <a:cxn ang="0">
                  <a:pos x="T8" y="T9"/>
                </a:cxn>
              </a:cxnLst>
              <a:rect l="0" t="0" r="r" b="b"/>
              <a:pathLst>
                <a:path w="13" h="13">
                  <a:moveTo>
                    <a:pt x="2" y="9"/>
                  </a:moveTo>
                  <a:cubicBezTo>
                    <a:pt x="0" y="6"/>
                    <a:pt x="1" y="3"/>
                    <a:pt x="4" y="2"/>
                  </a:cubicBezTo>
                  <a:cubicBezTo>
                    <a:pt x="6" y="0"/>
                    <a:pt x="10" y="1"/>
                    <a:pt x="11" y="4"/>
                  </a:cubicBezTo>
                  <a:cubicBezTo>
                    <a:pt x="13" y="6"/>
                    <a:pt x="12" y="10"/>
                    <a:pt x="9" y="11"/>
                  </a:cubicBezTo>
                  <a:cubicBezTo>
                    <a:pt x="7" y="13"/>
                    <a:pt x="3" y="12"/>
                    <a:pt x="2" y="9"/>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25" name="Freeform 229"/>
            <p:cNvSpPr/>
            <p:nvPr/>
          </p:nvSpPr>
          <p:spPr bwMode="auto">
            <a:xfrm>
              <a:off x="10475464" y="2649713"/>
              <a:ext cx="9868" cy="9046"/>
            </a:xfrm>
            <a:custGeom>
              <a:avLst/>
              <a:gdLst>
                <a:gd name="T0" fmla="*/ 2 w 13"/>
                <a:gd name="T1" fmla="*/ 9 h 12"/>
                <a:gd name="T2" fmla="*/ 4 w 13"/>
                <a:gd name="T3" fmla="*/ 1 h 12"/>
                <a:gd name="T4" fmla="*/ 11 w 13"/>
                <a:gd name="T5" fmla="*/ 3 h 12"/>
                <a:gd name="T6" fmla="*/ 9 w 13"/>
                <a:gd name="T7" fmla="*/ 11 h 12"/>
                <a:gd name="T8" fmla="*/ 2 w 13"/>
                <a:gd name="T9" fmla="*/ 9 h 12"/>
              </a:gdLst>
              <a:ahLst/>
              <a:cxnLst>
                <a:cxn ang="0">
                  <a:pos x="T0" y="T1"/>
                </a:cxn>
                <a:cxn ang="0">
                  <a:pos x="T2" y="T3"/>
                </a:cxn>
                <a:cxn ang="0">
                  <a:pos x="T4" y="T5"/>
                </a:cxn>
                <a:cxn ang="0">
                  <a:pos x="T6" y="T7"/>
                </a:cxn>
                <a:cxn ang="0">
                  <a:pos x="T8" y="T9"/>
                </a:cxn>
              </a:cxnLst>
              <a:rect l="0" t="0" r="r" b="b"/>
              <a:pathLst>
                <a:path w="13" h="12">
                  <a:moveTo>
                    <a:pt x="2" y="9"/>
                  </a:moveTo>
                  <a:cubicBezTo>
                    <a:pt x="0" y="6"/>
                    <a:pt x="1" y="3"/>
                    <a:pt x="4" y="1"/>
                  </a:cubicBezTo>
                  <a:cubicBezTo>
                    <a:pt x="6" y="0"/>
                    <a:pt x="10" y="1"/>
                    <a:pt x="11" y="3"/>
                  </a:cubicBezTo>
                  <a:cubicBezTo>
                    <a:pt x="13" y="6"/>
                    <a:pt x="12" y="9"/>
                    <a:pt x="9" y="11"/>
                  </a:cubicBezTo>
                  <a:cubicBezTo>
                    <a:pt x="7" y="12"/>
                    <a:pt x="3" y="11"/>
                    <a:pt x="2" y="9"/>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26" name="Freeform 230"/>
            <p:cNvSpPr/>
            <p:nvPr/>
          </p:nvSpPr>
          <p:spPr bwMode="auto">
            <a:xfrm>
              <a:off x="10435168" y="2801852"/>
              <a:ext cx="9046" cy="10691"/>
            </a:xfrm>
            <a:custGeom>
              <a:avLst/>
              <a:gdLst>
                <a:gd name="T0" fmla="*/ 3 w 12"/>
                <a:gd name="T1" fmla="*/ 2 h 13"/>
                <a:gd name="T2" fmla="*/ 11 w 12"/>
                <a:gd name="T3" fmla="*/ 4 h 13"/>
                <a:gd name="T4" fmla="*/ 9 w 12"/>
                <a:gd name="T5" fmla="*/ 11 h 13"/>
                <a:gd name="T6" fmla="*/ 1 w 12"/>
                <a:gd name="T7" fmla="*/ 9 h 13"/>
                <a:gd name="T8" fmla="*/ 3 w 12"/>
                <a:gd name="T9" fmla="*/ 2 h 13"/>
              </a:gdLst>
              <a:ahLst/>
              <a:cxnLst>
                <a:cxn ang="0">
                  <a:pos x="T0" y="T1"/>
                </a:cxn>
                <a:cxn ang="0">
                  <a:pos x="T2" y="T3"/>
                </a:cxn>
                <a:cxn ang="0">
                  <a:pos x="T4" y="T5"/>
                </a:cxn>
                <a:cxn ang="0">
                  <a:pos x="T6" y="T7"/>
                </a:cxn>
                <a:cxn ang="0">
                  <a:pos x="T8" y="T9"/>
                </a:cxn>
              </a:cxnLst>
              <a:rect l="0" t="0" r="r" b="b"/>
              <a:pathLst>
                <a:path w="12" h="13">
                  <a:moveTo>
                    <a:pt x="3" y="2"/>
                  </a:moveTo>
                  <a:cubicBezTo>
                    <a:pt x="6" y="0"/>
                    <a:pt x="9" y="1"/>
                    <a:pt x="11" y="4"/>
                  </a:cubicBezTo>
                  <a:cubicBezTo>
                    <a:pt x="12" y="7"/>
                    <a:pt x="11" y="10"/>
                    <a:pt x="9" y="11"/>
                  </a:cubicBezTo>
                  <a:cubicBezTo>
                    <a:pt x="6" y="13"/>
                    <a:pt x="3" y="12"/>
                    <a:pt x="1" y="9"/>
                  </a:cubicBezTo>
                  <a:cubicBezTo>
                    <a:pt x="0" y="7"/>
                    <a:pt x="0" y="3"/>
                    <a:pt x="3"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27" name="Freeform 231"/>
            <p:cNvSpPr/>
            <p:nvPr/>
          </p:nvSpPr>
          <p:spPr bwMode="auto">
            <a:xfrm>
              <a:off x="10629248" y="2690009"/>
              <a:ext cx="9868" cy="9868"/>
            </a:xfrm>
            <a:custGeom>
              <a:avLst/>
              <a:gdLst>
                <a:gd name="T0" fmla="*/ 4 w 13"/>
                <a:gd name="T1" fmla="*/ 2 h 13"/>
                <a:gd name="T2" fmla="*/ 11 w 13"/>
                <a:gd name="T3" fmla="*/ 4 h 13"/>
                <a:gd name="T4" fmla="*/ 9 w 13"/>
                <a:gd name="T5" fmla="*/ 11 h 13"/>
                <a:gd name="T6" fmla="*/ 2 w 13"/>
                <a:gd name="T7" fmla="*/ 9 h 13"/>
                <a:gd name="T8" fmla="*/ 4 w 13"/>
                <a:gd name="T9" fmla="*/ 2 h 13"/>
              </a:gdLst>
              <a:ahLst/>
              <a:cxnLst>
                <a:cxn ang="0">
                  <a:pos x="T0" y="T1"/>
                </a:cxn>
                <a:cxn ang="0">
                  <a:pos x="T2" y="T3"/>
                </a:cxn>
                <a:cxn ang="0">
                  <a:pos x="T4" y="T5"/>
                </a:cxn>
                <a:cxn ang="0">
                  <a:pos x="T6" y="T7"/>
                </a:cxn>
                <a:cxn ang="0">
                  <a:pos x="T8" y="T9"/>
                </a:cxn>
              </a:cxnLst>
              <a:rect l="0" t="0" r="r" b="b"/>
              <a:pathLst>
                <a:path w="13" h="13">
                  <a:moveTo>
                    <a:pt x="4" y="2"/>
                  </a:moveTo>
                  <a:cubicBezTo>
                    <a:pt x="6" y="0"/>
                    <a:pt x="10" y="1"/>
                    <a:pt x="11" y="4"/>
                  </a:cubicBezTo>
                  <a:cubicBezTo>
                    <a:pt x="13" y="6"/>
                    <a:pt x="12" y="10"/>
                    <a:pt x="9" y="11"/>
                  </a:cubicBezTo>
                  <a:cubicBezTo>
                    <a:pt x="6" y="13"/>
                    <a:pt x="3" y="12"/>
                    <a:pt x="2" y="9"/>
                  </a:cubicBezTo>
                  <a:cubicBezTo>
                    <a:pt x="0" y="7"/>
                    <a:pt x="1" y="3"/>
                    <a:pt x="4"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28" name="Freeform 232"/>
            <p:cNvSpPr/>
            <p:nvPr/>
          </p:nvSpPr>
          <p:spPr bwMode="auto">
            <a:xfrm>
              <a:off x="10603755" y="2832280"/>
              <a:ext cx="9868" cy="9868"/>
            </a:xfrm>
            <a:custGeom>
              <a:avLst/>
              <a:gdLst>
                <a:gd name="T0" fmla="*/ 2 w 12"/>
                <a:gd name="T1" fmla="*/ 9 h 12"/>
                <a:gd name="T2" fmla="*/ 3 w 12"/>
                <a:gd name="T3" fmla="*/ 2 h 12"/>
                <a:gd name="T4" fmla="*/ 10 w 12"/>
                <a:gd name="T5" fmla="*/ 2 h 12"/>
                <a:gd name="T6" fmla="*/ 10 w 12"/>
                <a:gd name="T7" fmla="*/ 10 h 12"/>
                <a:gd name="T8" fmla="*/ 2 w 12"/>
                <a:gd name="T9" fmla="*/ 9 h 12"/>
              </a:gdLst>
              <a:ahLst/>
              <a:cxnLst>
                <a:cxn ang="0">
                  <a:pos x="T0" y="T1"/>
                </a:cxn>
                <a:cxn ang="0">
                  <a:pos x="T2" y="T3"/>
                </a:cxn>
                <a:cxn ang="0">
                  <a:pos x="T4" y="T5"/>
                </a:cxn>
                <a:cxn ang="0">
                  <a:pos x="T6" y="T7"/>
                </a:cxn>
                <a:cxn ang="0">
                  <a:pos x="T8" y="T9"/>
                </a:cxn>
              </a:cxnLst>
              <a:rect l="0" t="0" r="r" b="b"/>
              <a:pathLst>
                <a:path w="12" h="12">
                  <a:moveTo>
                    <a:pt x="2" y="9"/>
                  </a:moveTo>
                  <a:cubicBezTo>
                    <a:pt x="0" y="7"/>
                    <a:pt x="0" y="4"/>
                    <a:pt x="3" y="2"/>
                  </a:cubicBezTo>
                  <a:cubicBezTo>
                    <a:pt x="5" y="0"/>
                    <a:pt x="8" y="0"/>
                    <a:pt x="10" y="2"/>
                  </a:cubicBezTo>
                  <a:cubicBezTo>
                    <a:pt x="12" y="5"/>
                    <a:pt x="12" y="8"/>
                    <a:pt x="10" y="10"/>
                  </a:cubicBezTo>
                  <a:cubicBezTo>
                    <a:pt x="7" y="12"/>
                    <a:pt x="4" y="12"/>
                    <a:pt x="2" y="9"/>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29" name="Freeform 233"/>
            <p:cNvSpPr/>
            <p:nvPr/>
          </p:nvSpPr>
          <p:spPr bwMode="auto">
            <a:xfrm>
              <a:off x="10459839" y="2660404"/>
              <a:ext cx="9868" cy="9046"/>
            </a:xfrm>
            <a:custGeom>
              <a:avLst/>
              <a:gdLst>
                <a:gd name="T0" fmla="*/ 2 w 12"/>
                <a:gd name="T1" fmla="*/ 10 h 12"/>
                <a:gd name="T2" fmla="*/ 2 w 12"/>
                <a:gd name="T3" fmla="*/ 2 h 12"/>
                <a:gd name="T4" fmla="*/ 10 w 12"/>
                <a:gd name="T5" fmla="*/ 3 h 12"/>
                <a:gd name="T6" fmla="*/ 9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7"/>
                    <a:pt x="0" y="4"/>
                    <a:pt x="2" y="2"/>
                  </a:cubicBezTo>
                  <a:cubicBezTo>
                    <a:pt x="5" y="0"/>
                    <a:pt x="8" y="0"/>
                    <a:pt x="10" y="3"/>
                  </a:cubicBezTo>
                  <a:cubicBezTo>
                    <a:pt x="12" y="5"/>
                    <a:pt x="12" y="9"/>
                    <a:pt x="9" y="10"/>
                  </a:cubicBezTo>
                  <a:cubicBezTo>
                    <a:pt x="7" y="12"/>
                    <a:pt x="4" y="12"/>
                    <a:pt x="2" y="10"/>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30" name="Freeform 234"/>
            <p:cNvSpPr/>
            <p:nvPr/>
          </p:nvSpPr>
          <p:spPr bwMode="auto">
            <a:xfrm>
              <a:off x="10445859" y="2818299"/>
              <a:ext cx="9868" cy="9868"/>
            </a:xfrm>
            <a:custGeom>
              <a:avLst/>
              <a:gdLst>
                <a:gd name="T0" fmla="*/ 3 w 12"/>
                <a:gd name="T1" fmla="*/ 2 h 12"/>
                <a:gd name="T2" fmla="*/ 10 w 12"/>
                <a:gd name="T3" fmla="*/ 3 h 12"/>
                <a:gd name="T4" fmla="*/ 10 w 12"/>
                <a:gd name="T5" fmla="*/ 10 h 12"/>
                <a:gd name="T6" fmla="*/ 2 w 12"/>
                <a:gd name="T7" fmla="*/ 10 h 12"/>
                <a:gd name="T8" fmla="*/ 3 w 12"/>
                <a:gd name="T9" fmla="*/ 2 h 12"/>
              </a:gdLst>
              <a:ahLst/>
              <a:cxnLst>
                <a:cxn ang="0">
                  <a:pos x="T0" y="T1"/>
                </a:cxn>
                <a:cxn ang="0">
                  <a:pos x="T2" y="T3"/>
                </a:cxn>
                <a:cxn ang="0">
                  <a:pos x="T4" y="T5"/>
                </a:cxn>
                <a:cxn ang="0">
                  <a:pos x="T6" y="T7"/>
                </a:cxn>
                <a:cxn ang="0">
                  <a:pos x="T8" y="T9"/>
                </a:cxn>
              </a:cxnLst>
              <a:rect l="0" t="0" r="r" b="b"/>
              <a:pathLst>
                <a:path w="12" h="12">
                  <a:moveTo>
                    <a:pt x="3" y="2"/>
                  </a:moveTo>
                  <a:cubicBezTo>
                    <a:pt x="5" y="0"/>
                    <a:pt x="8" y="0"/>
                    <a:pt x="10" y="3"/>
                  </a:cubicBezTo>
                  <a:cubicBezTo>
                    <a:pt x="12" y="5"/>
                    <a:pt x="12" y="8"/>
                    <a:pt x="10" y="10"/>
                  </a:cubicBezTo>
                  <a:cubicBezTo>
                    <a:pt x="7" y="12"/>
                    <a:pt x="4" y="12"/>
                    <a:pt x="2" y="10"/>
                  </a:cubicBezTo>
                  <a:cubicBezTo>
                    <a:pt x="0" y="7"/>
                    <a:pt x="0" y="4"/>
                    <a:pt x="3"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31" name="Freeform 235"/>
            <p:cNvSpPr/>
            <p:nvPr/>
          </p:nvSpPr>
          <p:spPr bwMode="auto">
            <a:xfrm>
              <a:off x="10617735" y="2674384"/>
              <a:ext cx="9868" cy="9046"/>
            </a:xfrm>
            <a:custGeom>
              <a:avLst/>
              <a:gdLst>
                <a:gd name="T0" fmla="*/ 2 w 12"/>
                <a:gd name="T1" fmla="*/ 2 h 12"/>
                <a:gd name="T2" fmla="*/ 10 w 12"/>
                <a:gd name="T3" fmla="*/ 3 h 12"/>
                <a:gd name="T4" fmla="*/ 9 w 12"/>
                <a:gd name="T5" fmla="*/ 10 h 12"/>
                <a:gd name="T6" fmla="*/ 2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5" y="0"/>
                    <a:pt x="8" y="0"/>
                    <a:pt x="10" y="3"/>
                  </a:cubicBezTo>
                  <a:cubicBezTo>
                    <a:pt x="12" y="5"/>
                    <a:pt x="12" y="8"/>
                    <a:pt x="9" y="10"/>
                  </a:cubicBezTo>
                  <a:cubicBezTo>
                    <a:pt x="7" y="12"/>
                    <a:pt x="4" y="12"/>
                    <a:pt x="2" y="10"/>
                  </a:cubicBezTo>
                  <a:cubicBezTo>
                    <a:pt x="0" y="7"/>
                    <a:pt x="0" y="4"/>
                    <a:pt x="2"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32" name="Freeform 236"/>
            <p:cNvSpPr/>
            <p:nvPr/>
          </p:nvSpPr>
          <p:spPr bwMode="auto">
            <a:xfrm>
              <a:off x="10617735" y="2818299"/>
              <a:ext cx="9868" cy="9868"/>
            </a:xfrm>
            <a:custGeom>
              <a:avLst/>
              <a:gdLst>
                <a:gd name="T0" fmla="*/ 2 w 12"/>
                <a:gd name="T1" fmla="*/ 10 h 12"/>
                <a:gd name="T2" fmla="*/ 2 w 12"/>
                <a:gd name="T3" fmla="*/ 3 h 12"/>
                <a:gd name="T4" fmla="*/ 9 w 12"/>
                <a:gd name="T5" fmla="*/ 2 h 12"/>
                <a:gd name="T6" fmla="*/ 10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8"/>
                    <a:pt x="0" y="5"/>
                    <a:pt x="2" y="3"/>
                  </a:cubicBezTo>
                  <a:cubicBezTo>
                    <a:pt x="4" y="0"/>
                    <a:pt x="7" y="0"/>
                    <a:pt x="9" y="2"/>
                  </a:cubicBezTo>
                  <a:cubicBezTo>
                    <a:pt x="12" y="4"/>
                    <a:pt x="12" y="7"/>
                    <a:pt x="10" y="10"/>
                  </a:cubicBezTo>
                  <a:cubicBezTo>
                    <a:pt x="8" y="12"/>
                    <a:pt x="5" y="12"/>
                    <a:pt x="2" y="10"/>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33" name="Freeform 237"/>
            <p:cNvSpPr/>
            <p:nvPr/>
          </p:nvSpPr>
          <p:spPr bwMode="auto">
            <a:xfrm>
              <a:off x="10445859" y="2674384"/>
              <a:ext cx="9868" cy="9046"/>
            </a:xfrm>
            <a:custGeom>
              <a:avLst/>
              <a:gdLst>
                <a:gd name="T0" fmla="*/ 3 w 12"/>
                <a:gd name="T1" fmla="*/ 10 h 12"/>
                <a:gd name="T2" fmla="*/ 2 w 12"/>
                <a:gd name="T3" fmla="*/ 3 h 12"/>
                <a:gd name="T4" fmla="*/ 10 w 12"/>
                <a:gd name="T5" fmla="*/ 2 h 12"/>
                <a:gd name="T6" fmla="*/ 10 w 12"/>
                <a:gd name="T7" fmla="*/ 10 h 12"/>
                <a:gd name="T8" fmla="*/ 3 w 12"/>
                <a:gd name="T9" fmla="*/ 10 h 12"/>
              </a:gdLst>
              <a:ahLst/>
              <a:cxnLst>
                <a:cxn ang="0">
                  <a:pos x="T0" y="T1"/>
                </a:cxn>
                <a:cxn ang="0">
                  <a:pos x="T2" y="T3"/>
                </a:cxn>
                <a:cxn ang="0">
                  <a:pos x="T4" y="T5"/>
                </a:cxn>
                <a:cxn ang="0">
                  <a:pos x="T6" y="T7"/>
                </a:cxn>
                <a:cxn ang="0">
                  <a:pos x="T8" y="T9"/>
                </a:cxn>
              </a:cxnLst>
              <a:rect l="0" t="0" r="r" b="b"/>
              <a:pathLst>
                <a:path w="12" h="12">
                  <a:moveTo>
                    <a:pt x="3" y="10"/>
                  </a:moveTo>
                  <a:cubicBezTo>
                    <a:pt x="0" y="8"/>
                    <a:pt x="0" y="5"/>
                    <a:pt x="2" y="3"/>
                  </a:cubicBezTo>
                  <a:cubicBezTo>
                    <a:pt x="4" y="0"/>
                    <a:pt x="7" y="0"/>
                    <a:pt x="10" y="2"/>
                  </a:cubicBezTo>
                  <a:cubicBezTo>
                    <a:pt x="12" y="4"/>
                    <a:pt x="12" y="7"/>
                    <a:pt x="10" y="10"/>
                  </a:cubicBezTo>
                  <a:cubicBezTo>
                    <a:pt x="8" y="12"/>
                    <a:pt x="5" y="12"/>
                    <a:pt x="3" y="10"/>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34" name="Freeform 238"/>
            <p:cNvSpPr/>
            <p:nvPr/>
          </p:nvSpPr>
          <p:spPr bwMode="auto">
            <a:xfrm>
              <a:off x="10459839" y="2832280"/>
              <a:ext cx="9868" cy="9868"/>
            </a:xfrm>
            <a:custGeom>
              <a:avLst/>
              <a:gdLst>
                <a:gd name="T0" fmla="*/ 2 w 12"/>
                <a:gd name="T1" fmla="*/ 2 h 12"/>
                <a:gd name="T2" fmla="*/ 9 w 12"/>
                <a:gd name="T3" fmla="*/ 2 h 12"/>
                <a:gd name="T4" fmla="*/ 10 w 12"/>
                <a:gd name="T5" fmla="*/ 9 h 12"/>
                <a:gd name="T6" fmla="*/ 2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4" y="0"/>
                    <a:pt x="7" y="0"/>
                    <a:pt x="9" y="2"/>
                  </a:cubicBezTo>
                  <a:cubicBezTo>
                    <a:pt x="12" y="4"/>
                    <a:pt x="12" y="7"/>
                    <a:pt x="10" y="9"/>
                  </a:cubicBezTo>
                  <a:cubicBezTo>
                    <a:pt x="8" y="12"/>
                    <a:pt x="5" y="12"/>
                    <a:pt x="2" y="10"/>
                  </a:cubicBezTo>
                  <a:cubicBezTo>
                    <a:pt x="0" y="8"/>
                    <a:pt x="0" y="5"/>
                    <a:pt x="2"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35" name="Freeform 239"/>
            <p:cNvSpPr/>
            <p:nvPr/>
          </p:nvSpPr>
          <p:spPr bwMode="auto">
            <a:xfrm>
              <a:off x="10603755" y="2660404"/>
              <a:ext cx="9868" cy="9046"/>
            </a:xfrm>
            <a:custGeom>
              <a:avLst/>
              <a:gdLst>
                <a:gd name="T0" fmla="*/ 2 w 12"/>
                <a:gd name="T1" fmla="*/ 3 h 12"/>
                <a:gd name="T2" fmla="*/ 10 w 12"/>
                <a:gd name="T3" fmla="*/ 2 h 12"/>
                <a:gd name="T4" fmla="*/ 10 w 12"/>
                <a:gd name="T5" fmla="*/ 10 h 12"/>
                <a:gd name="T6" fmla="*/ 3 w 12"/>
                <a:gd name="T7" fmla="*/ 10 h 12"/>
                <a:gd name="T8" fmla="*/ 2 w 12"/>
                <a:gd name="T9" fmla="*/ 3 h 12"/>
              </a:gdLst>
              <a:ahLst/>
              <a:cxnLst>
                <a:cxn ang="0">
                  <a:pos x="T0" y="T1"/>
                </a:cxn>
                <a:cxn ang="0">
                  <a:pos x="T2" y="T3"/>
                </a:cxn>
                <a:cxn ang="0">
                  <a:pos x="T4" y="T5"/>
                </a:cxn>
                <a:cxn ang="0">
                  <a:pos x="T6" y="T7"/>
                </a:cxn>
                <a:cxn ang="0">
                  <a:pos x="T8" y="T9"/>
                </a:cxn>
              </a:cxnLst>
              <a:rect l="0" t="0" r="r" b="b"/>
              <a:pathLst>
                <a:path w="12" h="12">
                  <a:moveTo>
                    <a:pt x="2" y="3"/>
                  </a:moveTo>
                  <a:cubicBezTo>
                    <a:pt x="4" y="0"/>
                    <a:pt x="7" y="0"/>
                    <a:pt x="10" y="2"/>
                  </a:cubicBezTo>
                  <a:cubicBezTo>
                    <a:pt x="12" y="4"/>
                    <a:pt x="12" y="7"/>
                    <a:pt x="10" y="10"/>
                  </a:cubicBezTo>
                  <a:cubicBezTo>
                    <a:pt x="8" y="12"/>
                    <a:pt x="5" y="12"/>
                    <a:pt x="3" y="10"/>
                  </a:cubicBezTo>
                  <a:cubicBezTo>
                    <a:pt x="0" y="9"/>
                    <a:pt x="0" y="5"/>
                    <a:pt x="2" y="3"/>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36" name="Freeform 240"/>
            <p:cNvSpPr/>
            <p:nvPr/>
          </p:nvSpPr>
          <p:spPr bwMode="auto">
            <a:xfrm>
              <a:off x="10629248" y="2801852"/>
              <a:ext cx="9868" cy="10691"/>
            </a:xfrm>
            <a:custGeom>
              <a:avLst/>
              <a:gdLst>
                <a:gd name="T0" fmla="*/ 4 w 13"/>
                <a:gd name="T1" fmla="*/ 11 h 13"/>
                <a:gd name="T2" fmla="*/ 2 w 13"/>
                <a:gd name="T3" fmla="*/ 4 h 13"/>
                <a:gd name="T4" fmla="*/ 9 w 13"/>
                <a:gd name="T5" fmla="*/ 2 h 13"/>
                <a:gd name="T6" fmla="*/ 11 w 13"/>
                <a:gd name="T7" fmla="*/ 9 h 13"/>
                <a:gd name="T8" fmla="*/ 4 w 13"/>
                <a:gd name="T9" fmla="*/ 11 h 13"/>
              </a:gdLst>
              <a:ahLst/>
              <a:cxnLst>
                <a:cxn ang="0">
                  <a:pos x="T0" y="T1"/>
                </a:cxn>
                <a:cxn ang="0">
                  <a:pos x="T2" y="T3"/>
                </a:cxn>
                <a:cxn ang="0">
                  <a:pos x="T4" y="T5"/>
                </a:cxn>
                <a:cxn ang="0">
                  <a:pos x="T6" y="T7"/>
                </a:cxn>
                <a:cxn ang="0">
                  <a:pos x="T8" y="T9"/>
                </a:cxn>
              </a:cxnLst>
              <a:rect l="0" t="0" r="r" b="b"/>
              <a:pathLst>
                <a:path w="13" h="13">
                  <a:moveTo>
                    <a:pt x="4" y="11"/>
                  </a:moveTo>
                  <a:cubicBezTo>
                    <a:pt x="1" y="10"/>
                    <a:pt x="0" y="7"/>
                    <a:pt x="2" y="4"/>
                  </a:cubicBezTo>
                  <a:cubicBezTo>
                    <a:pt x="3" y="1"/>
                    <a:pt x="6" y="0"/>
                    <a:pt x="9" y="2"/>
                  </a:cubicBezTo>
                  <a:cubicBezTo>
                    <a:pt x="12" y="3"/>
                    <a:pt x="13" y="7"/>
                    <a:pt x="11" y="9"/>
                  </a:cubicBezTo>
                  <a:cubicBezTo>
                    <a:pt x="10" y="12"/>
                    <a:pt x="6" y="13"/>
                    <a:pt x="4"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37" name="Freeform 241"/>
            <p:cNvSpPr/>
            <p:nvPr/>
          </p:nvSpPr>
          <p:spPr bwMode="auto">
            <a:xfrm>
              <a:off x="10435168" y="2690009"/>
              <a:ext cx="9046" cy="9868"/>
            </a:xfrm>
            <a:custGeom>
              <a:avLst/>
              <a:gdLst>
                <a:gd name="T0" fmla="*/ 3 w 12"/>
                <a:gd name="T1" fmla="*/ 11 h 13"/>
                <a:gd name="T2" fmla="*/ 1 w 12"/>
                <a:gd name="T3" fmla="*/ 4 h 13"/>
                <a:gd name="T4" fmla="*/ 9 w 12"/>
                <a:gd name="T5" fmla="*/ 2 h 13"/>
                <a:gd name="T6" fmla="*/ 11 w 12"/>
                <a:gd name="T7" fmla="*/ 9 h 13"/>
                <a:gd name="T8" fmla="*/ 3 w 12"/>
                <a:gd name="T9" fmla="*/ 11 h 13"/>
              </a:gdLst>
              <a:ahLst/>
              <a:cxnLst>
                <a:cxn ang="0">
                  <a:pos x="T0" y="T1"/>
                </a:cxn>
                <a:cxn ang="0">
                  <a:pos x="T2" y="T3"/>
                </a:cxn>
                <a:cxn ang="0">
                  <a:pos x="T4" y="T5"/>
                </a:cxn>
                <a:cxn ang="0">
                  <a:pos x="T6" y="T7"/>
                </a:cxn>
                <a:cxn ang="0">
                  <a:pos x="T8" y="T9"/>
                </a:cxn>
              </a:cxnLst>
              <a:rect l="0" t="0" r="r" b="b"/>
              <a:pathLst>
                <a:path w="12" h="13">
                  <a:moveTo>
                    <a:pt x="3" y="11"/>
                  </a:moveTo>
                  <a:cubicBezTo>
                    <a:pt x="0" y="10"/>
                    <a:pt x="0" y="6"/>
                    <a:pt x="1" y="4"/>
                  </a:cubicBezTo>
                  <a:cubicBezTo>
                    <a:pt x="3" y="1"/>
                    <a:pt x="6" y="0"/>
                    <a:pt x="9" y="2"/>
                  </a:cubicBezTo>
                  <a:cubicBezTo>
                    <a:pt x="11" y="3"/>
                    <a:pt x="12" y="7"/>
                    <a:pt x="11" y="9"/>
                  </a:cubicBezTo>
                  <a:cubicBezTo>
                    <a:pt x="9" y="12"/>
                    <a:pt x="6" y="13"/>
                    <a:pt x="3"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38" name="Freeform 242"/>
            <p:cNvSpPr/>
            <p:nvPr/>
          </p:nvSpPr>
          <p:spPr bwMode="auto">
            <a:xfrm>
              <a:off x="10475464" y="2843793"/>
              <a:ext cx="9868" cy="9868"/>
            </a:xfrm>
            <a:custGeom>
              <a:avLst/>
              <a:gdLst>
                <a:gd name="T0" fmla="*/ 2 w 13"/>
                <a:gd name="T1" fmla="*/ 4 h 13"/>
                <a:gd name="T2" fmla="*/ 9 w 13"/>
                <a:gd name="T3" fmla="*/ 2 h 13"/>
                <a:gd name="T4" fmla="*/ 11 w 13"/>
                <a:gd name="T5" fmla="*/ 9 h 13"/>
                <a:gd name="T6" fmla="*/ 4 w 13"/>
                <a:gd name="T7" fmla="*/ 11 h 13"/>
                <a:gd name="T8" fmla="*/ 2 w 13"/>
                <a:gd name="T9" fmla="*/ 4 h 13"/>
              </a:gdLst>
              <a:ahLst/>
              <a:cxnLst>
                <a:cxn ang="0">
                  <a:pos x="T0" y="T1"/>
                </a:cxn>
                <a:cxn ang="0">
                  <a:pos x="T2" y="T3"/>
                </a:cxn>
                <a:cxn ang="0">
                  <a:pos x="T4" y="T5"/>
                </a:cxn>
                <a:cxn ang="0">
                  <a:pos x="T6" y="T7"/>
                </a:cxn>
                <a:cxn ang="0">
                  <a:pos x="T8" y="T9"/>
                </a:cxn>
              </a:cxnLst>
              <a:rect l="0" t="0" r="r" b="b"/>
              <a:pathLst>
                <a:path w="13" h="13">
                  <a:moveTo>
                    <a:pt x="2" y="4"/>
                  </a:moveTo>
                  <a:cubicBezTo>
                    <a:pt x="3" y="1"/>
                    <a:pt x="7" y="0"/>
                    <a:pt x="9" y="2"/>
                  </a:cubicBezTo>
                  <a:cubicBezTo>
                    <a:pt x="12" y="3"/>
                    <a:pt x="13" y="6"/>
                    <a:pt x="11" y="9"/>
                  </a:cubicBezTo>
                  <a:cubicBezTo>
                    <a:pt x="10" y="12"/>
                    <a:pt x="6" y="13"/>
                    <a:pt x="4" y="11"/>
                  </a:cubicBezTo>
                  <a:cubicBezTo>
                    <a:pt x="1" y="10"/>
                    <a:pt x="0" y="6"/>
                    <a:pt x="2" y="4"/>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39" name="Freeform 243"/>
            <p:cNvSpPr/>
            <p:nvPr/>
          </p:nvSpPr>
          <p:spPr bwMode="auto">
            <a:xfrm>
              <a:off x="10588129" y="2649713"/>
              <a:ext cx="9868" cy="9046"/>
            </a:xfrm>
            <a:custGeom>
              <a:avLst/>
              <a:gdLst>
                <a:gd name="T0" fmla="*/ 2 w 13"/>
                <a:gd name="T1" fmla="*/ 3 h 12"/>
                <a:gd name="T2" fmla="*/ 9 w 13"/>
                <a:gd name="T3" fmla="*/ 1 h 12"/>
                <a:gd name="T4" fmla="*/ 11 w 13"/>
                <a:gd name="T5" fmla="*/ 9 h 12"/>
                <a:gd name="T6" fmla="*/ 4 w 13"/>
                <a:gd name="T7" fmla="*/ 11 h 12"/>
                <a:gd name="T8" fmla="*/ 2 w 13"/>
                <a:gd name="T9" fmla="*/ 3 h 12"/>
              </a:gdLst>
              <a:ahLst/>
              <a:cxnLst>
                <a:cxn ang="0">
                  <a:pos x="T0" y="T1"/>
                </a:cxn>
                <a:cxn ang="0">
                  <a:pos x="T2" y="T3"/>
                </a:cxn>
                <a:cxn ang="0">
                  <a:pos x="T4" y="T5"/>
                </a:cxn>
                <a:cxn ang="0">
                  <a:pos x="T6" y="T7"/>
                </a:cxn>
                <a:cxn ang="0">
                  <a:pos x="T8" y="T9"/>
                </a:cxn>
              </a:cxnLst>
              <a:rect l="0" t="0" r="r" b="b"/>
              <a:pathLst>
                <a:path w="13" h="12">
                  <a:moveTo>
                    <a:pt x="2" y="3"/>
                  </a:moveTo>
                  <a:cubicBezTo>
                    <a:pt x="3" y="1"/>
                    <a:pt x="7" y="0"/>
                    <a:pt x="9" y="1"/>
                  </a:cubicBezTo>
                  <a:cubicBezTo>
                    <a:pt x="12" y="3"/>
                    <a:pt x="13" y="6"/>
                    <a:pt x="11" y="9"/>
                  </a:cubicBezTo>
                  <a:cubicBezTo>
                    <a:pt x="10" y="11"/>
                    <a:pt x="6" y="12"/>
                    <a:pt x="4" y="11"/>
                  </a:cubicBezTo>
                  <a:cubicBezTo>
                    <a:pt x="1" y="9"/>
                    <a:pt x="0" y="6"/>
                    <a:pt x="2" y="3"/>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40" name="Freeform 244"/>
            <p:cNvSpPr/>
            <p:nvPr/>
          </p:nvSpPr>
          <p:spPr bwMode="auto">
            <a:xfrm>
              <a:off x="10637472" y="2784582"/>
              <a:ext cx="9868" cy="9868"/>
            </a:xfrm>
            <a:custGeom>
              <a:avLst/>
              <a:gdLst>
                <a:gd name="T0" fmla="*/ 4 w 12"/>
                <a:gd name="T1" fmla="*/ 11 h 12"/>
                <a:gd name="T2" fmla="*/ 1 w 12"/>
                <a:gd name="T3" fmla="*/ 4 h 12"/>
                <a:gd name="T4" fmla="*/ 8 w 12"/>
                <a:gd name="T5" fmla="*/ 1 h 12"/>
                <a:gd name="T6" fmla="*/ 11 w 12"/>
                <a:gd name="T7" fmla="*/ 8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1" y="10"/>
                    <a:pt x="0" y="7"/>
                    <a:pt x="1" y="4"/>
                  </a:cubicBezTo>
                  <a:cubicBezTo>
                    <a:pt x="2" y="1"/>
                    <a:pt x="5" y="0"/>
                    <a:pt x="8" y="1"/>
                  </a:cubicBezTo>
                  <a:cubicBezTo>
                    <a:pt x="11" y="2"/>
                    <a:pt x="12" y="5"/>
                    <a:pt x="11" y="8"/>
                  </a:cubicBezTo>
                  <a:cubicBezTo>
                    <a:pt x="10" y="11"/>
                    <a:pt x="7" y="12"/>
                    <a:pt x="4"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41" name="Freeform 245"/>
            <p:cNvSpPr/>
            <p:nvPr/>
          </p:nvSpPr>
          <p:spPr bwMode="auto">
            <a:xfrm>
              <a:off x="10426122" y="2708101"/>
              <a:ext cx="9868" cy="9868"/>
            </a:xfrm>
            <a:custGeom>
              <a:avLst/>
              <a:gdLst>
                <a:gd name="T0" fmla="*/ 4 w 12"/>
                <a:gd name="T1" fmla="*/ 11 h 13"/>
                <a:gd name="T2" fmla="*/ 1 w 12"/>
                <a:gd name="T3" fmla="*/ 4 h 13"/>
                <a:gd name="T4" fmla="*/ 8 w 12"/>
                <a:gd name="T5" fmla="*/ 1 h 13"/>
                <a:gd name="T6" fmla="*/ 11 w 12"/>
                <a:gd name="T7" fmla="*/ 8 h 13"/>
                <a:gd name="T8" fmla="*/ 4 w 12"/>
                <a:gd name="T9" fmla="*/ 11 h 13"/>
              </a:gdLst>
              <a:ahLst/>
              <a:cxnLst>
                <a:cxn ang="0">
                  <a:pos x="T0" y="T1"/>
                </a:cxn>
                <a:cxn ang="0">
                  <a:pos x="T2" y="T3"/>
                </a:cxn>
                <a:cxn ang="0">
                  <a:pos x="T4" y="T5"/>
                </a:cxn>
                <a:cxn ang="0">
                  <a:pos x="T6" y="T7"/>
                </a:cxn>
                <a:cxn ang="0">
                  <a:pos x="T8" y="T9"/>
                </a:cxn>
              </a:cxnLst>
              <a:rect l="0" t="0" r="r" b="b"/>
              <a:pathLst>
                <a:path w="12" h="13">
                  <a:moveTo>
                    <a:pt x="4" y="11"/>
                  </a:moveTo>
                  <a:cubicBezTo>
                    <a:pt x="2" y="10"/>
                    <a:pt x="0" y="7"/>
                    <a:pt x="1" y="4"/>
                  </a:cubicBezTo>
                  <a:cubicBezTo>
                    <a:pt x="2" y="2"/>
                    <a:pt x="5" y="0"/>
                    <a:pt x="8" y="1"/>
                  </a:cubicBezTo>
                  <a:cubicBezTo>
                    <a:pt x="11" y="2"/>
                    <a:pt x="12" y="5"/>
                    <a:pt x="11" y="8"/>
                  </a:cubicBezTo>
                  <a:cubicBezTo>
                    <a:pt x="10" y="11"/>
                    <a:pt x="7" y="13"/>
                    <a:pt x="4"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42" name="Freeform 246"/>
            <p:cNvSpPr/>
            <p:nvPr/>
          </p:nvSpPr>
          <p:spPr bwMode="auto">
            <a:xfrm>
              <a:off x="10493557" y="2852016"/>
              <a:ext cx="9046" cy="9046"/>
            </a:xfrm>
            <a:custGeom>
              <a:avLst/>
              <a:gdLst>
                <a:gd name="T0" fmla="*/ 1 w 12"/>
                <a:gd name="T1" fmla="*/ 4 h 12"/>
                <a:gd name="T2" fmla="*/ 8 w 12"/>
                <a:gd name="T3" fmla="*/ 1 h 12"/>
                <a:gd name="T4" fmla="*/ 11 w 12"/>
                <a:gd name="T5" fmla="*/ 8 h 12"/>
                <a:gd name="T6" fmla="*/ 4 w 12"/>
                <a:gd name="T7" fmla="*/ 11 h 12"/>
                <a:gd name="T8" fmla="*/ 1 w 12"/>
                <a:gd name="T9" fmla="*/ 4 h 12"/>
              </a:gdLst>
              <a:ahLst/>
              <a:cxnLst>
                <a:cxn ang="0">
                  <a:pos x="T0" y="T1"/>
                </a:cxn>
                <a:cxn ang="0">
                  <a:pos x="T2" y="T3"/>
                </a:cxn>
                <a:cxn ang="0">
                  <a:pos x="T4" y="T5"/>
                </a:cxn>
                <a:cxn ang="0">
                  <a:pos x="T6" y="T7"/>
                </a:cxn>
                <a:cxn ang="0">
                  <a:pos x="T8" y="T9"/>
                </a:cxn>
              </a:cxnLst>
              <a:rect l="0" t="0" r="r" b="b"/>
              <a:pathLst>
                <a:path w="12" h="12">
                  <a:moveTo>
                    <a:pt x="1" y="4"/>
                  </a:moveTo>
                  <a:cubicBezTo>
                    <a:pt x="2" y="1"/>
                    <a:pt x="5" y="0"/>
                    <a:pt x="8" y="1"/>
                  </a:cubicBezTo>
                  <a:cubicBezTo>
                    <a:pt x="11" y="2"/>
                    <a:pt x="12" y="5"/>
                    <a:pt x="11" y="8"/>
                  </a:cubicBezTo>
                  <a:cubicBezTo>
                    <a:pt x="10" y="11"/>
                    <a:pt x="7" y="12"/>
                    <a:pt x="4" y="11"/>
                  </a:cubicBezTo>
                  <a:cubicBezTo>
                    <a:pt x="2" y="10"/>
                    <a:pt x="0" y="7"/>
                    <a:pt x="1" y="4"/>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43" name="Freeform 247"/>
            <p:cNvSpPr/>
            <p:nvPr/>
          </p:nvSpPr>
          <p:spPr bwMode="auto">
            <a:xfrm>
              <a:off x="10570860" y="2640667"/>
              <a:ext cx="9046" cy="9868"/>
            </a:xfrm>
            <a:custGeom>
              <a:avLst/>
              <a:gdLst>
                <a:gd name="T0" fmla="*/ 1 w 12"/>
                <a:gd name="T1" fmla="*/ 4 h 12"/>
                <a:gd name="T2" fmla="*/ 8 w 12"/>
                <a:gd name="T3" fmla="*/ 1 h 12"/>
                <a:gd name="T4" fmla="*/ 11 w 12"/>
                <a:gd name="T5" fmla="*/ 8 h 12"/>
                <a:gd name="T6" fmla="*/ 4 w 12"/>
                <a:gd name="T7" fmla="*/ 11 h 12"/>
                <a:gd name="T8" fmla="*/ 1 w 12"/>
                <a:gd name="T9" fmla="*/ 4 h 12"/>
              </a:gdLst>
              <a:ahLst/>
              <a:cxnLst>
                <a:cxn ang="0">
                  <a:pos x="T0" y="T1"/>
                </a:cxn>
                <a:cxn ang="0">
                  <a:pos x="T2" y="T3"/>
                </a:cxn>
                <a:cxn ang="0">
                  <a:pos x="T4" y="T5"/>
                </a:cxn>
                <a:cxn ang="0">
                  <a:pos x="T6" y="T7"/>
                </a:cxn>
                <a:cxn ang="0">
                  <a:pos x="T8" y="T9"/>
                </a:cxn>
              </a:cxnLst>
              <a:rect l="0" t="0" r="r" b="b"/>
              <a:pathLst>
                <a:path w="12" h="12">
                  <a:moveTo>
                    <a:pt x="1" y="4"/>
                  </a:moveTo>
                  <a:cubicBezTo>
                    <a:pt x="2" y="2"/>
                    <a:pt x="5" y="0"/>
                    <a:pt x="8" y="1"/>
                  </a:cubicBezTo>
                  <a:cubicBezTo>
                    <a:pt x="11" y="2"/>
                    <a:pt x="12" y="5"/>
                    <a:pt x="11" y="8"/>
                  </a:cubicBezTo>
                  <a:cubicBezTo>
                    <a:pt x="10" y="11"/>
                    <a:pt x="7" y="12"/>
                    <a:pt x="4" y="11"/>
                  </a:cubicBezTo>
                  <a:cubicBezTo>
                    <a:pt x="1" y="10"/>
                    <a:pt x="0" y="7"/>
                    <a:pt x="1" y="4"/>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44" name="Freeform 248"/>
            <p:cNvSpPr/>
            <p:nvPr/>
          </p:nvSpPr>
          <p:spPr bwMode="auto">
            <a:xfrm>
              <a:off x="10643229" y="2766490"/>
              <a:ext cx="8224" cy="9046"/>
            </a:xfrm>
            <a:custGeom>
              <a:avLst/>
              <a:gdLst>
                <a:gd name="T0" fmla="*/ 5 w 11"/>
                <a:gd name="T1" fmla="*/ 11 h 12"/>
                <a:gd name="T2" fmla="*/ 0 w 11"/>
                <a:gd name="T3" fmla="*/ 5 h 12"/>
                <a:gd name="T4" fmla="*/ 6 w 11"/>
                <a:gd name="T5" fmla="*/ 0 h 12"/>
                <a:gd name="T6" fmla="*/ 11 w 11"/>
                <a:gd name="T7" fmla="*/ 7 h 12"/>
                <a:gd name="T8" fmla="*/ 5 w 11"/>
                <a:gd name="T9" fmla="*/ 11 h 12"/>
              </a:gdLst>
              <a:ahLst/>
              <a:cxnLst>
                <a:cxn ang="0">
                  <a:pos x="T0" y="T1"/>
                </a:cxn>
                <a:cxn ang="0">
                  <a:pos x="T2" y="T3"/>
                </a:cxn>
                <a:cxn ang="0">
                  <a:pos x="T4" y="T5"/>
                </a:cxn>
                <a:cxn ang="0">
                  <a:pos x="T6" y="T7"/>
                </a:cxn>
                <a:cxn ang="0">
                  <a:pos x="T8" y="T9"/>
                </a:cxn>
              </a:cxnLst>
              <a:rect l="0" t="0" r="r" b="b"/>
              <a:pathLst>
                <a:path w="11" h="12">
                  <a:moveTo>
                    <a:pt x="5" y="11"/>
                  </a:moveTo>
                  <a:cubicBezTo>
                    <a:pt x="2" y="10"/>
                    <a:pt x="0" y="8"/>
                    <a:pt x="0" y="5"/>
                  </a:cubicBezTo>
                  <a:cubicBezTo>
                    <a:pt x="1" y="2"/>
                    <a:pt x="3" y="0"/>
                    <a:pt x="6" y="0"/>
                  </a:cubicBezTo>
                  <a:cubicBezTo>
                    <a:pt x="9" y="1"/>
                    <a:pt x="11" y="4"/>
                    <a:pt x="11" y="7"/>
                  </a:cubicBezTo>
                  <a:cubicBezTo>
                    <a:pt x="10" y="10"/>
                    <a:pt x="7" y="12"/>
                    <a:pt x="5"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45" name="Freeform 249"/>
            <p:cNvSpPr/>
            <p:nvPr/>
          </p:nvSpPr>
          <p:spPr bwMode="auto">
            <a:xfrm>
              <a:off x="10422010" y="2727016"/>
              <a:ext cx="9046" cy="9868"/>
            </a:xfrm>
            <a:custGeom>
              <a:avLst/>
              <a:gdLst>
                <a:gd name="T0" fmla="*/ 5 w 12"/>
                <a:gd name="T1" fmla="*/ 11 h 12"/>
                <a:gd name="T2" fmla="*/ 0 w 12"/>
                <a:gd name="T3" fmla="*/ 5 h 12"/>
                <a:gd name="T4" fmla="*/ 7 w 12"/>
                <a:gd name="T5" fmla="*/ 0 h 12"/>
                <a:gd name="T6" fmla="*/ 11 w 12"/>
                <a:gd name="T7" fmla="*/ 7 h 12"/>
                <a:gd name="T8" fmla="*/ 5 w 12"/>
                <a:gd name="T9" fmla="*/ 11 h 12"/>
              </a:gdLst>
              <a:ahLst/>
              <a:cxnLst>
                <a:cxn ang="0">
                  <a:pos x="T0" y="T1"/>
                </a:cxn>
                <a:cxn ang="0">
                  <a:pos x="T2" y="T3"/>
                </a:cxn>
                <a:cxn ang="0">
                  <a:pos x="T4" y="T5"/>
                </a:cxn>
                <a:cxn ang="0">
                  <a:pos x="T6" y="T7"/>
                </a:cxn>
                <a:cxn ang="0">
                  <a:pos x="T8" y="T9"/>
                </a:cxn>
              </a:cxnLst>
              <a:rect l="0" t="0" r="r" b="b"/>
              <a:pathLst>
                <a:path w="12" h="12">
                  <a:moveTo>
                    <a:pt x="5" y="11"/>
                  </a:moveTo>
                  <a:cubicBezTo>
                    <a:pt x="2" y="10"/>
                    <a:pt x="0" y="8"/>
                    <a:pt x="0" y="5"/>
                  </a:cubicBezTo>
                  <a:cubicBezTo>
                    <a:pt x="1" y="2"/>
                    <a:pt x="4" y="0"/>
                    <a:pt x="7" y="0"/>
                  </a:cubicBezTo>
                  <a:cubicBezTo>
                    <a:pt x="10" y="1"/>
                    <a:pt x="12" y="4"/>
                    <a:pt x="11" y="7"/>
                  </a:cubicBezTo>
                  <a:cubicBezTo>
                    <a:pt x="11" y="10"/>
                    <a:pt x="8" y="12"/>
                    <a:pt x="5"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46" name="Freeform 250"/>
            <p:cNvSpPr/>
            <p:nvPr/>
          </p:nvSpPr>
          <p:spPr bwMode="auto">
            <a:xfrm>
              <a:off x="10513294" y="2857773"/>
              <a:ext cx="8224" cy="8224"/>
            </a:xfrm>
            <a:custGeom>
              <a:avLst/>
              <a:gdLst>
                <a:gd name="T0" fmla="*/ 0 w 11"/>
                <a:gd name="T1" fmla="*/ 5 h 11"/>
                <a:gd name="T2" fmla="*/ 7 w 11"/>
                <a:gd name="T3" fmla="*/ 0 h 11"/>
                <a:gd name="T4" fmla="*/ 11 w 11"/>
                <a:gd name="T5" fmla="*/ 6 h 11"/>
                <a:gd name="T6" fmla="*/ 5 w 11"/>
                <a:gd name="T7" fmla="*/ 11 h 11"/>
                <a:gd name="T8" fmla="*/ 0 w 11"/>
                <a:gd name="T9" fmla="*/ 5 h 11"/>
              </a:gdLst>
              <a:ahLst/>
              <a:cxnLst>
                <a:cxn ang="0">
                  <a:pos x="T0" y="T1"/>
                </a:cxn>
                <a:cxn ang="0">
                  <a:pos x="T2" y="T3"/>
                </a:cxn>
                <a:cxn ang="0">
                  <a:pos x="T4" y="T5"/>
                </a:cxn>
                <a:cxn ang="0">
                  <a:pos x="T6" y="T7"/>
                </a:cxn>
                <a:cxn ang="0">
                  <a:pos x="T8" y="T9"/>
                </a:cxn>
              </a:cxnLst>
              <a:rect l="0" t="0" r="r" b="b"/>
              <a:pathLst>
                <a:path w="11" h="11">
                  <a:moveTo>
                    <a:pt x="0" y="5"/>
                  </a:moveTo>
                  <a:cubicBezTo>
                    <a:pt x="1" y="2"/>
                    <a:pt x="4" y="0"/>
                    <a:pt x="7" y="0"/>
                  </a:cubicBezTo>
                  <a:cubicBezTo>
                    <a:pt x="9" y="1"/>
                    <a:pt x="11" y="3"/>
                    <a:pt x="11" y="6"/>
                  </a:cubicBezTo>
                  <a:cubicBezTo>
                    <a:pt x="10" y="9"/>
                    <a:pt x="8" y="11"/>
                    <a:pt x="5" y="11"/>
                  </a:cubicBezTo>
                  <a:cubicBezTo>
                    <a:pt x="2" y="10"/>
                    <a:pt x="0" y="8"/>
                    <a:pt x="0" y="5"/>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47" name="Freeform 251"/>
            <p:cNvSpPr/>
            <p:nvPr/>
          </p:nvSpPr>
          <p:spPr bwMode="auto">
            <a:xfrm>
              <a:off x="10551945" y="2635733"/>
              <a:ext cx="8224" cy="9868"/>
            </a:xfrm>
            <a:custGeom>
              <a:avLst/>
              <a:gdLst>
                <a:gd name="T0" fmla="*/ 0 w 11"/>
                <a:gd name="T1" fmla="*/ 5 h 12"/>
                <a:gd name="T2" fmla="*/ 7 w 11"/>
                <a:gd name="T3" fmla="*/ 0 h 12"/>
                <a:gd name="T4" fmla="*/ 11 w 11"/>
                <a:gd name="T5" fmla="*/ 7 h 12"/>
                <a:gd name="T6" fmla="*/ 5 w 11"/>
                <a:gd name="T7" fmla="*/ 11 h 12"/>
                <a:gd name="T8" fmla="*/ 0 w 11"/>
                <a:gd name="T9" fmla="*/ 5 h 12"/>
              </a:gdLst>
              <a:ahLst/>
              <a:cxnLst>
                <a:cxn ang="0">
                  <a:pos x="T0" y="T1"/>
                </a:cxn>
                <a:cxn ang="0">
                  <a:pos x="T2" y="T3"/>
                </a:cxn>
                <a:cxn ang="0">
                  <a:pos x="T4" y="T5"/>
                </a:cxn>
                <a:cxn ang="0">
                  <a:pos x="T6" y="T7"/>
                </a:cxn>
                <a:cxn ang="0">
                  <a:pos x="T8" y="T9"/>
                </a:cxn>
              </a:cxnLst>
              <a:rect l="0" t="0" r="r" b="b"/>
              <a:pathLst>
                <a:path w="11" h="12">
                  <a:moveTo>
                    <a:pt x="0" y="5"/>
                  </a:moveTo>
                  <a:cubicBezTo>
                    <a:pt x="1" y="2"/>
                    <a:pt x="4" y="0"/>
                    <a:pt x="7" y="0"/>
                  </a:cubicBezTo>
                  <a:cubicBezTo>
                    <a:pt x="10" y="1"/>
                    <a:pt x="11" y="4"/>
                    <a:pt x="11" y="7"/>
                  </a:cubicBezTo>
                  <a:cubicBezTo>
                    <a:pt x="10" y="10"/>
                    <a:pt x="8" y="12"/>
                    <a:pt x="5" y="11"/>
                  </a:cubicBezTo>
                  <a:cubicBezTo>
                    <a:pt x="2" y="11"/>
                    <a:pt x="0" y="8"/>
                    <a:pt x="0" y="5"/>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48" name="Oval 252"/>
            <p:cNvSpPr>
              <a:spLocks noChangeArrowheads="1"/>
            </p:cNvSpPr>
            <p:nvPr/>
          </p:nvSpPr>
          <p:spPr bwMode="auto">
            <a:xfrm>
              <a:off x="10440925" y="3509093"/>
              <a:ext cx="191613" cy="191613"/>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49" name="Oval 253"/>
            <p:cNvSpPr>
              <a:spLocks noChangeArrowheads="1"/>
            </p:cNvSpPr>
            <p:nvPr/>
          </p:nvSpPr>
          <p:spPr bwMode="auto">
            <a:xfrm>
              <a:off x="10532208" y="3713042"/>
              <a:ext cx="9046" cy="8224"/>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50" name="Oval 254"/>
            <p:cNvSpPr>
              <a:spLocks noChangeArrowheads="1"/>
            </p:cNvSpPr>
            <p:nvPr/>
          </p:nvSpPr>
          <p:spPr bwMode="auto">
            <a:xfrm>
              <a:off x="10532208" y="3487711"/>
              <a:ext cx="9046" cy="9046"/>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51" name="Oval 255"/>
            <p:cNvSpPr>
              <a:spLocks noChangeArrowheads="1"/>
            </p:cNvSpPr>
            <p:nvPr/>
          </p:nvSpPr>
          <p:spPr bwMode="auto">
            <a:xfrm>
              <a:off x="10420365" y="3600376"/>
              <a:ext cx="8224" cy="8224"/>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52" name="Oval 256"/>
            <p:cNvSpPr>
              <a:spLocks noChangeArrowheads="1"/>
            </p:cNvSpPr>
            <p:nvPr/>
          </p:nvSpPr>
          <p:spPr bwMode="auto">
            <a:xfrm>
              <a:off x="10644873" y="3600376"/>
              <a:ext cx="8224" cy="8224"/>
            </a:xfrm>
            <a:prstGeom prst="ellipse">
              <a:avLst/>
            </a:pr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53" name="Freeform 257"/>
            <p:cNvSpPr/>
            <p:nvPr/>
          </p:nvSpPr>
          <p:spPr bwMode="auto">
            <a:xfrm>
              <a:off x="10551945" y="3711397"/>
              <a:ext cx="8224" cy="9046"/>
            </a:xfrm>
            <a:custGeom>
              <a:avLst/>
              <a:gdLst>
                <a:gd name="T0" fmla="*/ 0 w 11"/>
                <a:gd name="T1" fmla="*/ 7 h 12"/>
                <a:gd name="T2" fmla="*/ 5 w 11"/>
                <a:gd name="T3" fmla="*/ 0 h 12"/>
                <a:gd name="T4" fmla="*/ 11 w 11"/>
                <a:gd name="T5" fmla="*/ 5 h 12"/>
                <a:gd name="T6" fmla="*/ 7 w 11"/>
                <a:gd name="T7" fmla="*/ 11 h 12"/>
                <a:gd name="T8" fmla="*/ 0 w 11"/>
                <a:gd name="T9" fmla="*/ 7 h 12"/>
              </a:gdLst>
              <a:ahLst/>
              <a:cxnLst>
                <a:cxn ang="0">
                  <a:pos x="T0" y="T1"/>
                </a:cxn>
                <a:cxn ang="0">
                  <a:pos x="T2" y="T3"/>
                </a:cxn>
                <a:cxn ang="0">
                  <a:pos x="T4" y="T5"/>
                </a:cxn>
                <a:cxn ang="0">
                  <a:pos x="T6" y="T7"/>
                </a:cxn>
                <a:cxn ang="0">
                  <a:pos x="T8" y="T9"/>
                </a:cxn>
              </a:cxnLst>
              <a:rect l="0" t="0" r="r" b="b"/>
              <a:pathLst>
                <a:path w="11" h="12">
                  <a:moveTo>
                    <a:pt x="0" y="7"/>
                  </a:moveTo>
                  <a:cubicBezTo>
                    <a:pt x="0" y="4"/>
                    <a:pt x="2" y="1"/>
                    <a:pt x="5" y="0"/>
                  </a:cubicBezTo>
                  <a:cubicBezTo>
                    <a:pt x="8" y="0"/>
                    <a:pt x="10" y="2"/>
                    <a:pt x="11" y="5"/>
                  </a:cubicBezTo>
                  <a:cubicBezTo>
                    <a:pt x="11" y="8"/>
                    <a:pt x="10" y="11"/>
                    <a:pt x="7" y="11"/>
                  </a:cubicBezTo>
                  <a:cubicBezTo>
                    <a:pt x="4" y="12"/>
                    <a:pt x="1" y="10"/>
                    <a:pt x="0" y="7"/>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54" name="Freeform 258"/>
            <p:cNvSpPr/>
            <p:nvPr/>
          </p:nvSpPr>
          <p:spPr bwMode="auto">
            <a:xfrm>
              <a:off x="10513294" y="3489356"/>
              <a:ext cx="8224" cy="9868"/>
            </a:xfrm>
            <a:custGeom>
              <a:avLst/>
              <a:gdLst>
                <a:gd name="T0" fmla="*/ 0 w 11"/>
                <a:gd name="T1" fmla="*/ 7 h 12"/>
                <a:gd name="T2" fmla="*/ 5 w 11"/>
                <a:gd name="T3" fmla="*/ 1 h 12"/>
                <a:gd name="T4" fmla="*/ 11 w 11"/>
                <a:gd name="T5" fmla="*/ 5 h 12"/>
                <a:gd name="T6" fmla="*/ 7 w 11"/>
                <a:gd name="T7" fmla="*/ 11 h 12"/>
                <a:gd name="T8" fmla="*/ 0 w 11"/>
                <a:gd name="T9" fmla="*/ 7 h 12"/>
              </a:gdLst>
              <a:ahLst/>
              <a:cxnLst>
                <a:cxn ang="0">
                  <a:pos x="T0" y="T1"/>
                </a:cxn>
                <a:cxn ang="0">
                  <a:pos x="T2" y="T3"/>
                </a:cxn>
                <a:cxn ang="0">
                  <a:pos x="T4" y="T5"/>
                </a:cxn>
                <a:cxn ang="0">
                  <a:pos x="T6" y="T7"/>
                </a:cxn>
                <a:cxn ang="0">
                  <a:pos x="T8" y="T9"/>
                </a:cxn>
              </a:cxnLst>
              <a:rect l="0" t="0" r="r" b="b"/>
              <a:pathLst>
                <a:path w="11" h="12">
                  <a:moveTo>
                    <a:pt x="0" y="7"/>
                  </a:moveTo>
                  <a:cubicBezTo>
                    <a:pt x="0" y="4"/>
                    <a:pt x="2" y="1"/>
                    <a:pt x="5" y="1"/>
                  </a:cubicBezTo>
                  <a:cubicBezTo>
                    <a:pt x="8" y="0"/>
                    <a:pt x="10" y="2"/>
                    <a:pt x="11" y="5"/>
                  </a:cubicBezTo>
                  <a:cubicBezTo>
                    <a:pt x="11" y="8"/>
                    <a:pt x="9" y="11"/>
                    <a:pt x="7" y="11"/>
                  </a:cubicBezTo>
                  <a:cubicBezTo>
                    <a:pt x="4" y="12"/>
                    <a:pt x="1" y="10"/>
                    <a:pt x="0" y="7"/>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55" name="Freeform 259"/>
            <p:cNvSpPr/>
            <p:nvPr/>
          </p:nvSpPr>
          <p:spPr bwMode="auto">
            <a:xfrm>
              <a:off x="10422010" y="3620113"/>
              <a:ext cx="9046" cy="9046"/>
            </a:xfrm>
            <a:custGeom>
              <a:avLst/>
              <a:gdLst>
                <a:gd name="T0" fmla="*/ 5 w 12"/>
                <a:gd name="T1" fmla="*/ 1 h 12"/>
                <a:gd name="T2" fmla="*/ 11 w 12"/>
                <a:gd name="T3" fmla="*/ 5 h 12"/>
                <a:gd name="T4" fmla="*/ 7 w 12"/>
                <a:gd name="T5" fmla="*/ 11 h 12"/>
                <a:gd name="T6" fmla="*/ 0 w 12"/>
                <a:gd name="T7" fmla="*/ 7 h 12"/>
                <a:gd name="T8" fmla="*/ 5 w 12"/>
                <a:gd name="T9" fmla="*/ 1 h 12"/>
              </a:gdLst>
              <a:ahLst/>
              <a:cxnLst>
                <a:cxn ang="0">
                  <a:pos x="T0" y="T1"/>
                </a:cxn>
                <a:cxn ang="0">
                  <a:pos x="T2" y="T3"/>
                </a:cxn>
                <a:cxn ang="0">
                  <a:pos x="T4" y="T5"/>
                </a:cxn>
                <a:cxn ang="0">
                  <a:pos x="T6" y="T7"/>
                </a:cxn>
                <a:cxn ang="0">
                  <a:pos x="T8" y="T9"/>
                </a:cxn>
              </a:cxnLst>
              <a:rect l="0" t="0" r="r" b="b"/>
              <a:pathLst>
                <a:path w="12" h="12">
                  <a:moveTo>
                    <a:pt x="5" y="1"/>
                  </a:moveTo>
                  <a:cubicBezTo>
                    <a:pt x="8" y="0"/>
                    <a:pt x="11" y="2"/>
                    <a:pt x="11" y="5"/>
                  </a:cubicBezTo>
                  <a:cubicBezTo>
                    <a:pt x="12" y="8"/>
                    <a:pt x="10" y="11"/>
                    <a:pt x="7" y="11"/>
                  </a:cubicBezTo>
                  <a:cubicBezTo>
                    <a:pt x="4" y="12"/>
                    <a:pt x="1" y="10"/>
                    <a:pt x="0" y="7"/>
                  </a:cubicBezTo>
                  <a:cubicBezTo>
                    <a:pt x="0" y="4"/>
                    <a:pt x="2" y="1"/>
                    <a:pt x="5"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56" name="Freeform 260"/>
            <p:cNvSpPr/>
            <p:nvPr/>
          </p:nvSpPr>
          <p:spPr bwMode="auto">
            <a:xfrm>
              <a:off x="10643229" y="3580639"/>
              <a:ext cx="8224" cy="9868"/>
            </a:xfrm>
            <a:custGeom>
              <a:avLst/>
              <a:gdLst>
                <a:gd name="T0" fmla="*/ 5 w 11"/>
                <a:gd name="T1" fmla="*/ 1 h 12"/>
                <a:gd name="T2" fmla="*/ 11 w 11"/>
                <a:gd name="T3" fmla="*/ 5 h 12"/>
                <a:gd name="T4" fmla="*/ 6 w 11"/>
                <a:gd name="T5" fmla="*/ 11 h 12"/>
                <a:gd name="T6" fmla="*/ 0 w 11"/>
                <a:gd name="T7" fmla="*/ 7 h 12"/>
                <a:gd name="T8" fmla="*/ 5 w 11"/>
                <a:gd name="T9" fmla="*/ 1 h 12"/>
              </a:gdLst>
              <a:ahLst/>
              <a:cxnLst>
                <a:cxn ang="0">
                  <a:pos x="T0" y="T1"/>
                </a:cxn>
                <a:cxn ang="0">
                  <a:pos x="T2" y="T3"/>
                </a:cxn>
                <a:cxn ang="0">
                  <a:pos x="T4" y="T5"/>
                </a:cxn>
                <a:cxn ang="0">
                  <a:pos x="T6" y="T7"/>
                </a:cxn>
                <a:cxn ang="0">
                  <a:pos x="T8" y="T9"/>
                </a:cxn>
              </a:cxnLst>
              <a:rect l="0" t="0" r="r" b="b"/>
              <a:pathLst>
                <a:path w="11" h="12">
                  <a:moveTo>
                    <a:pt x="5" y="1"/>
                  </a:moveTo>
                  <a:cubicBezTo>
                    <a:pt x="7" y="0"/>
                    <a:pt x="10" y="2"/>
                    <a:pt x="11" y="5"/>
                  </a:cubicBezTo>
                  <a:cubicBezTo>
                    <a:pt x="11" y="8"/>
                    <a:pt x="9" y="11"/>
                    <a:pt x="6" y="11"/>
                  </a:cubicBezTo>
                  <a:cubicBezTo>
                    <a:pt x="3" y="12"/>
                    <a:pt x="1" y="10"/>
                    <a:pt x="0" y="7"/>
                  </a:cubicBezTo>
                  <a:cubicBezTo>
                    <a:pt x="0" y="4"/>
                    <a:pt x="2" y="1"/>
                    <a:pt x="5"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57" name="Freeform 261"/>
            <p:cNvSpPr/>
            <p:nvPr/>
          </p:nvSpPr>
          <p:spPr bwMode="auto">
            <a:xfrm>
              <a:off x="10570860" y="3705640"/>
              <a:ext cx="9046" cy="9046"/>
            </a:xfrm>
            <a:custGeom>
              <a:avLst/>
              <a:gdLst>
                <a:gd name="T0" fmla="*/ 1 w 12"/>
                <a:gd name="T1" fmla="*/ 8 h 12"/>
                <a:gd name="T2" fmla="*/ 4 w 12"/>
                <a:gd name="T3" fmla="*/ 1 h 12"/>
                <a:gd name="T4" fmla="*/ 11 w 12"/>
                <a:gd name="T5" fmla="*/ 4 h 12"/>
                <a:gd name="T6" fmla="*/ 8 w 12"/>
                <a:gd name="T7" fmla="*/ 11 h 12"/>
                <a:gd name="T8" fmla="*/ 1 w 12"/>
                <a:gd name="T9" fmla="*/ 8 h 12"/>
              </a:gdLst>
              <a:ahLst/>
              <a:cxnLst>
                <a:cxn ang="0">
                  <a:pos x="T0" y="T1"/>
                </a:cxn>
                <a:cxn ang="0">
                  <a:pos x="T2" y="T3"/>
                </a:cxn>
                <a:cxn ang="0">
                  <a:pos x="T4" y="T5"/>
                </a:cxn>
                <a:cxn ang="0">
                  <a:pos x="T6" y="T7"/>
                </a:cxn>
                <a:cxn ang="0">
                  <a:pos x="T8" y="T9"/>
                </a:cxn>
              </a:cxnLst>
              <a:rect l="0" t="0" r="r" b="b"/>
              <a:pathLst>
                <a:path w="12" h="12">
                  <a:moveTo>
                    <a:pt x="1" y="8"/>
                  </a:moveTo>
                  <a:cubicBezTo>
                    <a:pt x="0" y="5"/>
                    <a:pt x="1" y="2"/>
                    <a:pt x="4" y="1"/>
                  </a:cubicBezTo>
                  <a:cubicBezTo>
                    <a:pt x="7" y="0"/>
                    <a:pt x="10" y="2"/>
                    <a:pt x="11" y="4"/>
                  </a:cubicBezTo>
                  <a:cubicBezTo>
                    <a:pt x="12" y="7"/>
                    <a:pt x="11" y="10"/>
                    <a:pt x="8" y="11"/>
                  </a:cubicBezTo>
                  <a:cubicBezTo>
                    <a:pt x="5" y="12"/>
                    <a:pt x="2" y="11"/>
                    <a:pt x="1" y="8"/>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58" name="Freeform 262"/>
            <p:cNvSpPr/>
            <p:nvPr/>
          </p:nvSpPr>
          <p:spPr bwMode="auto">
            <a:xfrm>
              <a:off x="10493557" y="3494290"/>
              <a:ext cx="9046" cy="9868"/>
            </a:xfrm>
            <a:custGeom>
              <a:avLst/>
              <a:gdLst>
                <a:gd name="T0" fmla="*/ 1 w 12"/>
                <a:gd name="T1" fmla="*/ 8 h 13"/>
                <a:gd name="T2" fmla="*/ 4 w 12"/>
                <a:gd name="T3" fmla="*/ 1 h 13"/>
                <a:gd name="T4" fmla="*/ 11 w 12"/>
                <a:gd name="T5" fmla="*/ 5 h 13"/>
                <a:gd name="T6" fmla="*/ 8 w 12"/>
                <a:gd name="T7" fmla="*/ 12 h 13"/>
                <a:gd name="T8" fmla="*/ 1 w 12"/>
                <a:gd name="T9" fmla="*/ 8 h 13"/>
              </a:gdLst>
              <a:ahLst/>
              <a:cxnLst>
                <a:cxn ang="0">
                  <a:pos x="T0" y="T1"/>
                </a:cxn>
                <a:cxn ang="0">
                  <a:pos x="T2" y="T3"/>
                </a:cxn>
                <a:cxn ang="0">
                  <a:pos x="T4" y="T5"/>
                </a:cxn>
                <a:cxn ang="0">
                  <a:pos x="T6" y="T7"/>
                </a:cxn>
                <a:cxn ang="0">
                  <a:pos x="T8" y="T9"/>
                </a:cxn>
              </a:cxnLst>
              <a:rect l="0" t="0" r="r" b="b"/>
              <a:pathLst>
                <a:path w="12" h="13">
                  <a:moveTo>
                    <a:pt x="1" y="8"/>
                  </a:moveTo>
                  <a:cubicBezTo>
                    <a:pt x="0" y="6"/>
                    <a:pt x="2" y="2"/>
                    <a:pt x="4" y="1"/>
                  </a:cubicBezTo>
                  <a:cubicBezTo>
                    <a:pt x="7" y="0"/>
                    <a:pt x="10" y="2"/>
                    <a:pt x="11" y="5"/>
                  </a:cubicBezTo>
                  <a:cubicBezTo>
                    <a:pt x="12" y="8"/>
                    <a:pt x="11" y="11"/>
                    <a:pt x="8" y="12"/>
                  </a:cubicBezTo>
                  <a:cubicBezTo>
                    <a:pt x="5" y="13"/>
                    <a:pt x="2" y="11"/>
                    <a:pt x="1" y="8"/>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59" name="Freeform 263"/>
            <p:cNvSpPr/>
            <p:nvPr/>
          </p:nvSpPr>
          <p:spPr bwMode="auto">
            <a:xfrm>
              <a:off x="10426122" y="3638205"/>
              <a:ext cx="9868" cy="9868"/>
            </a:xfrm>
            <a:custGeom>
              <a:avLst/>
              <a:gdLst>
                <a:gd name="T0" fmla="*/ 4 w 12"/>
                <a:gd name="T1" fmla="*/ 1 h 12"/>
                <a:gd name="T2" fmla="*/ 11 w 12"/>
                <a:gd name="T3" fmla="*/ 4 h 12"/>
                <a:gd name="T4" fmla="*/ 8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2"/>
                    <a:pt x="11" y="4"/>
                  </a:cubicBezTo>
                  <a:cubicBezTo>
                    <a:pt x="12" y="7"/>
                    <a:pt x="11" y="10"/>
                    <a:pt x="8" y="11"/>
                  </a:cubicBezTo>
                  <a:cubicBezTo>
                    <a:pt x="5" y="12"/>
                    <a:pt x="2" y="11"/>
                    <a:pt x="1" y="8"/>
                  </a:cubicBezTo>
                  <a:cubicBezTo>
                    <a:pt x="0" y="5"/>
                    <a:pt x="2" y="2"/>
                    <a:pt x="4"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60" name="Freeform 264"/>
            <p:cNvSpPr/>
            <p:nvPr/>
          </p:nvSpPr>
          <p:spPr bwMode="auto">
            <a:xfrm>
              <a:off x="10637472" y="3561725"/>
              <a:ext cx="9868" cy="9868"/>
            </a:xfrm>
            <a:custGeom>
              <a:avLst/>
              <a:gdLst>
                <a:gd name="T0" fmla="*/ 4 w 12"/>
                <a:gd name="T1" fmla="*/ 1 h 12"/>
                <a:gd name="T2" fmla="*/ 11 w 12"/>
                <a:gd name="T3" fmla="*/ 4 h 12"/>
                <a:gd name="T4" fmla="*/ 8 w 12"/>
                <a:gd name="T5" fmla="*/ 11 h 12"/>
                <a:gd name="T6" fmla="*/ 1 w 12"/>
                <a:gd name="T7" fmla="*/ 8 h 12"/>
                <a:gd name="T8" fmla="*/ 4 w 12"/>
                <a:gd name="T9" fmla="*/ 1 h 12"/>
              </a:gdLst>
              <a:ahLst/>
              <a:cxnLst>
                <a:cxn ang="0">
                  <a:pos x="T0" y="T1"/>
                </a:cxn>
                <a:cxn ang="0">
                  <a:pos x="T2" y="T3"/>
                </a:cxn>
                <a:cxn ang="0">
                  <a:pos x="T4" y="T5"/>
                </a:cxn>
                <a:cxn ang="0">
                  <a:pos x="T6" y="T7"/>
                </a:cxn>
                <a:cxn ang="0">
                  <a:pos x="T8" y="T9"/>
                </a:cxn>
              </a:cxnLst>
              <a:rect l="0" t="0" r="r" b="b"/>
              <a:pathLst>
                <a:path w="12" h="12">
                  <a:moveTo>
                    <a:pt x="4" y="1"/>
                  </a:moveTo>
                  <a:cubicBezTo>
                    <a:pt x="7" y="0"/>
                    <a:pt x="10" y="1"/>
                    <a:pt x="11" y="4"/>
                  </a:cubicBezTo>
                  <a:cubicBezTo>
                    <a:pt x="12" y="7"/>
                    <a:pt x="11" y="10"/>
                    <a:pt x="8" y="11"/>
                  </a:cubicBezTo>
                  <a:cubicBezTo>
                    <a:pt x="5" y="12"/>
                    <a:pt x="2" y="10"/>
                    <a:pt x="1" y="8"/>
                  </a:cubicBezTo>
                  <a:cubicBezTo>
                    <a:pt x="0" y="5"/>
                    <a:pt x="1" y="2"/>
                    <a:pt x="4"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61" name="Freeform 265"/>
            <p:cNvSpPr/>
            <p:nvPr/>
          </p:nvSpPr>
          <p:spPr bwMode="auto">
            <a:xfrm>
              <a:off x="10588129" y="3696594"/>
              <a:ext cx="9868" cy="10691"/>
            </a:xfrm>
            <a:custGeom>
              <a:avLst/>
              <a:gdLst>
                <a:gd name="T0" fmla="*/ 2 w 13"/>
                <a:gd name="T1" fmla="*/ 9 h 13"/>
                <a:gd name="T2" fmla="*/ 4 w 13"/>
                <a:gd name="T3" fmla="*/ 2 h 13"/>
                <a:gd name="T4" fmla="*/ 11 w 13"/>
                <a:gd name="T5" fmla="*/ 4 h 13"/>
                <a:gd name="T6" fmla="*/ 9 w 13"/>
                <a:gd name="T7" fmla="*/ 11 h 13"/>
                <a:gd name="T8" fmla="*/ 2 w 13"/>
                <a:gd name="T9" fmla="*/ 9 h 13"/>
              </a:gdLst>
              <a:ahLst/>
              <a:cxnLst>
                <a:cxn ang="0">
                  <a:pos x="T0" y="T1"/>
                </a:cxn>
                <a:cxn ang="0">
                  <a:pos x="T2" y="T3"/>
                </a:cxn>
                <a:cxn ang="0">
                  <a:pos x="T4" y="T5"/>
                </a:cxn>
                <a:cxn ang="0">
                  <a:pos x="T6" y="T7"/>
                </a:cxn>
                <a:cxn ang="0">
                  <a:pos x="T8" y="T9"/>
                </a:cxn>
              </a:cxnLst>
              <a:rect l="0" t="0" r="r" b="b"/>
              <a:pathLst>
                <a:path w="13" h="13">
                  <a:moveTo>
                    <a:pt x="2" y="9"/>
                  </a:moveTo>
                  <a:cubicBezTo>
                    <a:pt x="0" y="7"/>
                    <a:pt x="1" y="3"/>
                    <a:pt x="4" y="2"/>
                  </a:cubicBezTo>
                  <a:cubicBezTo>
                    <a:pt x="6" y="0"/>
                    <a:pt x="10" y="1"/>
                    <a:pt x="11" y="4"/>
                  </a:cubicBezTo>
                  <a:cubicBezTo>
                    <a:pt x="13" y="7"/>
                    <a:pt x="12" y="10"/>
                    <a:pt x="9" y="11"/>
                  </a:cubicBezTo>
                  <a:cubicBezTo>
                    <a:pt x="7" y="13"/>
                    <a:pt x="3" y="12"/>
                    <a:pt x="2" y="9"/>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62" name="Freeform 266"/>
            <p:cNvSpPr/>
            <p:nvPr/>
          </p:nvSpPr>
          <p:spPr bwMode="auto">
            <a:xfrm>
              <a:off x="10475464" y="3502514"/>
              <a:ext cx="9868" cy="9868"/>
            </a:xfrm>
            <a:custGeom>
              <a:avLst/>
              <a:gdLst>
                <a:gd name="T0" fmla="*/ 2 w 13"/>
                <a:gd name="T1" fmla="*/ 9 h 12"/>
                <a:gd name="T2" fmla="*/ 4 w 13"/>
                <a:gd name="T3" fmla="*/ 1 h 12"/>
                <a:gd name="T4" fmla="*/ 11 w 13"/>
                <a:gd name="T5" fmla="*/ 3 h 12"/>
                <a:gd name="T6" fmla="*/ 9 w 13"/>
                <a:gd name="T7" fmla="*/ 11 h 12"/>
                <a:gd name="T8" fmla="*/ 2 w 13"/>
                <a:gd name="T9" fmla="*/ 9 h 12"/>
              </a:gdLst>
              <a:ahLst/>
              <a:cxnLst>
                <a:cxn ang="0">
                  <a:pos x="T0" y="T1"/>
                </a:cxn>
                <a:cxn ang="0">
                  <a:pos x="T2" y="T3"/>
                </a:cxn>
                <a:cxn ang="0">
                  <a:pos x="T4" y="T5"/>
                </a:cxn>
                <a:cxn ang="0">
                  <a:pos x="T6" y="T7"/>
                </a:cxn>
                <a:cxn ang="0">
                  <a:pos x="T8" y="T9"/>
                </a:cxn>
              </a:cxnLst>
              <a:rect l="0" t="0" r="r" b="b"/>
              <a:pathLst>
                <a:path w="13" h="12">
                  <a:moveTo>
                    <a:pt x="2" y="9"/>
                  </a:moveTo>
                  <a:cubicBezTo>
                    <a:pt x="0" y="6"/>
                    <a:pt x="1" y="3"/>
                    <a:pt x="4" y="1"/>
                  </a:cubicBezTo>
                  <a:cubicBezTo>
                    <a:pt x="6" y="0"/>
                    <a:pt x="10" y="1"/>
                    <a:pt x="11" y="3"/>
                  </a:cubicBezTo>
                  <a:cubicBezTo>
                    <a:pt x="13" y="6"/>
                    <a:pt x="12" y="9"/>
                    <a:pt x="9" y="11"/>
                  </a:cubicBezTo>
                  <a:cubicBezTo>
                    <a:pt x="7" y="12"/>
                    <a:pt x="3" y="12"/>
                    <a:pt x="2" y="9"/>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63" name="Freeform 267"/>
            <p:cNvSpPr/>
            <p:nvPr/>
          </p:nvSpPr>
          <p:spPr bwMode="auto">
            <a:xfrm>
              <a:off x="10435168" y="3656298"/>
              <a:ext cx="9046" cy="9868"/>
            </a:xfrm>
            <a:custGeom>
              <a:avLst/>
              <a:gdLst>
                <a:gd name="T0" fmla="*/ 3 w 12"/>
                <a:gd name="T1" fmla="*/ 1 h 12"/>
                <a:gd name="T2" fmla="*/ 11 w 12"/>
                <a:gd name="T3" fmla="*/ 3 h 12"/>
                <a:gd name="T4" fmla="*/ 9 w 12"/>
                <a:gd name="T5" fmla="*/ 11 h 12"/>
                <a:gd name="T6" fmla="*/ 1 w 12"/>
                <a:gd name="T7" fmla="*/ 9 h 12"/>
                <a:gd name="T8" fmla="*/ 3 w 12"/>
                <a:gd name="T9" fmla="*/ 1 h 12"/>
              </a:gdLst>
              <a:ahLst/>
              <a:cxnLst>
                <a:cxn ang="0">
                  <a:pos x="T0" y="T1"/>
                </a:cxn>
                <a:cxn ang="0">
                  <a:pos x="T2" y="T3"/>
                </a:cxn>
                <a:cxn ang="0">
                  <a:pos x="T4" y="T5"/>
                </a:cxn>
                <a:cxn ang="0">
                  <a:pos x="T6" y="T7"/>
                </a:cxn>
                <a:cxn ang="0">
                  <a:pos x="T8" y="T9"/>
                </a:cxn>
              </a:cxnLst>
              <a:rect l="0" t="0" r="r" b="b"/>
              <a:pathLst>
                <a:path w="12" h="12">
                  <a:moveTo>
                    <a:pt x="3" y="1"/>
                  </a:moveTo>
                  <a:cubicBezTo>
                    <a:pt x="6" y="0"/>
                    <a:pt x="9" y="1"/>
                    <a:pt x="11" y="3"/>
                  </a:cubicBezTo>
                  <a:cubicBezTo>
                    <a:pt x="12" y="6"/>
                    <a:pt x="11" y="9"/>
                    <a:pt x="9" y="11"/>
                  </a:cubicBezTo>
                  <a:cubicBezTo>
                    <a:pt x="6" y="12"/>
                    <a:pt x="3" y="11"/>
                    <a:pt x="1" y="9"/>
                  </a:cubicBezTo>
                  <a:cubicBezTo>
                    <a:pt x="0" y="6"/>
                    <a:pt x="0" y="3"/>
                    <a:pt x="3"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64" name="Freeform 268"/>
            <p:cNvSpPr/>
            <p:nvPr/>
          </p:nvSpPr>
          <p:spPr bwMode="auto">
            <a:xfrm>
              <a:off x="10629248" y="3544455"/>
              <a:ext cx="9868" cy="9046"/>
            </a:xfrm>
            <a:custGeom>
              <a:avLst/>
              <a:gdLst>
                <a:gd name="T0" fmla="*/ 4 w 13"/>
                <a:gd name="T1" fmla="*/ 1 h 12"/>
                <a:gd name="T2" fmla="*/ 11 w 13"/>
                <a:gd name="T3" fmla="*/ 3 h 12"/>
                <a:gd name="T4" fmla="*/ 9 w 13"/>
                <a:gd name="T5" fmla="*/ 11 h 12"/>
                <a:gd name="T6" fmla="*/ 2 w 13"/>
                <a:gd name="T7" fmla="*/ 9 h 12"/>
                <a:gd name="T8" fmla="*/ 4 w 13"/>
                <a:gd name="T9" fmla="*/ 1 h 12"/>
              </a:gdLst>
              <a:ahLst/>
              <a:cxnLst>
                <a:cxn ang="0">
                  <a:pos x="T0" y="T1"/>
                </a:cxn>
                <a:cxn ang="0">
                  <a:pos x="T2" y="T3"/>
                </a:cxn>
                <a:cxn ang="0">
                  <a:pos x="T4" y="T5"/>
                </a:cxn>
                <a:cxn ang="0">
                  <a:pos x="T6" y="T7"/>
                </a:cxn>
                <a:cxn ang="0">
                  <a:pos x="T8" y="T9"/>
                </a:cxn>
              </a:cxnLst>
              <a:rect l="0" t="0" r="r" b="b"/>
              <a:pathLst>
                <a:path w="13" h="12">
                  <a:moveTo>
                    <a:pt x="4" y="1"/>
                  </a:moveTo>
                  <a:cubicBezTo>
                    <a:pt x="6" y="0"/>
                    <a:pt x="10" y="1"/>
                    <a:pt x="11" y="3"/>
                  </a:cubicBezTo>
                  <a:cubicBezTo>
                    <a:pt x="13" y="6"/>
                    <a:pt x="12" y="9"/>
                    <a:pt x="9" y="11"/>
                  </a:cubicBezTo>
                  <a:cubicBezTo>
                    <a:pt x="6" y="12"/>
                    <a:pt x="3" y="11"/>
                    <a:pt x="2" y="9"/>
                  </a:cubicBezTo>
                  <a:cubicBezTo>
                    <a:pt x="0" y="6"/>
                    <a:pt x="1" y="3"/>
                    <a:pt x="4" y="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65" name="Freeform 269"/>
            <p:cNvSpPr/>
            <p:nvPr/>
          </p:nvSpPr>
          <p:spPr bwMode="auto">
            <a:xfrm>
              <a:off x="10603755" y="3685903"/>
              <a:ext cx="9868" cy="9868"/>
            </a:xfrm>
            <a:custGeom>
              <a:avLst/>
              <a:gdLst>
                <a:gd name="T0" fmla="*/ 2 w 12"/>
                <a:gd name="T1" fmla="*/ 10 h 12"/>
                <a:gd name="T2" fmla="*/ 3 w 12"/>
                <a:gd name="T3" fmla="*/ 2 h 12"/>
                <a:gd name="T4" fmla="*/ 10 w 12"/>
                <a:gd name="T5" fmla="*/ 3 h 12"/>
                <a:gd name="T6" fmla="*/ 10 w 12"/>
                <a:gd name="T7" fmla="*/ 10 h 12"/>
                <a:gd name="T8" fmla="*/ 2 w 12"/>
                <a:gd name="T9" fmla="*/ 10 h 12"/>
              </a:gdLst>
              <a:ahLst/>
              <a:cxnLst>
                <a:cxn ang="0">
                  <a:pos x="T0" y="T1"/>
                </a:cxn>
                <a:cxn ang="0">
                  <a:pos x="T2" y="T3"/>
                </a:cxn>
                <a:cxn ang="0">
                  <a:pos x="T4" y="T5"/>
                </a:cxn>
                <a:cxn ang="0">
                  <a:pos x="T6" y="T7"/>
                </a:cxn>
                <a:cxn ang="0">
                  <a:pos x="T8" y="T9"/>
                </a:cxn>
              </a:cxnLst>
              <a:rect l="0" t="0" r="r" b="b"/>
              <a:pathLst>
                <a:path w="12" h="12">
                  <a:moveTo>
                    <a:pt x="2" y="10"/>
                  </a:moveTo>
                  <a:cubicBezTo>
                    <a:pt x="0" y="7"/>
                    <a:pt x="0" y="4"/>
                    <a:pt x="3" y="2"/>
                  </a:cubicBezTo>
                  <a:cubicBezTo>
                    <a:pt x="5" y="0"/>
                    <a:pt x="8" y="0"/>
                    <a:pt x="10" y="3"/>
                  </a:cubicBezTo>
                  <a:cubicBezTo>
                    <a:pt x="12" y="5"/>
                    <a:pt x="12" y="9"/>
                    <a:pt x="10" y="10"/>
                  </a:cubicBezTo>
                  <a:cubicBezTo>
                    <a:pt x="7" y="12"/>
                    <a:pt x="4" y="12"/>
                    <a:pt x="2" y="10"/>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66" name="Freeform 270"/>
            <p:cNvSpPr/>
            <p:nvPr/>
          </p:nvSpPr>
          <p:spPr bwMode="auto">
            <a:xfrm>
              <a:off x="10459839" y="3514027"/>
              <a:ext cx="9868" cy="9868"/>
            </a:xfrm>
            <a:custGeom>
              <a:avLst/>
              <a:gdLst>
                <a:gd name="T0" fmla="*/ 2 w 12"/>
                <a:gd name="T1" fmla="*/ 10 h 13"/>
                <a:gd name="T2" fmla="*/ 2 w 12"/>
                <a:gd name="T3" fmla="*/ 2 h 13"/>
                <a:gd name="T4" fmla="*/ 10 w 12"/>
                <a:gd name="T5" fmla="*/ 3 h 13"/>
                <a:gd name="T6" fmla="*/ 9 w 12"/>
                <a:gd name="T7" fmla="*/ 11 h 13"/>
                <a:gd name="T8" fmla="*/ 2 w 12"/>
                <a:gd name="T9" fmla="*/ 10 h 13"/>
              </a:gdLst>
              <a:ahLst/>
              <a:cxnLst>
                <a:cxn ang="0">
                  <a:pos x="T0" y="T1"/>
                </a:cxn>
                <a:cxn ang="0">
                  <a:pos x="T2" y="T3"/>
                </a:cxn>
                <a:cxn ang="0">
                  <a:pos x="T4" y="T5"/>
                </a:cxn>
                <a:cxn ang="0">
                  <a:pos x="T6" y="T7"/>
                </a:cxn>
                <a:cxn ang="0">
                  <a:pos x="T8" y="T9"/>
                </a:cxn>
              </a:cxnLst>
              <a:rect l="0" t="0" r="r" b="b"/>
              <a:pathLst>
                <a:path w="12" h="13">
                  <a:moveTo>
                    <a:pt x="2" y="10"/>
                  </a:moveTo>
                  <a:cubicBezTo>
                    <a:pt x="0" y="8"/>
                    <a:pt x="0" y="4"/>
                    <a:pt x="2" y="2"/>
                  </a:cubicBezTo>
                  <a:cubicBezTo>
                    <a:pt x="5" y="0"/>
                    <a:pt x="8" y="1"/>
                    <a:pt x="10" y="3"/>
                  </a:cubicBezTo>
                  <a:cubicBezTo>
                    <a:pt x="12" y="5"/>
                    <a:pt x="12" y="9"/>
                    <a:pt x="9" y="11"/>
                  </a:cubicBezTo>
                  <a:cubicBezTo>
                    <a:pt x="7" y="13"/>
                    <a:pt x="4" y="12"/>
                    <a:pt x="2" y="10"/>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67" name="Freeform 271"/>
            <p:cNvSpPr/>
            <p:nvPr/>
          </p:nvSpPr>
          <p:spPr bwMode="auto">
            <a:xfrm>
              <a:off x="10445859" y="3671923"/>
              <a:ext cx="9868" cy="9868"/>
            </a:xfrm>
            <a:custGeom>
              <a:avLst/>
              <a:gdLst>
                <a:gd name="T0" fmla="*/ 3 w 12"/>
                <a:gd name="T1" fmla="*/ 2 h 13"/>
                <a:gd name="T2" fmla="*/ 10 w 12"/>
                <a:gd name="T3" fmla="*/ 3 h 13"/>
                <a:gd name="T4" fmla="*/ 10 w 12"/>
                <a:gd name="T5" fmla="*/ 11 h 13"/>
                <a:gd name="T6" fmla="*/ 2 w 12"/>
                <a:gd name="T7" fmla="*/ 10 h 13"/>
                <a:gd name="T8" fmla="*/ 3 w 12"/>
                <a:gd name="T9" fmla="*/ 2 h 13"/>
              </a:gdLst>
              <a:ahLst/>
              <a:cxnLst>
                <a:cxn ang="0">
                  <a:pos x="T0" y="T1"/>
                </a:cxn>
                <a:cxn ang="0">
                  <a:pos x="T2" y="T3"/>
                </a:cxn>
                <a:cxn ang="0">
                  <a:pos x="T4" y="T5"/>
                </a:cxn>
                <a:cxn ang="0">
                  <a:pos x="T6" y="T7"/>
                </a:cxn>
                <a:cxn ang="0">
                  <a:pos x="T8" y="T9"/>
                </a:cxn>
              </a:cxnLst>
              <a:rect l="0" t="0" r="r" b="b"/>
              <a:pathLst>
                <a:path w="12" h="13">
                  <a:moveTo>
                    <a:pt x="3" y="2"/>
                  </a:moveTo>
                  <a:cubicBezTo>
                    <a:pt x="5" y="0"/>
                    <a:pt x="8" y="1"/>
                    <a:pt x="10" y="3"/>
                  </a:cubicBezTo>
                  <a:cubicBezTo>
                    <a:pt x="12" y="5"/>
                    <a:pt x="12" y="9"/>
                    <a:pt x="10" y="11"/>
                  </a:cubicBezTo>
                  <a:cubicBezTo>
                    <a:pt x="7" y="13"/>
                    <a:pt x="4" y="12"/>
                    <a:pt x="2" y="10"/>
                  </a:cubicBezTo>
                  <a:cubicBezTo>
                    <a:pt x="0" y="8"/>
                    <a:pt x="0" y="4"/>
                    <a:pt x="3"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68" name="Freeform 272"/>
            <p:cNvSpPr/>
            <p:nvPr/>
          </p:nvSpPr>
          <p:spPr bwMode="auto">
            <a:xfrm>
              <a:off x="10617735" y="3528007"/>
              <a:ext cx="9868" cy="9046"/>
            </a:xfrm>
            <a:custGeom>
              <a:avLst/>
              <a:gdLst>
                <a:gd name="T0" fmla="*/ 2 w 12"/>
                <a:gd name="T1" fmla="*/ 2 h 12"/>
                <a:gd name="T2" fmla="*/ 10 w 12"/>
                <a:gd name="T3" fmla="*/ 3 h 12"/>
                <a:gd name="T4" fmla="*/ 9 w 12"/>
                <a:gd name="T5" fmla="*/ 11 h 12"/>
                <a:gd name="T6" fmla="*/ 2 w 12"/>
                <a:gd name="T7" fmla="*/ 10 h 12"/>
                <a:gd name="T8" fmla="*/ 2 w 12"/>
                <a:gd name="T9" fmla="*/ 2 h 12"/>
              </a:gdLst>
              <a:ahLst/>
              <a:cxnLst>
                <a:cxn ang="0">
                  <a:pos x="T0" y="T1"/>
                </a:cxn>
                <a:cxn ang="0">
                  <a:pos x="T2" y="T3"/>
                </a:cxn>
                <a:cxn ang="0">
                  <a:pos x="T4" y="T5"/>
                </a:cxn>
                <a:cxn ang="0">
                  <a:pos x="T6" y="T7"/>
                </a:cxn>
                <a:cxn ang="0">
                  <a:pos x="T8" y="T9"/>
                </a:cxn>
              </a:cxnLst>
              <a:rect l="0" t="0" r="r" b="b"/>
              <a:pathLst>
                <a:path w="12" h="12">
                  <a:moveTo>
                    <a:pt x="2" y="2"/>
                  </a:moveTo>
                  <a:cubicBezTo>
                    <a:pt x="5" y="0"/>
                    <a:pt x="8" y="1"/>
                    <a:pt x="10" y="3"/>
                  </a:cubicBezTo>
                  <a:cubicBezTo>
                    <a:pt x="12" y="5"/>
                    <a:pt x="12" y="9"/>
                    <a:pt x="9" y="11"/>
                  </a:cubicBezTo>
                  <a:cubicBezTo>
                    <a:pt x="7" y="12"/>
                    <a:pt x="4" y="12"/>
                    <a:pt x="2" y="10"/>
                  </a:cubicBezTo>
                  <a:cubicBezTo>
                    <a:pt x="0" y="8"/>
                    <a:pt x="0" y="4"/>
                    <a:pt x="2" y="2"/>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69" name="Freeform 273"/>
            <p:cNvSpPr/>
            <p:nvPr/>
          </p:nvSpPr>
          <p:spPr bwMode="auto">
            <a:xfrm>
              <a:off x="10617735" y="3671923"/>
              <a:ext cx="9868" cy="9868"/>
            </a:xfrm>
            <a:custGeom>
              <a:avLst/>
              <a:gdLst>
                <a:gd name="T0" fmla="*/ 2 w 12"/>
                <a:gd name="T1" fmla="*/ 11 h 13"/>
                <a:gd name="T2" fmla="*/ 2 w 12"/>
                <a:gd name="T3" fmla="*/ 3 h 13"/>
                <a:gd name="T4" fmla="*/ 9 w 12"/>
                <a:gd name="T5" fmla="*/ 2 h 13"/>
                <a:gd name="T6" fmla="*/ 10 w 12"/>
                <a:gd name="T7" fmla="*/ 10 h 13"/>
                <a:gd name="T8" fmla="*/ 2 w 12"/>
                <a:gd name="T9" fmla="*/ 11 h 13"/>
              </a:gdLst>
              <a:ahLst/>
              <a:cxnLst>
                <a:cxn ang="0">
                  <a:pos x="T0" y="T1"/>
                </a:cxn>
                <a:cxn ang="0">
                  <a:pos x="T2" y="T3"/>
                </a:cxn>
                <a:cxn ang="0">
                  <a:pos x="T4" y="T5"/>
                </a:cxn>
                <a:cxn ang="0">
                  <a:pos x="T6" y="T7"/>
                </a:cxn>
                <a:cxn ang="0">
                  <a:pos x="T8" y="T9"/>
                </a:cxn>
              </a:cxnLst>
              <a:rect l="0" t="0" r="r" b="b"/>
              <a:pathLst>
                <a:path w="12" h="13">
                  <a:moveTo>
                    <a:pt x="2" y="11"/>
                  </a:moveTo>
                  <a:cubicBezTo>
                    <a:pt x="0" y="9"/>
                    <a:pt x="0" y="5"/>
                    <a:pt x="2" y="3"/>
                  </a:cubicBezTo>
                  <a:cubicBezTo>
                    <a:pt x="4" y="1"/>
                    <a:pt x="7" y="0"/>
                    <a:pt x="9" y="2"/>
                  </a:cubicBezTo>
                  <a:cubicBezTo>
                    <a:pt x="12" y="4"/>
                    <a:pt x="12" y="8"/>
                    <a:pt x="10" y="10"/>
                  </a:cubicBezTo>
                  <a:cubicBezTo>
                    <a:pt x="8" y="12"/>
                    <a:pt x="5" y="13"/>
                    <a:pt x="2"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70" name="Freeform 274"/>
            <p:cNvSpPr/>
            <p:nvPr/>
          </p:nvSpPr>
          <p:spPr bwMode="auto">
            <a:xfrm>
              <a:off x="10445859" y="3528007"/>
              <a:ext cx="9868" cy="9046"/>
            </a:xfrm>
            <a:custGeom>
              <a:avLst/>
              <a:gdLst>
                <a:gd name="T0" fmla="*/ 3 w 12"/>
                <a:gd name="T1" fmla="*/ 11 h 12"/>
                <a:gd name="T2" fmla="*/ 2 w 12"/>
                <a:gd name="T3" fmla="*/ 3 h 12"/>
                <a:gd name="T4" fmla="*/ 10 w 12"/>
                <a:gd name="T5" fmla="*/ 2 h 12"/>
                <a:gd name="T6" fmla="*/ 10 w 12"/>
                <a:gd name="T7" fmla="*/ 10 h 12"/>
                <a:gd name="T8" fmla="*/ 3 w 12"/>
                <a:gd name="T9" fmla="*/ 11 h 12"/>
              </a:gdLst>
              <a:ahLst/>
              <a:cxnLst>
                <a:cxn ang="0">
                  <a:pos x="T0" y="T1"/>
                </a:cxn>
                <a:cxn ang="0">
                  <a:pos x="T2" y="T3"/>
                </a:cxn>
                <a:cxn ang="0">
                  <a:pos x="T4" y="T5"/>
                </a:cxn>
                <a:cxn ang="0">
                  <a:pos x="T6" y="T7"/>
                </a:cxn>
                <a:cxn ang="0">
                  <a:pos x="T8" y="T9"/>
                </a:cxn>
              </a:cxnLst>
              <a:rect l="0" t="0" r="r" b="b"/>
              <a:pathLst>
                <a:path w="12" h="12">
                  <a:moveTo>
                    <a:pt x="3" y="11"/>
                  </a:moveTo>
                  <a:cubicBezTo>
                    <a:pt x="0" y="9"/>
                    <a:pt x="0" y="5"/>
                    <a:pt x="2" y="3"/>
                  </a:cubicBezTo>
                  <a:cubicBezTo>
                    <a:pt x="4" y="1"/>
                    <a:pt x="7" y="0"/>
                    <a:pt x="10" y="2"/>
                  </a:cubicBezTo>
                  <a:cubicBezTo>
                    <a:pt x="12" y="4"/>
                    <a:pt x="12" y="8"/>
                    <a:pt x="10" y="10"/>
                  </a:cubicBezTo>
                  <a:cubicBezTo>
                    <a:pt x="8" y="12"/>
                    <a:pt x="5" y="12"/>
                    <a:pt x="3"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71" name="Freeform 275"/>
            <p:cNvSpPr/>
            <p:nvPr/>
          </p:nvSpPr>
          <p:spPr bwMode="auto">
            <a:xfrm>
              <a:off x="10459839" y="3685903"/>
              <a:ext cx="9868" cy="9868"/>
            </a:xfrm>
            <a:custGeom>
              <a:avLst/>
              <a:gdLst>
                <a:gd name="T0" fmla="*/ 2 w 12"/>
                <a:gd name="T1" fmla="*/ 3 h 12"/>
                <a:gd name="T2" fmla="*/ 9 w 12"/>
                <a:gd name="T3" fmla="*/ 2 h 12"/>
                <a:gd name="T4" fmla="*/ 10 w 12"/>
                <a:gd name="T5" fmla="*/ 10 h 12"/>
                <a:gd name="T6" fmla="*/ 2 w 12"/>
                <a:gd name="T7" fmla="*/ 10 h 12"/>
                <a:gd name="T8" fmla="*/ 2 w 12"/>
                <a:gd name="T9" fmla="*/ 3 h 12"/>
              </a:gdLst>
              <a:ahLst/>
              <a:cxnLst>
                <a:cxn ang="0">
                  <a:pos x="T0" y="T1"/>
                </a:cxn>
                <a:cxn ang="0">
                  <a:pos x="T2" y="T3"/>
                </a:cxn>
                <a:cxn ang="0">
                  <a:pos x="T4" y="T5"/>
                </a:cxn>
                <a:cxn ang="0">
                  <a:pos x="T6" y="T7"/>
                </a:cxn>
                <a:cxn ang="0">
                  <a:pos x="T8" y="T9"/>
                </a:cxn>
              </a:cxnLst>
              <a:rect l="0" t="0" r="r" b="b"/>
              <a:pathLst>
                <a:path w="12" h="12">
                  <a:moveTo>
                    <a:pt x="2" y="3"/>
                  </a:moveTo>
                  <a:cubicBezTo>
                    <a:pt x="4" y="0"/>
                    <a:pt x="7" y="0"/>
                    <a:pt x="9" y="2"/>
                  </a:cubicBezTo>
                  <a:cubicBezTo>
                    <a:pt x="12" y="4"/>
                    <a:pt x="12" y="7"/>
                    <a:pt x="10" y="10"/>
                  </a:cubicBezTo>
                  <a:cubicBezTo>
                    <a:pt x="8" y="12"/>
                    <a:pt x="5" y="12"/>
                    <a:pt x="2" y="10"/>
                  </a:cubicBezTo>
                  <a:cubicBezTo>
                    <a:pt x="0" y="9"/>
                    <a:pt x="0" y="5"/>
                    <a:pt x="2" y="3"/>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72" name="Freeform 276"/>
            <p:cNvSpPr/>
            <p:nvPr/>
          </p:nvSpPr>
          <p:spPr bwMode="auto">
            <a:xfrm>
              <a:off x="10603755" y="3514027"/>
              <a:ext cx="9868" cy="9868"/>
            </a:xfrm>
            <a:custGeom>
              <a:avLst/>
              <a:gdLst>
                <a:gd name="T0" fmla="*/ 2 w 12"/>
                <a:gd name="T1" fmla="*/ 3 h 13"/>
                <a:gd name="T2" fmla="*/ 10 w 12"/>
                <a:gd name="T3" fmla="*/ 2 h 13"/>
                <a:gd name="T4" fmla="*/ 10 w 12"/>
                <a:gd name="T5" fmla="*/ 10 h 13"/>
                <a:gd name="T6" fmla="*/ 3 w 12"/>
                <a:gd name="T7" fmla="*/ 11 h 13"/>
                <a:gd name="T8" fmla="*/ 2 w 12"/>
                <a:gd name="T9" fmla="*/ 3 h 13"/>
              </a:gdLst>
              <a:ahLst/>
              <a:cxnLst>
                <a:cxn ang="0">
                  <a:pos x="T0" y="T1"/>
                </a:cxn>
                <a:cxn ang="0">
                  <a:pos x="T2" y="T3"/>
                </a:cxn>
                <a:cxn ang="0">
                  <a:pos x="T4" y="T5"/>
                </a:cxn>
                <a:cxn ang="0">
                  <a:pos x="T6" y="T7"/>
                </a:cxn>
                <a:cxn ang="0">
                  <a:pos x="T8" y="T9"/>
                </a:cxn>
              </a:cxnLst>
              <a:rect l="0" t="0" r="r" b="b"/>
              <a:pathLst>
                <a:path w="12" h="13">
                  <a:moveTo>
                    <a:pt x="2" y="3"/>
                  </a:moveTo>
                  <a:cubicBezTo>
                    <a:pt x="4" y="1"/>
                    <a:pt x="7" y="0"/>
                    <a:pt x="10" y="2"/>
                  </a:cubicBezTo>
                  <a:cubicBezTo>
                    <a:pt x="12" y="4"/>
                    <a:pt x="12" y="8"/>
                    <a:pt x="10" y="10"/>
                  </a:cubicBezTo>
                  <a:cubicBezTo>
                    <a:pt x="8" y="12"/>
                    <a:pt x="5" y="13"/>
                    <a:pt x="3" y="11"/>
                  </a:cubicBezTo>
                  <a:cubicBezTo>
                    <a:pt x="0" y="9"/>
                    <a:pt x="0" y="5"/>
                    <a:pt x="2" y="3"/>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73" name="Freeform 277"/>
            <p:cNvSpPr/>
            <p:nvPr/>
          </p:nvSpPr>
          <p:spPr bwMode="auto">
            <a:xfrm>
              <a:off x="10629248" y="3656298"/>
              <a:ext cx="9868" cy="9868"/>
            </a:xfrm>
            <a:custGeom>
              <a:avLst/>
              <a:gdLst>
                <a:gd name="T0" fmla="*/ 4 w 13"/>
                <a:gd name="T1" fmla="*/ 11 h 12"/>
                <a:gd name="T2" fmla="*/ 2 w 13"/>
                <a:gd name="T3" fmla="*/ 3 h 12"/>
                <a:gd name="T4" fmla="*/ 9 w 13"/>
                <a:gd name="T5" fmla="*/ 1 h 12"/>
                <a:gd name="T6" fmla="*/ 11 w 13"/>
                <a:gd name="T7" fmla="*/ 9 h 12"/>
                <a:gd name="T8" fmla="*/ 4 w 13"/>
                <a:gd name="T9" fmla="*/ 11 h 12"/>
              </a:gdLst>
              <a:ahLst/>
              <a:cxnLst>
                <a:cxn ang="0">
                  <a:pos x="T0" y="T1"/>
                </a:cxn>
                <a:cxn ang="0">
                  <a:pos x="T2" y="T3"/>
                </a:cxn>
                <a:cxn ang="0">
                  <a:pos x="T4" y="T5"/>
                </a:cxn>
                <a:cxn ang="0">
                  <a:pos x="T6" y="T7"/>
                </a:cxn>
                <a:cxn ang="0">
                  <a:pos x="T8" y="T9"/>
                </a:cxn>
              </a:cxnLst>
              <a:rect l="0" t="0" r="r" b="b"/>
              <a:pathLst>
                <a:path w="13" h="12">
                  <a:moveTo>
                    <a:pt x="4" y="11"/>
                  </a:moveTo>
                  <a:cubicBezTo>
                    <a:pt x="1" y="9"/>
                    <a:pt x="0" y="6"/>
                    <a:pt x="2" y="3"/>
                  </a:cubicBezTo>
                  <a:cubicBezTo>
                    <a:pt x="3" y="1"/>
                    <a:pt x="6" y="0"/>
                    <a:pt x="9" y="1"/>
                  </a:cubicBezTo>
                  <a:cubicBezTo>
                    <a:pt x="12" y="3"/>
                    <a:pt x="13" y="6"/>
                    <a:pt x="11" y="9"/>
                  </a:cubicBezTo>
                  <a:cubicBezTo>
                    <a:pt x="10" y="11"/>
                    <a:pt x="6" y="12"/>
                    <a:pt x="4"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74" name="Freeform 278"/>
            <p:cNvSpPr/>
            <p:nvPr/>
          </p:nvSpPr>
          <p:spPr bwMode="auto">
            <a:xfrm>
              <a:off x="10435168" y="3544455"/>
              <a:ext cx="9046" cy="9046"/>
            </a:xfrm>
            <a:custGeom>
              <a:avLst/>
              <a:gdLst>
                <a:gd name="T0" fmla="*/ 3 w 12"/>
                <a:gd name="T1" fmla="*/ 11 h 12"/>
                <a:gd name="T2" fmla="*/ 1 w 12"/>
                <a:gd name="T3" fmla="*/ 3 h 12"/>
                <a:gd name="T4" fmla="*/ 9 w 12"/>
                <a:gd name="T5" fmla="*/ 1 h 12"/>
                <a:gd name="T6" fmla="*/ 11 w 12"/>
                <a:gd name="T7" fmla="*/ 9 h 12"/>
                <a:gd name="T8" fmla="*/ 3 w 12"/>
                <a:gd name="T9" fmla="*/ 11 h 12"/>
              </a:gdLst>
              <a:ahLst/>
              <a:cxnLst>
                <a:cxn ang="0">
                  <a:pos x="T0" y="T1"/>
                </a:cxn>
                <a:cxn ang="0">
                  <a:pos x="T2" y="T3"/>
                </a:cxn>
                <a:cxn ang="0">
                  <a:pos x="T4" y="T5"/>
                </a:cxn>
                <a:cxn ang="0">
                  <a:pos x="T6" y="T7"/>
                </a:cxn>
                <a:cxn ang="0">
                  <a:pos x="T8" y="T9"/>
                </a:cxn>
              </a:cxnLst>
              <a:rect l="0" t="0" r="r" b="b"/>
              <a:pathLst>
                <a:path w="12" h="12">
                  <a:moveTo>
                    <a:pt x="3" y="11"/>
                  </a:moveTo>
                  <a:cubicBezTo>
                    <a:pt x="0" y="9"/>
                    <a:pt x="0" y="6"/>
                    <a:pt x="1" y="3"/>
                  </a:cubicBezTo>
                  <a:cubicBezTo>
                    <a:pt x="3" y="1"/>
                    <a:pt x="6" y="0"/>
                    <a:pt x="9" y="1"/>
                  </a:cubicBezTo>
                  <a:cubicBezTo>
                    <a:pt x="11" y="3"/>
                    <a:pt x="12" y="6"/>
                    <a:pt x="11" y="9"/>
                  </a:cubicBezTo>
                  <a:cubicBezTo>
                    <a:pt x="9" y="11"/>
                    <a:pt x="6" y="12"/>
                    <a:pt x="3"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75" name="Freeform 279"/>
            <p:cNvSpPr/>
            <p:nvPr/>
          </p:nvSpPr>
          <p:spPr bwMode="auto">
            <a:xfrm>
              <a:off x="10475464" y="3696594"/>
              <a:ext cx="9868" cy="10691"/>
            </a:xfrm>
            <a:custGeom>
              <a:avLst/>
              <a:gdLst>
                <a:gd name="T0" fmla="*/ 2 w 13"/>
                <a:gd name="T1" fmla="*/ 4 h 13"/>
                <a:gd name="T2" fmla="*/ 9 w 13"/>
                <a:gd name="T3" fmla="*/ 2 h 13"/>
                <a:gd name="T4" fmla="*/ 11 w 13"/>
                <a:gd name="T5" fmla="*/ 9 h 13"/>
                <a:gd name="T6" fmla="*/ 4 w 13"/>
                <a:gd name="T7" fmla="*/ 11 h 13"/>
                <a:gd name="T8" fmla="*/ 2 w 13"/>
                <a:gd name="T9" fmla="*/ 4 h 13"/>
              </a:gdLst>
              <a:ahLst/>
              <a:cxnLst>
                <a:cxn ang="0">
                  <a:pos x="T0" y="T1"/>
                </a:cxn>
                <a:cxn ang="0">
                  <a:pos x="T2" y="T3"/>
                </a:cxn>
                <a:cxn ang="0">
                  <a:pos x="T4" y="T5"/>
                </a:cxn>
                <a:cxn ang="0">
                  <a:pos x="T6" y="T7"/>
                </a:cxn>
                <a:cxn ang="0">
                  <a:pos x="T8" y="T9"/>
                </a:cxn>
              </a:cxnLst>
              <a:rect l="0" t="0" r="r" b="b"/>
              <a:pathLst>
                <a:path w="13" h="13">
                  <a:moveTo>
                    <a:pt x="2" y="4"/>
                  </a:moveTo>
                  <a:cubicBezTo>
                    <a:pt x="3" y="1"/>
                    <a:pt x="7" y="0"/>
                    <a:pt x="9" y="2"/>
                  </a:cubicBezTo>
                  <a:cubicBezTo>
                    <a:pt x="12" y="3"/>
                    <a:pt x="13" y="7"/>
                    <a:pt x="11" y="9"/>
                  </a:cubicBezTo>
                  <a:cubicBezTo>
                    <a:pt x="10" y="12"/>
                    <a:pt x="6" y="13"/>
                    <a:pt x="4" y="11"/>
                  </a:cubicBezTo>
                  <a:cubicBezTo>
                    <a:pt x="1" y="10"/>
                    <a:pt x="0" y="7"/>
                    <a:pt x="2" y="4"/>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76" name="Freeform 280"/>
            <p:cNvSpPr/>
            <p:nvPr/>
          </p:nvSpPr>
          <p:spPr bwMode="auto">
            <a:xfrm>
              <a:off x="10588129" y="3502514"/>
              <a:ext cx="9868" cy="9868"/>
            </a:xfrm>
            <a:custGeom>
              <a:avLst/>
              <a:gdLst>
                <a:gd name="T0" fmla="*/ 2 w 13"/>
                <a:gd name="T1" fmla="*/ 3 h 12"/>
                <a:gd name="T2" fmla="*/ 9 w 13"/>
                <a:gd name="T3" fmla="*/ 1 h 12"/>
                <a:gd name="T4" fmla="*/ 11 w 13"/>
                <a:gd name="T5" fmla="*/ 9 h 12"/>
                <a:gd name="T6" fmla="*/ 4 w 13"/>
                <a:gd name="T7" fmla="*/ 11 h 12"/>
                <a:gd name="T8" fmla="*/ 2 w 13"/>
                <a:gd name="T9" fmla="*/ 3 h 12"/>
              </a:gdLst>
              <a:ahLst/>
              <a:cxnLst>
                <a:cxn ang="0">
                  <a:pos x="T0" y="T1"/>
                </a:cxn>
                <a:cxn ang="0">
                  <a:pos x="T2" y="T3"/>
                </a:cxn>
                <a:cxn ang="0">
                  <a:pos x="T4" y="T5"/>
                </a:cxn>
                <a:cxn ang="0">
                  <a:pos x="T6" y="T7"/>
                </a:cxn>
                <a:cxn ang="0">
                  <a:pos x="T8" y="T9"/>
                </a:cxn>
              </a:cxnLst>
              <a:rect l="0" t="0" r="r" b="b"/>
              <a:pathLst>
                <a:path w="13" h="12">
                  <a:moveTo>
                    <a:pt x="2" y="3"/>
                  </a:moveTo>
                  <a:cubicBezTo>
                    <a:pt x="3" y="1"/>
                    <a:pt x="7" y="0"/>
                    <a:pt x="9" y="1"/>
                  </a:cubicBezTo>
                  <a:cubicBezTo>
                    <a:pt x="12" y="3"/>
                    <a:pt x="13" y="6"/>
                    <a:pt x="11" y="9"/>
                  </a:cubicBezTo>
                  <a:cubicBezTo>
                    <a:pt x="10" y="12"/>
                    <a:pt x="6" y="12"/>
                    <a:pt x="4" y="11"/>
                  </a:cubicBezTo>
                  <a:cubicBezTo>
                    <a:pt x="1" y="9"/>
                    <a:pt x="0" y="6"/>
                    <a:pt x="2" y="3"/>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77" name="Freeform 281"/>
            <p:cNvSpPr/>
            <p:nvPr/>
          </p:nvSpPr>
          <p:spPr bwMode="auto">
            <a:xfrm>
              <a:off x="10637472" y="3638205"/>
              <a:ext cx="9868" cy="9868"/>
            </a:xfrm>
            <a:custGeom>
              <a:avLst/>
              <a:gdLst>
                <a:gd name="T0" fmla="*/ 4 w 12"/>
                <a:gd name="T1" fmla="*/ 11 h 12"/>
                <a:gd name="T2" fmla="*/ 1 w 12"/>
                <a:gd name="T3" fmla="*/ 4 h 12"/>
                <a:gd name="T4" fmla="*/ 8 w 12"/>
                <a:gd name="T5" fmla="*/ 1 h 12"/>
                <a:gd name="T6" fmla="*/ 11 w 12"/>
                <a:gd name="T7" fmla="*/ 8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1" y="10"/>
                    <a:pt x="0" y="7"/>
                    <a:pt x="1" y="4"/>
                  </a:cubicBezTo>
                  <a:cubicBezTo>
                    <a:pt x="2" y="2"/>
                    <a:pt x="5" y="0"/>
                    <a:pt x="8" y="1"/>
                  </a:cubicBezTo>
                  <a:cubicBezTo>
                    <a:pt x="11" y="2"/>
                    <a:pt x="12" y="5"/>
                    <a:pt x="11" y="8"/>
                  </a:cubicBezTo>
                  <a:cubicBezTo>
                    <a:pt x="10" y="11"/>
                    <a:pt x="7" y="12"/>
                    <a:pt x="4"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78" name="Freeform 282"/>
            <p:cNvSpPr/>
            <p:nvPr/>
          </p:nvSpPr>
          <p:spPr bwMode="auto">
            <a:xfrm>
              <a:off x="10426122" y="3561725"/>
              <a:ext cx="9868" cy="9868"/>
            </a:xfrm>
            <a:custGeom>
              <a:avLst/>
              <a:gdLst>
                <a:gd name="T0" fmla="*/ 4 w 12"/>
                <a:gd name="T1" fmla="*/ 11 h 12"/>
                <a:gd name="T2" fmla="*/ 1 w 12"/>
                <a:gd name="T3" fmla="*/ 4 h 12"/>
                <a:gd name="T4" fmla="*/ 8 w 12"/>
                <a:gd name="T5" fmla="*/ 1 h 12"/>
                <a:gd name="T6" fmla="*/ 11 w 12"/>
                <a:gd name="T7" fmla="*/ 8 h 12"/>
                <a:gd name="T8" fmla="*/ 4 w 12"/>
                <a:gd name="T9" fmla="*/ 11 h 12"/>
              </a:gdLst>
              <a:ahLst/>
              <a:cxnLst>
                <a:cxn ang="0">
                  <a:pos x="T0" y="T1"/>
                </a:cxn>
                <a:cxn ang="0">
                  <a:pos x="T2" y="T3"/>
                </a:cxn>
                <a:cxn ang="0">
                  <a:pos x="T4" y="T5"/>
                </a:cxn>
                <a:cxn ang="0">
                  <a:pos x="T6" y="T7"/>
                </a:cxn>
                <a:cxn ang="0">
                  <a:pos x="T8" y="T9"/>
                </a:cxn>
              </a:cxnLst>
              <a:rect l="0" t="0" r="r" b="b"/>
              <a:pathLst>
                <a:path w="12" h="12">
                  <a:moveTo>
                    <a:pt x="4" y="11"/>
                  </a:moveTo>
                  <a:cubicBezTo>
                    <a:pt x="2" y="10"/>
                    <a:pt x="0" y="7"/>
                    <a:pt x="1" y="4"/>
                  </a:cubicBezTo>
                  <a:cubicBezTo>
                    <a:pt x="2" y="1"/>
                    <a:pt x="5" y="0"/>
                    <a:pt x="8" y="1"/>
                  </a:cubicBezTo>
                  <a:cubicBezTo>
                    <a:pt x="11" y="2"/>
                    <a:pt x="12" y="5"/>
                    <a:pt x="11" y="8"/>
                  </a:cubicBezTo>
                  <a:cubicBezTo>
                    <a:pt x="10" y="10"/>
                    <a:pt x="7" y="12"/>
                    <a:pt x="4"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79" name="Freeform 283"/>
            <p:cNvSpPr/>
            <p:nvPr/>
          </p:nvSpPr>
          <p:spPr bwMode="auto">
            <a:xfrm>
              <a:off x="10493557" y="3705640"/>
              <a:ext cx="9046" cy="9046"/>
            </a:xfrm>
            <a:custGeom>
              <a:avLst/>
              <a:gdLst>
                <a:gd name="T0" fmla="*/ 1 w 12"/>
                <a:gd name="T1" fmla="*/ 4 h 12"/>
                <a:gd name="T2" fmla="*/ 8 w 12"/>
                <a:gd name="T3" fmla="*/ 1 h 12"/>
                <a:gd name="T4" fmla="*/ 11 w 12"/>
                <a:gd name="T5" fmla="*/ 8 h 12"/>
                <a:gd name="T6" fmla="*/ 4 w 12"/>
                <a:gd name="T7" fmla="*/ 11 h 12"/>
                <a:gd name="T8" fmla="*/ 1 w 12"/>
                <a:gd name="T9" fmla="*/ 4 h 12"/>
              </a:gdLst>
              <a:ahLst/>
              <a:cxnLst>
                <a:cxn ang="0">
                  <a:pos x="T0" y="T1"/>
                </a:cxn>
                <a:cxn ang="0">
                  <a:pos x="T2" y="T3"/>
                </a:cxn>
                <a:cxn ang="0">
                  <a:pos x="T4" y="T5"/>
                </a:cxn>
                <a:cxn ang="0">
                  <a:pos x="T6" y="T7"/>
                </a:cxn>
                <a:cxn ang="0">
                  <a:pos x="T8" y="T9"/>
                </a:cxn>
              </a:cxnLst>
              <a:rect l="0" t="0" r="r" b="b"/>
              <a:pathLst>
                <a:path w="12" h="12">
                  <a:moveTo>
                    <a:pt x="1" y="4"/>
                  </a:moveTo>
                  <a:cubicBezTo>
                    <a:pt x="2" y="2"/>
                    <a:pt x="5" y="0"/>
                    <a:pt x="8" y="1"/>
                  </a:cubicBezTo>
                  <a:cubicBezTo>
                    <a:pt x="11" y="2"/>
                    <a:pt x="12" y="5"/>
                    <a:pt x="11" y="8"/>
                  </a:cubicBezTo>
                  <a:cubicBezTo>
                    <a:pt x="10" y="11"/>
                    <a:pt x="7" y="12"/>
                    <a:pt x="4" y="11"/>
                  </a:cubicBezTo>
                  <a:cubicBezTo>
                    <a:pt x="2" y="10"/>
                    <a:pt x="0" y="7"/>
                    <a:pt x="1" y="4"/>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80" name="Freeform 284"/>
            <p:cNvSpPr/>
            <p:nvPr/>
          </p:nvSpPr>
          <p:spPr bwMode="auto">
            <a:xfrm>
              <a:off x="10570860" y="3494290"/>
              <a:ext cx="9046" cy="9868"/>
            </a:xfrm>
            <a:custGeom>
              <a:avLst/>
              <a:gdLst>
                <a:gd name="T0" fmla="*/ 1 w 12"/>
                <a:gd name="T1" fmla="*/ 5 h 13"/>
                <a:gd name="T2" fmla="*/ 8 w 12"/>
                <a:gd name="T3" fmla="*/ 1 h 13"/>
                <a:gd name="T4" fmla="*/ 11 w 12"/>
                <a:gd name="T5" fmla="*/ 8 h 13"/>
                <a:gd name="T6" fmla="*/ 4 w 12"/>
                <a:gd name="T7" fmla="*/ 12 h 13"/>
                <a:gd name="T8" fmla="*/ 1 w 12"/>
                <a:gd name="T9" fmla="*/ 5 h 13"/>
              </a:gdLst>
              <a:ahLst/>
              <a:cxnLst>
                <a:cxn ang="0">
                  <a:pos x="T0" y="T1"/>
                </a:cxn>
                <a:cxn ang="0">
                  <a:pos x="T2" y="T3"/>
                </a:cxn>
                <a:cxn ang="0">
                  <a:pos x="T4" y="T5"/>
                </a:cxn>
                <a:cxn ang="0">
                  <a:pos x="T6" y="T7"/>
                </a:cxn>
                <a:cxn ang="0">
                  <a:pos x="T8" y="T9"/>
                </a:cxn>
              </a:cxnLst>
              <a:rect l="0" t="0" r="r" b="b"/>
              <a:pathLst>
                <a:path w="12" h="13">
                  <a:moveTo>
                    <a:pt x="1" y="5"/>
                  </a:moveTo>
                  <a:cubicBezTo>
                    <a:pt x="2" y="2"/>
                    <a:pt x="5" y="0"/>
                    <a:pt x="8" y="1"/>
                  </a:cubicBezTo>
                  <a:cubicBezTo>
                    <a:pt x="11" y="2"/>
                    <a:pt x="12" y="6"/>
                    <a:pt x="11" y="8"/>
                  </a:cubicBezTo>
                  <a:cubicBezTo>
                    <a:pt x="10" y="11"/>
                    <a:pt x="7" y="13"/>
                    <a:pt x="4" y="12"/>
                  </a:cubicBezTo>
                  <a:cubicBezTo>
                    <a:pt x="1" y="11"/>
                    <a:pt x="0" y="8"/>
                    <a:pt x="1" y="5"/>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81" name="Freeform 285"/>
            <p:cNvSpPr/>
            <p:nvPr/>
          </p:nvSpPr>
          <p:spPr bwMode="auto">
            <a:xfrm>
              <a:off x="10643229" y="3620113"/>
              <a:ext cx="8224" cy="9046"/>
            </a:xfrm>
            <a:custGeom>
              <a:avLst/>
              <a:gdLst>
                <a:gd name="T0" fmla="*/ 5 w 11"/>
                <a:gd name="T1" fmla="*/ 11 h 12"/>
                <a:gd name="T2" fmla="*/ 0 w 11"/>
                <a:gd name="T3" fmla="*/ 5 h 12"/>
                <a:gd name="T4" fmla="*/ 6 w 11"/>
                <a:gd name="T5" fmla="*/ 1 h 12"/>
                <a:gd name="T6" fmla="*/ 11 w 11"/>
                <a:gd name="T7" fmla="*/ 7 h 12"/>
                <a:gd name="T8" fmla="*/ 5 w 11"/>
                <a:gd name="T9" fmla="*/ 11 h 12"/>
              </a:gdLst>
              <a:ahLst/>
              <a:cxnLst>
                <a:cxn ang="0">
                  <a:pos x="T0" y="T1"/>
                </a:cxn>
                <a:cxn ang="0">
                  <a:pos x="T2" y="T3"/>
                </a:cxn>
                <a:cxn ang="0">
                  <a:pos x="T4" y="T5"/>
                </a:cxn>
                <a:cxn ang="0">
                  <a:pos x="T6" y="T7"/>
                </a:cxn>
                <a:cxn ang="0">
                  <a:pos x="T8" y="T9"/>
                </a:cxn>
              </a:cxnLst>
              <a:rect l="0" t="0" r="r" b="b"/>
              <a:pathLst>
                <a:path w="11" h="12">
                  <a:moveTo>
                    <a:pt x="5" y="11"/>
                  </a:moveTo>
                  <a:cubicBezTo>
                    <a:pt x="2" y="11"/>
                    <a:pt x="0" y="8"/>
                    <a:pt x="0" y="5"/>
                  </a:cubicBezTo>
                  <a:cubicBezTo>
                    <a:pt x="1" y="2"/>
                    <a:pt x="3" y="0"/>
                    <a:pt x="6" y="1"/>
                  </a:cubicBezTo>
                  <a:cubicBezTo>
                    <a:pt x="9" y="1"/>
                    <a:pt x="11" y="4"/>
                    <a:pt x="11" y="7"/>
                  </a:cubicBezTo>
                  <a:cubicBezTo>
                    <a:pt x="10" y="10"/>
                    <a:pt x="7" y="12"/>
                    <a:pt x="5"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82" name="Freeform 286"/>
            <p:cNvSpPr/>
            <p:nvPr/>
          </p:nvSpPr>
          <p:spPr bwMode="auto">
            <a:xfrm>
              <a:off x="10422010" y="3580639"/>
              <a:ext cx="9046" cy="9868"/>
            </a:xfrm>
            <a:custGeom>
              <a:avLst/>
              <a:gdLst>
                <a:gd name="T0" fmla="*/ 5 w 12"/>
                <a:gd name="T1" fmla="*/ 11 h 12"/>
                <a:gd name="T2" fmla="*/ 0 w 12"/>
                <a:gd name="T3" fmla="*/ 5 h 12"/>
                <a:gd name="T4" fmla="*/ 7 w 12"/>
                <a:gd name="T5" fmla="*/ 1 h 12"/>
                <a:gd name="T6" fmla="*/ 11 w 12"/>
                <a:gd name="T7" fmla="*/ 7 h 12"/>
                <a:gd name="T8" fmla="*/ 5 w 12"/>
                <a:gd name="T9" fmla="*/ 11 h 12"/>
              </a:gdLst>
              <a:ahLst/>
              <a:cxnLst>
                <a:cxn ang="0">
                  <a:pos x="T0" y="T1"/>
                </a:cxn>
                <a:cxn ang="0">
                  <a:pos x="T2" y="T3"/>
                </a:cxn>
                <a:cxn ang="0">
                  <a:pos x="T4" y="T5"/>
                </a:cxn>
                <a:cxn ang="0">
                  <a:pos x="T6" y="T7"/>
                </a:cxn>
                <a:cxn ang="0">
                  <a:pos x="T8" y="T9"/>
                </a:cxn>
              </a:cxnLst>
              <a:rect l="0" t="0" r="r" b="b"/>
              <a:pathLst>
                <a:path w="12" h="12">
                  <a:moveTo>
                    <a:pt x="5" y="11"/>
                  </a:moveTo>
                  <a:cubicBezTo>
                    <a:pt x="2" y="11"/>
                    <a:pt x="0" y="8"/>
                    <a:pt x="0" y="5"/>
                  </a:cubicBezTo>
                  <a:cubicBezTo>
                    <a:pt x="1" y="2"/>
                    <a:pt x="4" y="0"/>
                    <a:pt x="7" y="1"/>
                  </a:cubicBezTo>
                  <a:cubicBezTo>
                    <a:pt x="10" y="1"/>
                    <a:pt x="12" y="4"/>
                    <a:pt x="11" y="7"/>
                  </a:cubicBezTo>
                  <a:cubicBezTo>
                    <a:pt x="11" y="10"/>
                    <a:pt x="8" y="12"/>
                    <a:pt x="5" y="11"/>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83" name="Freeform 287"/>
            <p:cNvSpPr/>
            <p:nvPr/>
          </p:nvSpPr>
          <p:spPr bwMode="auto">
            <a:xfrm>
              <a:off x="10513294" y="3711397"/>
              <a:ext cx="8224" cy="9046"/>
            </a:xfrm>
            <a:custGeom>
              <a:avLst/>
              <a:gdLst>
                <a:gd name="T0" fmla="*/ 0 w 11"/>
                <a:gd name="T1" fmla="*/ 5 h 12"/>
                <a:gd name="T2" fmla="*/ 7 w 11"/>
                <a:gd name="T3" fmla="*/ 0 h 12"/>
                <a:gd name="T4" fmla="*/ 11 w 11"/>
                <a:gd name="T5" fmla="*/ 7 h 12"/>
                <a:gd name="T6" fmla="*/ 5 w 11"/>
                <a:gd name="T7" fmla="*/ 11 h 12"/>
                <a:gd name="T8" fmla="*/ 0 w 11"/>
                <a:gd name="T9" fmla="*/ 5 h 12"/>
              </a:gdLst>
              <a:ahLst/>
              <a:cxnLst>
                <a:cxn ang="0">
                  <a:pos x="T0" y="T1"/>
                </a:cxn>
                <a:cxn ang="0">
                  <a:pos x="T2" y="T3"/>
                </a:cxn>
                <a:cxn ang="0">
                  <a:pos x="T4" y="T5"/>
                </a:cxn>
                <a:cxn ang="0">
                  <a:pos x="T6" y="T7"/>
                </a:cxn>
                <a:cxn ang="0">
                  <a:pos x="T8" y="T9"/>
                </a:cxn>
              </a:cxnLst>
              <a:rect l="0" t="0" r="r" b="b"/>
              <a:pathLst>
                <a:path w="11" h="12">
                  <a:moveTo>
                    <a:pt x="0" y="5"/>
                  </a:moveTo>
                  <a:cubicBezTo>
                    <a:pt x="1" y="2"/>
                    <a:pt x="4" y="0"/>
                    <a:pt x="7" y="0"/>
                  </a:cubicBezTo>
                  <a:cubicBezTo>
                    <a:pt x="9" y="1"/>
                    <a:pt x="11" y="4"/>
                    <a:pt x="11" y="7"/>
                  </a:cubicBezTo>
                  <a:cubicBezTo>
                    <a:pt x="10" y="10"/>
                    <a:pt x="8" y="12"/>
                    <a:pt x="5" y="11"/>
                  </a:cubicBezTo>
                  <a:cubicBezTo>
                    <a:pt x="2" y="11"/>
                    <a:pt x="0" y="8"/>
                    <a:pt x="0" y="5"/>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sp>
          <p:nvSpPr>
            <p:cNvPr id="484" name="Freeform 288"/>
            <p:cNvSpPr/>
            <p:nvPr/>
          </p:nvSpPr>
          <p:spPr bwMode="auto">
            <a:xfrm>
              <a:off x="10551945" y="3489356"/>
              <a:ext cx="8224" cy="9868"/>
            </a:xfrm>
            <a:custGeom>
              <a:avLst/>
              <a:gdLst>
                <a:gd name="T0" fmla="*/ 0 w 11"/>
                <a:gd name="T1" fmla="*/ 5 h 12"/>
                <a:gd name="T2" fmla="*/ 7 w 11"/>
                <a:gd name="T3" fmla="*/ 1 h 12"/>
                <a:gd name="T4" fmla="*/ 11 w 11"/>
                <a:gd name="T5" fmla="*/ 7 h 12"/>
                <a:gd name="T6" fmla="*/ 5 w 11"/>
                <a:gd name="T7" fmla="*/ 11 h 12"/>
                <a:gd name="T8" fmla="*/ 0 w 11"/>
                <a:gd name="T9" fmla="*/ 5 h 12"/>
              </a:gdLst>
              <a:ahLst/>
              <a:cxnLst>
                <a:cxn ang="0">
                  <a:pos x="T0" y="T1"/>
                </a:cxn>
                <a:cxn ang="0">
                  <a:pos x="T2" y="T3"/>
                </a:cxn>
                <a:cxn ang="0">
                  <a:pos x="T4" y="T5"/>
                </a:cxn>
                <a:cxn ang="0">
                  <a:pos x="T6" y="T7"/>
                </a:cxn>
                <a:cxn ang="0">
                  <a:pos x="T8" y="T9"/>
                </a:cxn>
              </a:cxnLst>
              <a:rect l="0" t="0" r="r" b="b"/>
              <a:pathLst>
                <a:path w="11" h="12">
                  <a:moveTo>
                    <a:pt x="0" y="5"/>
                  </a:moveTo>
                  <a:cubicBezTo>
                    <a:pt x="1" y="2"/>
                    <a:pt x="4" y="0"/>
                    <a:pt x="7" y="1"/>
                  </a:cubicBezTo>
                  <a:cubicBezTo>
                    <a:pt x="10" y="1"/>
                    <a:pt x="11" y="4"/>
                    <a:pt x="11" y="7"/>
                  </a:cubicBezTo>
                  <a:cubicBezTo>
                    <a:pt x="10" y="10"/>
                    <a:pt x="8" y="12"/>
                    <a:pt x="5" y="11"/>
                  </a:cubicBezTo>
                  <a:cubicBezTo>
                    <a:pt x="2" y="11"/>
                    <a:pt x="0" y="8"/>
                    <a:pt x="0" y="5"/>
                  </a:cubicBezTo>
                  <a:close/>
                </a:path>
              </a:pathLst>
            </a:custGeom>
            <a:solidFill>
              <a:schemeClr val="accent2">
                <a:lumMod val="75000"/>
              </a:schemeClr>
            </a:solidFill>
            <a:ln w="9525">
              <a:noFill/>
              <a:round/>
            </a:ln>
          </p:spPr>
          <p:txBody>
            <a:bodyPr vert="horz" wrap="square" lIns="91440" tIns="45720" rIns="91440" bIns="45720" numCol="1" anchor="t" anchorCtr="0" compatLnSpc="1"/>
            <a:lstStyle/>
            <a:p>
              <a:endParaRPr lang="zh-CN" altLang="en-US">
                <a:solidFill>
                  <a:schemeClr val="accent2"/>
                </a:solidFill>
              </a:endParaRPr>
            </a:p>
          </p:txBody>
        </p:sp>
      </p:grpSp>
      <p:sp>
        <p:nvSpPr>
          <p:cNvPr id="488" name="标题 1"/>
          <p:cNvSpPr txBox="1"/>
          <p:nvPr/>
        </p:nvSpPr>
        <p:spPr>
          <a:xfrm>
            <a:off x="1775520" y="771214"/>
            <a:ext cx="8568952" cy="713570"/>
          </a:xfrm>
          <a:prstGeom prst="rect">
            <a:avLst/>
          </a:prstGeom>
          <a:noFill/>
          <a:ln w="9525">
            <a:noFill/>
          </a:ln>
        </p:spPr>
        <p:txBody>
          <a:bodyPr anchor="ctr"/>
          <a:lstStyle>
            <a:lvl1pPr algn="ctr" rtl="0" eaLnBrk="0" fontAlgn="base" hangingPunct="0">
              <a:spcBef>
                <a:spcPct val="0"/>
              </a:spcBef>
              <a:spcAft>
                <a:spcPct val="0"/>
              </a:spcAft>
              <a:defRPr sz="3000" b="1" kern="1200">
                <a:solidFill>
                  <a:srgbClr val="C00000"/>
                </a:solidFill>
                <a:latin typeface="+mj-lt"/>
                <a:ea typeface="+mj-ea"/>
                <a:cs typeface="+mj-cs"/>
              </a:defRPr>
            </a:lvl1pPr>
            <a:lvl2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6pPr>
            <a:lvl7pPr marL="9144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7pPr>
            <a:lvl8pPr marL="13716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8pPr>
            <a:lvl9pPr marL="18288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4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rPr>
              <a:t>习近平新时代中国特色社会主义思想的精髓</a:t>
            </a:r>
            <a:endParaRPr lang="zh-CN" altLang="en-US" sz="24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488"/>
                                        </p:tgtEl>
                                        <p:attrNameLst>
                                          <p:attrName>style.visibility</p:attrName>
                                        </p:attrNameLst>
                                      </p:cBhvr>
                                      <p:to>
                                        <p:strVal val="visible"/>
                                      </p:to>
                                    </p:set>
                                    <p:animEffect transition="in" filter="fade">
                                      <p:cBhvr>
                                        <p:cTn id="7" dur="500"/>
                                        <p:tgtEl>
                                          <p:spTgt spid="488"/>
                                        </p:tgtEl>
                                      </p:cBhvr>
                                    </p:animEffect>
                                  </p:childTnLst>
                                </p:cTn>
                              </p:par>
                            </p:childTnLst>
                          </p:cTn>
                        </p:par>
                        <p:par>
                          <p:cTn id="8" fill="hold">
                            <p:stCondLst>
                              <p:cond delay="1399"/>
                            </p:stCondLst>
                            <p:childTnLst>
                              <p:par>
                                <p:cTn id="9" presetID="10" presetClass="entr" presetSubtype="0" fill="hold" nodeType="afterEffect">
                                  <p:stCondLst>
                                    <p:cond delay="0"/>
                                  </p:stCondLst>
                                  <p:childTnLst>
                                    <p:set>
                                      <p:cBhvr>
                                        <p:cTn id="10" dur="1" fill="hold">
                                          <p:stCondLst>
                                            <p:cond delay="0"/>
                                          </p:stCondLst>
                                        </p:cTn>
                                        <p:tgtEl>
                                          <p:spTgt spid="5397"/>
                                        </p:tgtEl>
                                        <p:attrNameLst>
                                          <p:attrName>style.visibility</p:attrName>
                                        </p:attrNameLst>
                                      </p:cBhvr>
                                      <p:to>
                                        <p:strVal val="visible"/>
                                      </p:to>
                                    </p:set>
                                    <p:animEffect transition="in" filter="fade">
                                      <p:cBhvr>
                                        <p:cTn id="11" dur="500"/>
                                        <p:tgtEl>
                                          <p:spTgt spid="5397"/>
                                        </p:tgtEl>
                                      </p:cBhvr>
                                    </p:animEffect>
                                  </p:childTnLst>
                                </p:cTn>
                              </p:par>
                            </p:childTnLst>
                          </p:cTn>
                        </p:par>
                        <p:par>
                          <p:cTn id="12" fill="hold">
                            <p:stCondLst>
                              <p:cond delay="1899"/>
                            </p:stCondLst>
                            <p:childTnLst>
                              <p:par>
                                <p:cTn id="13" presetID="10" presetClass="entr" presetSubtype="0" fill="hold" nodeType="afterEffect">
                                  <p:stCondLst>
                                    <p:cond delay="0"/>
                                  </p:stCondLst>
                                  <p:childTnLst>
                                    <p:set>
                                      <p:cBhvr>
                                        <p:cTn id="14" dur="1" fill="hold">
                                          <p:stCondLst>
                                            <p:cond delay="0"/>
                                          </p:stCondLst>
                                        </p:cTn>
                                        <p:tgtEl>
                                          <p:spTgt spid="5396"/>
                                        </p:tgtEl>
                                        <p:attrNameLst>
                                          <p:attrName>style.visibility</p:attrName>
                                        </p:attrNameLst>
                                      </p:cBhvr>
                                      <p:to>
                                        <p:strVal val="visible"/>
                                      </p:to>
                                    </p:set>
                                    <p:animEffect transition="in" filter="fade">
                                      <p:cBhvr>
                                        <p:cTn id="15" dur="500"/>
                                        <p:tgtEl>
                                          <p:spTgt spid="5396"/>
                                        </p:tgtEl>
                                      </p:cBhvr>
                                    </p:animEffect>
                                  </p:childTnLst>
                                </p:cTn>
                              </p:par>
                            </p:childTnLst>
                          </p:cTn>
                        </p:par>
                        <p:par>
                          <p:cTn id="16" fill="hold">
                            <p:stCondLst>
                              <p:cond delay="2399"/>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图片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80" y="1861861"/>
            <a:ext cx="6081420" cy="5011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a:spLocks noChangeArrowheads="1"/>
          </p:cNvSpPr>
          <p:nvPr/>
        </p:nvSpPr>
        <p:spPr bwMode="auto">
          <a:xfrm>
            <a:off x="6168008" y="872708"/>
            <a:ext cx="5360127" cy="592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indent="539750" algn="just" eaLnBrk="1" hangingPunct="1">
              <a:lnSpc>
                <a:spcPct val="150000"/>
              </a:lnSpc>
              <a:buFont typeface="Arial" panose="020B0604020202020204" pitchFamily="34" charset="0"/>
              <a:buNone/>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想建设是党的基础性建设。革命理想高于天。共产主义远大理想和中国特色社会主义共同理想，是中国共产党人的精神支柱和政治灵魂，也是保持党的团结统一的思想基础。要把坚定理想信念作为党的思想建设的首要任务，教育引导全党牢记党的宗旨，挺起共产党人的精神脊梁，解决好世界观、人生观、价值观这个“总开关”问题，自觉做共产主义远大理想和中国特色社会主义共同理想的坚定信仰者和忠实实践者。</a:t>
            </a: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0" indent="0" algn="r">
              <a:lnSpc>
                <a:spcPct val="120000"/>
              </a:lnSpc>
              <a:spcBef>
                <a:spcPts val="1200"/>
              </a:spcBef>
            </a:pPr>
            <a:r>
              <a:rPr lang="en-US" altLang="zh-CN" sz="1200"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rPr>
              <a:t>——2017</a:t>
            </a:r>
            <a:r>
              <a:rPr lang="zh-CN" altLang="en-US" sz="1200"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rPr>
              <a:t>年</a:t>
            </a:r>
            <a:r>
              <a:rPr lang="en-US" altLang="zh-CN" sz="1200"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rPr>
              <a:t>10</a:t>
            </a:r>
            <a:r>
              <a:rPr lang="zh-CN" altLang="en-US" sz="1200"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rPr>
              <a:t>月</a:t>
            </a:r>
            <a:r>
              <a:rPr lang="en-US" altLang="zh-CN" sz="1200"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rPr>
              <a:t>18</a:t>
            </a:r>
            <a:r>
              <a:rPr lang="zh-CN" altLang="en-US" sz="1200"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rPr>
              <a:t>日，习近平总书记在中国共产党</a:t>
            </a:r>
            <a:endParaRPr lang="en-US" altLang="zh-CN" sz="1200"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endParaRPr>
          </a:p>
          <a:p>
            <a:pPr lvl="0" indent="0" algn="r">
              <a:lnSpc>
                <a:spcPct val="120000"/>
              </a:lnSpc>
              <a:spcBef>
                <a:spcPts val="0"/>
              </a:spcBef>
            </a:pPr>
            <a:r>
              <a:rPr lang="zh-CN" altLang="en-US" sz="1200"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rPr>
              <a:t>第十九次全国代表大会上的报告</a:t>
            </a:r>
            <a:endParaRPr lang="zh-CN" altLang="en-US" sz="1200" dirty="0">
              <a:solidFill>
                <a:schemeClr val="bg1"/>
              </a:solidFill>
              <a:latin typeface="微软雅黑" panose="020B0503020204020204" pitchFamily="34" charset="-122"/>
              <a:ea typeface="微软雅黑" panose="020B0503020204020204" pitchFamily="34" charset="-122"/>
              <a:cs typeface="华文中宋" panose="02010600040101010101" pitchFamily="2" charset="-122"/>
            </a:endParaRPr>
          </a:p>
          <a:p>
            <a:pPr indent="539750" algn="just" eaLnBrk="1" hangingPunct="1">
              <a:lnSpc>
                <a:spcPct val="150000"/>
              </a:lnSpc>
              <a:buFont typeface="Arial" panose="020B0604020202020204" pitchFamily="34" charset="0"/>
              <a:buNone/>
            </a:pPr>
            <a:endPar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形 7"/>
          <p:cNvPicPr>
            <a:picLocks noChangeAspect="1"/>
          </p:cNvPicPr>
          <p:nvPr/>
        </p:nvPicPr>
        <p:blipFill>
          <a:blip r:embed="rId2" cstate="print"/>
          <a:stretch>
            <a:fillRect/>
          </a:stretch>
        </p:blipFill>
        <p:spPr>
          <a:xfrm>
            <a:off x="5159896" y="3573016"/>
            <a:ext cx="576263" cy="576263"/>
          </a:xfrm>
          <a:prstGeom prst="rect">
            <a:avLst/>
          </a:prstGeom>
        </p:spPr>
      </p:pic>
      <p:pic>
        <p:nvPicPr>
          <p:cNvPr id="2" name="30讲-习原声">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610008" y="-819472"/>
            <a:ext cx="609601"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26" presetClass="emph" presetSubtype="0" repeatCount="indefinite" fill="hold" nodeType="withEffect">
                                  <p:stCondLst>
                                    <p:cond delay="0"/>
                                  </p:stCondLst>
                                  <p:childTnLst>
                                    <p:animEffect transition="out" filter="fade">
                                      <p:cBhvr>
                                        <p:cTn id="17" dur="1000" tmFilter="0, 0; .2, .5; .8, .5; 1, 0"/>
                                        <p:tgtEl>
                                          <p:spTgt spid="6"/>
                                        </p:tgtEl>
                                      </p:cBhvr>
                                    </p:animEffect>
                                    <p:animScale>
                                      <p:cBhvr>
                                        <p:cTn id="18"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0064" fill="hold"/>
                                        <p:tgtEl>
                                          <p:spTgt spid="2"/>
                                        </p:tgtEl>
                                      </p:cBhvr>
                                    </p:cmd>
                                  </p:childTnLst>
                                </p:cTn>
                              </p:par>
                            </p:childTnLst>
                          </p:cTn>
                        </p:par>
                      </p:childTnLst>
                    </p:cTn>
                  </p:par>
                </p:childTnLst>
              </p:cTn>
              <p:nextCondLst>
                <p:cond evt="onClick" delay="0">
                  <p:tgtEl>
                    <p:spTgt spid="6"/>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482377" y="3894489"/>
            <a:ext cx="3178841" cy="923330"/>
            <a:chOff x="1177608" y="4017838"/>
            <a:chExt cx="3178841" cy="923330"/>
          </a:xfrm>
        </p:grpSpPr>
        <p:cxnSp>
          <p:nvCxnSpPr>
            <p:cNvPr id="9" name="直接连接符 8"/>
            <p:cNvCxnSpPr/>
            <p:nvPr/>
          </p:nvCxnSpPr>
          <p:spPr>
            <a:xfrm>
              <a:off x="2535455" y="4262647"/>
              <a:ext cx="1820994" cy="0"/>
            </a:xfrm>
            <a:prstGeom prst="line">
              <a:avLst/>
            </a:prstGeom>
            <a:ln w="28575">
              <a:solidFill>
                <a:srgbClr val="C90719"/>
              </a:solidFill>
              <a:prstDash val="sysDot"/>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177608" y="4017838"/>
              <a:ext cx="2448272" cy="923330"/>
              <a:chOff x="6023992" y="1484784"/>
              <a:chExt cx="2448272" cy="923330"/>
            </a:xfrm>
          </p:grpSpPr>
          <p:sp>
            <p:nvSpPr>
              <p:cNvPr id="30" name="Round Same Side Corner Rectangle 59"/>
              <p:cNvSpPr/>
              <p:nvPr/>
            </p:nvSpPr>
            <p:spPr>
              <a:xfrm rot="5400000">
                <a:off x="6789812" y="810444"/>
                <a:ext cx="450779" cy="1906012"/>
              </a:xfrm>
              <a:prstGeom prst="round2SameRect">
                <a:avLst>
                  <a:gd name="adj1" fmla="val 50000"/>
                  <a:gd name="adj2" fmla="val 50000"/>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dirty="0">
                  <a:latin typeface="Lato Light"/>
                </a:endParaRPr>
              </a:p>
            </p:txBody>
          </p:sp>
          <p:sp>
            <p:nvSpPr>
              <p:cNvPr id="37" name="TextBox 36"/>
              <p:cNvSpPr txBox="1"/>
              <p:nvPr/>
            </p:nvSpPr>
            <p:spPr>
              <a:xfrm>
                <a:off x="6023992" y="1484784"/>
                <a:ext cx="2448272" cy="923330"/>
              </a:xfrm>
              <a:prstGeom prst="rect">
                <a:avLst/>
              </a:prstGeom>
              <a:noFill/>
            </p:spPr>
            <p:txBody>
              <a:bodyPr wrap="squar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     公仆情怀</a:t>
                </a:r>
                <a:endParaRPr lang="en-US" altLang="zh-CN" sz="2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始终坚持以人民为中心</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13" name="组合 12"/>
          <p:cNvGrpSpPr/>
          <p:nvPr/>
        </p:nvGrpSpPr>
        <p:grpSpPr>
          <a:xfrm>
            <a:off x="6664524" y="4179969"/>
            <a:ext cx="3465695" cy="1292662"/>
            <a:chOff x="6712102" y="4656618"/>
            <a:chExt cx="3465695" cy="1292662"/>
          </a:xfrm>
        </p:grpSpPr>
        <p:cxnSp>
          <p:nvCxnSpPr>
            <p:cNvPr id="36" name="直接连接符 35"/>
            <p:cNvCxnSpPr/>
            <p:nvPr/>
          </p:nvCxnSpPr>
          <p:spPr>
            <a:xfrm>
              <a:off x="6712102" y="4941168"/>
              <a:ext cx="1820994" cy="0"/>
            </a:xfrm>
            <a:prstGeom prst="line">
              <a:avLst/>
            </a:prstGeom>
            <a:ln w="28575">
              <a:solidFill>
                <a:srgbClr val="C90719"/>
              </a:solidFill>
              <a:prstDash val="sysDot"/>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7748150" y="4656618"/>
              <a:ext cx="2429647" cy="1292662"/>
              <a:chOff x="7619522" y="4797152"/>
              <a:chExt cx="2429647" cy="1292662"/>
            </a:xfrm>
          </p:grpSpPr>
          <p:sp>
            <p:nvSpPr>
              <p:cNvPr id="33" name="Round Same Side Corner Rectangle 59"/>
              <p:cNvSpPr/>
              <p:nvPr/>
            </p:nvSpPr>
            <p:spPr>
              <a:xfrm rot="5400000">
                <a:off x="8350982" y="4119546"/>
                <a:ext cx="450779" cy="1906012"/>
              </a:xfrm>
              <a:prstGeom prst="round2SameRect">
                <a:avLst>
                  <a:gd name="adj1" fmla="val 50000"/>
                  <a:gd name="adj2" fmla="val 50000"/>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dirty="0">
                  <a:latin typeface="Lato Light"/>
                </a:endParaRPr>
              </a:p>
            </p:txBody>
          </p:sp>
          <p:sp>
            <p:nvSpPr>
              <p:cNvPr id="38" name="TextBox 37"/>
              <p:cNvSpPr txBox="1"/>
              <p:nvPr/>
            </p:nvSpPr>
            <p:spPr>
              <a:xfrm>
                <a:off x="7619522" y="4797152"/>
                <a:ext cx="2429647" cy="1292662"/>
              </a:xfrm>
              <a:prstGeom prst="rect">
                <a:avLst/>
              </a:prstGeom>
              <a:noFill/>
            </p:spPr>
            <p:txBody>
              <a:bodyPr wrap="squar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      政治本色</a:t>
                </a:r>
                <a:endParaRPr lang="en-US" altLang="zh-CN" sz="2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始终坚持为人民立德、</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为人民立功、为人民立言</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sp>
        <p:nvSpPr>
          <p:cNvPr id="7" name="标题 1"/>
          <p:cNvSpPr txBox="1"/>
          <p:nvPr/>
        </p:nvSpPr>
        <p:spPr>
          <a:xfrm>
            <a:off x="1865879" y="627534"/>
            <a:ext cx="8406585" cy="857250"/>
          </a:xfrm>
          <a:prstGeom prst="rect">
            <a:avLst/>
          </a:prstGeom>
          <a:noFill/>
          <a:ln w="9525">
            <a:noFill/>
          </a:ln>
        </p:spPr>
        <p:txBody>
          <a:bodyPr anchor="ctr"/>
          <a:lstStyle>
            <a:lvl1pPr algn="ctr" rtl="0" eaLnBrk="0" fontAlgn="base" hangingPunct="0">
              <a:spcBef>
                <a:spcPct val="0"/>
              </a:spcBef>
              <a:spcAft>
                <a:spcPct val="0"/>
              </a:spcAft>
              <a:defRPr sz="3000" b="1" kern="1200">
                <a:solidFill>
                  <a:srgbClr val="C00000"/>
                </a:solidFill>
                <a:latin typeface="+mj-lt"/>
                <a:ea typeface="+mj-ea"/>
                <a:cs typeface="+mj-cs"/>
              </a:defRPr>
            </a:lvl1pPr>
            <a:lvl2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6pPr>
            <a:lvl7pPr marL="9144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7pPr>
            <a:lvl8pPr marL="13716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8pPr>
            <a:lvl9pPr marL="18288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9pPr>
          </a:lstStyle>
          <a:p>
            <a:pPr marL="342900" marR="0" lvl="0" indent="-342900" defTabSz="914400" latinLnBrk="0">
              <a:lnSpc>
                <a:spcPct val="150000"/>
              </a:lnSpc>
              <a:buClr>
                <a:srgbClr val="C00000"/>
              </a:buClr>
              <a:buSzTx/>
              <a:buFont typeface="Wingdings" panose="05000000000000000000" pitchFamily="2" charset="2"/>
              <a:buChar char="Ø"/>
              <a:defRPr/>
            </a:pPr>
            <a:r>
              <a:rPr lang="zh-CN" altLang="zh-CN" sz="22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rPr>
              <a:t>为人民谋幸福，是中国共产党毫不动摇的初心</a:t>
            </a:r>
            <a:endParaRPr lang="zh-CN" altLang="en-US" sz="22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4486927" y="2437032"/>
            <a:ext cx="2558163" cy="2505283"/>
            <a:chOff x="3938588" y="1916832"/>
            <a:chExt cx="4113212" cy="4028188"/>
          </a:xfrm>
        </p:grpSpPr>
        <p:sp>
          <p:nvSpPr>
            <p:cNvPr id="18" name="Freeform 8"/>
            <p:cNvSpPr>
              <a:spLocks noChangeArrowheads="1"/>
            </p:cNvSpPr>
            <p:nvPr/>
          </p:nvSpPr>
          <p:spPr bwMode="auto">
            <a:xfrm rot="7200000">
              <a:off x="6327728" y="2733995"/>
              <a:ext cx="1709902" cy="1738243"/>
            </a:xfrm>
            <a:custGeom>
              <a:avLst/>
              <a:gdLst>
                <a:gd name="T0" fmla="*/ 0 w 1448"/>
                <a:gd name="T1" fmla="*/ 1469049759 h 1452"/>
                <a:gd name="T2" fmla="*/ 5906494 w 1448"/>
                <a:gd name="T3" fmla="*/ 1335499507 h 1452"/>
                <a:gd name="T4" fmla="*/ 23626969 w 1448"/>
                <a:gd name="T5" fmla="*/ 1203973032 h 1452"/>
                <a:gd name="T6" fmla="*/ 51190940 w 1448"/>
                <a:gd name="T7" fmla="*/ 1078516887 h 1452"/>
                <a:gd name="T8" fmla="*/ 88599398 w 1448"/>
                <a:gd name="T9" fmla="*/ 957108298 h 1452"/>
                <a:gd name="T10" fmla="*/ 137820845 w 1448"/>
                <a:gd name="T11" fmla="*/ 839746260 h 1452"/>
                <a:gd name="T12" fmla="*/ 194918279 w 1448"/>
                <a:gd name="T13" fmla="*/ 726430772 h 1452"/>
                <a:gd name="T14" fmla="*/ 259891700 w 1448"/>
                <a:gd name="T15" fmla="*/ 621209392 h 1452"/>
                <a:gd name="T16" fmla="*/ 334708616 w 1448"/>
                <a:gd name="T17" fmla="*/ 522059346 h 1452"/>
                <a:gd name="T18" fmla="*/ 417401520 w 1448"/>
                <a:gd name="T19" fmla="*/ 428978623 h 1452"/>
                <a:gd name="T20" fmla="*/ 507969419 w 1448"/>
                <a:gd name="T21" fmla="*/ 346015786 h 1452"/>
                <a:gd name="T22" fmla="*/ 602475311 w 1448"/>
                <a:gd name="T23" fmla="*/ 269123277 h 1452"/>
                <a:gd name="T24" fmla="*/ 706825691 w 1448"/>
                <a:gd name="T25" fmla="*/ 200324876 h 1452"/>
                <a:gd name="T26" fmla="*/ 815114065 w 1448"/>
                <a:gd name="T27" fmla="*/ 141644360 h 1452"/>
                <a:gd name="T28" fmla="*/ 927339440 w 1448"/>
                <a:gd name="T29" fmla="*/ 91056945 h 1452"/>
                <a:gd name="T30" fmla="*/ 1047440802 w 1448"/>
                <a:gd name="T31" fmla="*/ 52610187 h 1452"/>
                <a:gd name="T32" fmla="*/ 1169510665 w 1448"/>
                <a:gd name="T33" fmla="*/ 22258543 h 1452"/>
                <a:gd name="T34" fmla="*/ 1295518521 w 1448"/>
                <a:gd name="T35" fmla="*/ 6070329 h 1452"/>
                <a:gd name="T36" fmla="*/ 1425464371 w 1448"/>
                <a:gd name="T37" fmla="*/ 0 h 1452"/>
                <a:gd name="T38" fmla="*/ 1425464371 w 1448"/>
                <a:gd name="T39" fmla="*/ 734524879 h 1452"/>
                <a:gd name="T40" fmla="*/ 1336864973 w 1448"/>
                <a:gd name="T41" fmla="*/ 740595208 h 1452"/>
                <a:gd name="T42" fmla="*/ 1250235068 w 1448"/>
                <a:gd name="T43" fmla="*/ 756783423 h 1452"/>
                <a:gd name="T44" fmla="*/ 1167542164 w 1448"/>
                <a:gd name="T45" fmla="*/ 783088516 h 1452"/>
                <a:gd name="T46" fmla="*/ 1090755755 w 1448"/>
                <a:gd name="T47" fmla="*/ 819511495 h 1452"/>
                <a:gd name="T48" fmla="*/ 1017907339 w 1448"/>
                <a:gd name="T49" fmla="*/ 866051354 h 1452"/>
                <a:gd name="T50" fmla="*/ 952934910 w 1448"/>
                <a:gd name="T51" fmla="*/ 920685319 h 1452"/>
                <a:gd name="T52" fmla="*/ 891899482 w 1448"/>
                <a:gd name="T53" fmla="*/ 981389614 h 1452"/>
                <a:gd name="T54" fmla="*/ 840708543 w 1448"/>
                <a:gd name="T55" fmla="*/ 1050188015 h 1452"/>
                <a:gd name="T56" fmla="*/ 795425089 w 1448"/>
                <a:gd name="T57" fmla="*/ 1123033973 h 1452"/>
                <a:gd name="T58" fmla="*/ 759985132 w 1448"/>
                <a:gd name="T59" fmla="*/ 1203973032 h 1452"/>
                <a:gd name="T60" fmla="*/ 734389662 w 1448"/>
                <a:gd name="T61" fmla="*/ 1288959648 h 1452"/>
                <a:gd name="T62" fmla="*/ 718638680 w 1448"/>
                <a:gd name="T63" fmla="*/ 1375969036 h 1452"/>
                <a:gd name="T64" fmla="*/ 712732186 w 1448"/>
                <a:gd name="T65" fmla="*/ 1469049759 h 1452"/>
                <a:gd name="T66" fmla="*/ 0 w 1448"/>
                <a:gd name="T67" fmla="*/ 1469049759 h 1452"/>
                <a:gd name="T68" fmla="*/ 0 w 1448"/>
                <a:gd name="T69" fmla="*/ 1469049759 h 14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8"/>
                <a:gd name="T106" fmla="*/ 0 h 1452"/>
                <a:gd name="T107" fmla="*/ 1448 w 1448"/>
                <a:gd name="T108" fmla="*/ 1452 h 14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close/>
                </a:path>
              </a:pathLst>
            </a:custGeom>
            <a:solidFill>
              <a:srgbClr val="C907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0" name="组合 9"/>
            <p:cNvGrpSpPr/>
            <p:nvPr/>
          </p:nvGrpSpPr>
          <p:grpSpPr>
            <a:xfrm>
              <a:off x="3938588" y="1916832"/>
              <a:ext cx="3926161" cy="4028188"/>
              <a:chOff x="3938588" y="1916832"/>
              <a:chExt cx="3926161" cy="4028188"/>
            </a:xfrm>
          </p:grpSpPr>
          <p:sp>
            <p:nvSpPr>
              <p:cNvPr id="19" name="AutoShape 9"/>
              <p:cNvSpPr>
                <a:spLocks noChangeArrowheads="1"/>
              </p:cNvSpPr>
              <p:nvPr/>
            </p:nvSpPr>
            <p:spPr bwMode="auto">
              <a:xfrm rot="1800000">
                <a:off x="6398579" y="4017838"/>
                <a:ext cx="1466170" cy="931472"/>
              </a:xfrm>
              <a:prstGeom prst="triangle">
                <a:avLst>
                  <a:gd name="adj" fmla="val 50000"/>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nvGrpSpPr>
              <p:cNvPr id="8" name="组合 7"/>
              <p:cNvGrpSpPr/>
              <p:nvPr/>
            </p:nvGrpSpPr>
            <p:grpSpPr>
              <a:xfrm>
                <a:off x="3938588" y="1916832"/>
                <a:ext cx="3792015" cy="4028188"/>
                <a:chOff x="3938588" y="1916832"/>
                <a:chExt cx="3792015" cy="4028188"/>
              </a:xfrm>
            </p:grpSpPr>
            <p:sp>
              <p:nvSpPr>
                <p:cNvPr id="15" name="Freeform 7"/>
                <p:cNvSpPr>
                  <a:spLocks noChangeArrowheads="1"/>
                </p:cNvSpPr>
                <p:nvPr/>
              </p:nvSpPr>
              <p:spPr bwMode="auto">
                <a:xfrm rot="5400000">
                  <a:off x="6006531" y="2187961"/>
                  <a:ext cx="1709901" cy="1738243"/>
                </a:xfrm>
                <a:custGeom>
                  <a:avLst/>
                  <a:gdLst>
                    <a:gd name="T0" fmla="*/ 0 w 1448"/>
                    <a:gd name="T1" fmla="*/ 2147483646 h 1452"/>
                    <a:gd name="T2" fmla="*/ 2147483646 w 1448"/>
                    <a:gd name="T3" fmla="*/ 2147483646 h 1452"/>
                    <a:gd name="T4" fmla="*/ 2147483646 w 1448"/>
                    <a:gd name="T5" fmla="*/ 2147483646 h 1452"/>
                    <a:gd name="T6" fmla="*/ 2147483646 w 1448"/>
                    <a:gd name="T7" fmla="*/ 2147483646 h 1452"/>
                    <a:gd name="T8" fmla="*/ 2147483646 w 1448"/>
                    <a:gd name="T9" fmla="*/ 2147483646 h 1452"/>
                    <a:gd name="T10" fmla="*/ 2147483646 w 1448"/>
                    <a:gd name="T11" fmla="*/ 2147483646 h 1452"/>
                    <a:gd name="T12" fmla="*/ 2147483646 w 1448"/>
                    <a:gd name="T13" fmla="*/ 2147483646 h 1452"/>
                    <a:gd name="T14" fmla="*/ 2147483646 w 1448"/>
                    <a:gd name="T15" fmla="*/ 2147483646 h 1452"/>
                    <a:gd name="T16" fmla="*/ 2147483646 w 1448"/>
                    <a:gd name="T17" fmla="*/ 2147483646 h 1452"/>
                    <a:gd name="T18" fmla="*/ 2147483646 w 1448"/>
                    <a:gd name="T19" fmla="*/ 2147483646 h 1452"/>
                    <a:gd name="T20" fmla="*/ 2147483646 w 1448"/>
                    <a:gd name="T21" fmla="*/ 2147483646 h 1452"/>
                    <a:gd name="T22" fmla="*/ 2147483646 w 1448"/>
                    <a:gd name="T23" fmla="*/ 2147483646 h 1452"/>
                    <a:gd name="T24" fmla="*/ 2147483646 w 1448"/>
                    <a:gd name="T25" fmla="*/ 2147483646 h 1452"/>
                    <a:gd name="T26" fmla="*/ 2147483646 w 1448"/>
                    <a:gd name="T27" fmla="*/ 2147483646 h 1452"/>
                    <a:gd name="T28" fmla="*/ 2147483646 w 1448"/>
                    <a:gd name="T29" fmla="*/ 2147483646 h 1452"/>
                    <a:gd name="T30" fmla="*/ 2147483646 w 1448"/>
                    <a:gd name="T31" fmla="*/ 2147483646 h 1452"/>
                    <a:gd name="T32" fmla="*/ 2147483646 w 1448"/>
                    <a:gd name="T33" fmla="*/ 2147483646 h 1452"/>
                    <a:gd name="T34" fmla="*/ 2147483646 w 1448"/>
                    <a:gd name="T35" fmla="*/ 2147483646 h 1452"/>
                    <a:gd name="T36" fmla="*/ 2147483646 w 1448"/>
                    <a:gd name="T37" fmla="*/ 0 h 1452"/>
                    <a:gd name="T38" fmla="*/ 2147483646 w 1448"/>
                    <a:gd name="T39" fmla="*/ 2147483646 h 1452"/>
                    <a:gd name="T40" fmla="*/ 2147483646 w 1448"/>
                    <a:gd name="T41" fmla="*/ 2147483646 h 1452"/>
                    <a:gd name="T42" fmla="*/ 2147483646 w 1448"/>
                    <a:gd name="T43" fmla="*/ 2147483646 h 1452"/>
                    <a:gd name="T44" fmla="*/ 2147483646 w 1448"/>
                    <a:gd name="T45" fmla="*/ 2147483646 h 1452"/>
                    <a:gd name="T46" fmla="*/ 2147483646 w 1448"/>
                    <a:gd name="T47" fmla="*/ 2147483646 h 1452"/>
                    <a:gd name="T48" fmla="*/ 2147483646 w 1448"/>
                    <a:gd name="T49" fmla="*/ 2147483646 h 1452"/>
                    <a:gd name="T50" fmla="*/ 2147483646 w 1448"/>
                    <a:gd name="T51" fmla="*/ 2147483646 h 1452"/>
                    <a:gd name="T52" fmla="*/ 2147483646 w 1448"/>
                    <a:gd name="T53" fmla="*/ 2147483646 h 1452"/>
                    <a:gd name="T54" fmla="*/ 2147483646 w 1448"/>
                    <a:gd name="T55" fmla="*/ 2147483646 h 1452"/>
                    <a:gd name="T56" fmla="*/ 2147483646 w 1448"/>
                    <a:gd name="T57" fmla="*/ 2147483646 h 1452"/>
                    <a:gd name="T58" fmla="*/ 2147483646 w 1448"/>
                    <a:gd name="T59" fmla="*/ 2147483646 h 1452"/>
                    <a:gd name="T60" fmla="*/ 2147483646 w 1448"/>
                    <a:gd name="T61" fmla="*/ 2147483646 h 1452"/>
                    <a:gd name="T62" fmla="*/ 2147483646 w 1448"/>
                    <a:gd name="T63" fmla="*/ 2147483646 h 1452"/>
                    <a:gd name="T64" fmla="*/ 2147483646 w 1448"/>
                    <a:gd name="T65" fmla="*/ 2147483646 h 1452"/>
                    <a:gd name="T66" fmla="*/ 0 w 1448"/>
                    <a:gd name="T67" fmla="*/ 2147483646 h 1452"/>
                    <a:gd name="T68" fmla="*/ 0 w 1448"/>
                    <a:gd name="T69" fmla="*/ 2147483646 h 14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8"/>
                    <a:gd name="T106" fmla="*/ 0 h 1452"/>
                    <a:gd name="T107" fmla="*/ 1448 w 1448"/>
                    <a:gd name="T108" fmla="*/ 1452 h 14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close/>
                    </a:path>
                  </a:pathLst>
                </a:custGeom>
                <a:solidFill>
                  <a:srgbClr val="C9071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2" name="Group 10"/>
                <p:cNvGrpSpPr/>
                <p:nvPr/>
              </p:nvGrpSpPr>
              <p:grpSpPr bwMode="auto">
                <a:xfrm>
                  <a:off x="4803931" y="4231340"/>
                  <a:ext cx="2369300" cy="1713680"/>
                  <a:chOff x="0" y="0"/>
                  <a:chExt cx="1810" cy="1278"/>
                </a:xfrm>
              </p:grpSpPr>
              <p:sp>
                <p:nvSpPr>
                  <p:cNvPr id="28" name="Freeform 11"/>
                  <p:cNvSpPr>
                    <a:spLocks noChangeArrowheads="1"/>
                  </p:cNvSpPr>
                  <p:nvPr/>
                </p:nvSpPr>
                <p:spPr bwMode="auto">
                  <a:xfrm rot="-9000000">
                    <a:off x="486" y="0"/>
                    <a:ext cx="1324" cy="1278"/>
                  </a:xfrm>
                  <a:custGeom>
                    <a:avLst/>
                    <a:gdLst>
                      <a:gd name="T0" fmla="*/ 0 w 1448"/>
                      <a:gd name="T1" fmla="*/ 275 h 1452"/>
                      <a:gd name="T2" fmla="*/ 5 w 1448"/>
                      <a:gd name="T3" fmla="*/ 251 h 1452"/>
                      <a:gd name="T4" fmla="*/ 7 w 1448"/>
                      <a:gd name="T5" fmla="*/ 227 h 1452"/>
                      <a:gd name="T6" fmla="*/ 16 w 1448"/>
                      <a:gd name="T7" fmla="*/ 203 h 1452"/>
                      <a:gd name="T8" fmla="*/ 28 w 1448"/>
                      <a:gd name="T9" fmla="*/ 180 h 1452"/>
                      <a:gd name="T10" fmla="*/ 44 w 1448"/>
                      <a:gd name="T11" fmla="*/ 158 h 1452"/>
                      <a:gd name="T12" fmla="*/ 62 w 1448"/>
                      <a:gd name="T13" fmla="*/ 136 h 1452"/>
                      <a:gd name="T14" fmla="*/ 83 w 1448"/>
                      <a:gd name="T15" fmla="*/ 117 h 1452"/>
                      <a:gd name="T16" fmla="*/ 106 w 1448"/>
                      <a:gd name="T17" fmla="*/ 99 h 1452"/>
                      <a:gd name="T18" fmla="*/ 133 w 1448"/>
                      <a:gd name="T19" fmla="*/ 81 h 1452"/>
                      <a:gd name="T20" fmla="*/ 161 w 1448"/>
                      <a:gd name="T21" fmla="*/ 64 h 1452"/>
                      <a:gd name="T22" fmla="*/ 191 w 1448"/>
                      <a:gd name="T23" fmla="*/ 50 h 1452"/>
                      <a:gd name="T24" fmla="*/ 225 w 1448"/>
                      <a:gd name="T25" fmla="*/ 37 h 1452"/>
                      <a:gd name="T26" fmla="*/ 259 w 1448"/>
                      <a:gd name="T27" fmla="*/ 26 h 1452"/>
                      <a:gd name="T28" fmla="*/ 294 w 1448"/>
                      <a:gd name="T29" fmla="*/ 18 h 1452"/>
                      <a:gd name="T30" fmla="*/ 332 w 1448"/>
                      <a:gd name="T31" fmla="*/ 10 h 1452"/>
                      <a:gd name="T32" fmla="*/ 371 w 1448"/>
                      <a:gd name="T33" fmla="*/ 4 h 1452"/>
                      <a:gd name="T34" fmla="*/ 411 w 1448"/>
                      <a:gd name="T35" fmla="*/ 4 h 1452"/>
                      <a:gd name="T36" fmla="*/ 453 w 1448"/>
                      <a:gd name="T37" fmla="*/ 0 h 1452"/>
                      <a:gd name="T38" fmla="*/ 453 w 1448"/>
                      <a:gd name="T39" fmla="*/ 138 h 1452"/>
                      <a:gd name="T40" fmla="*/ 424 w 1448"/>
                      <a:gd name="T41" fmla="*/ 139 h 1452"/>
                      <a:gd name="T42" fmla="*/ 396 w 1448"/>
                      <a:gd name="T43" fmla="*/ 143 h 1452"/>
                      <a:gd name="T44" fmla="*/ 370 w 1448"/>
                      <a:gd name="T45" fmla="*/ 147 h 1452"/>
                      <a:gd name="T46" fmla="*/ 347 w 1448"/>
                      <a:gd name="T47" fmla="*/ 155 h 1452"/>
                      <a:gd name="T48" fmla="*/ 323 w 1448"/>
                      <a:gd name="T49" fmla="*/ 163 h 1452"/>
                      <a:gd name="T50" fmla="*/ 303 w 1448"/>
                      <a:gd name="T51" fmla="*/ 173 h 1452"/>
                      <a:gd name="T52" fmla="*/ 283 w 1448"/>
                      <a:gd name="T53" fmla="*/ 185 h 1452"/>
                      <a:gd name="T54" fmla="*/ 266 w 1448"/>
                      <a:gd name="T55" fmla="*/ 197 h 1452"/>
                      <a:gd name="T56" fmla="*/ 252 w 1448"/>
                      <a:gd name="T57" fmla="*/ 211 h 1452"/>
                      <a:gd name="T58" fmla="*/ 241 w 1448"/>
                      <a:gd name="T59" fmla="*/ 227 h 1452"/>
                      <a:gd name="T60" fmla="*/ 233 w 1448"/>
                      <a:gd name="T61" fmla="*/ 242 h 1452"/>
                      <a:gd name="T62" fmla="*/ 228 w 1448"/>
                      <a:gd name="T63" fmla="*/ 259 h 1452"/>
                      <a:gd name="T64" fmla="*/ 227 w 1448"/>
                      <a:gd name="T65" fmla="*/ 275 h 1452"/>
                      <a:gd name="T66" fmla="*/ 0 w 1448"/>
                      <a:gd name="T67" fmla="*/ 275 h 1452"/>
                      <a:gd name="T68" fmla="*/ 0 w 1448"/>
                      <a:gd name="T69" fmla="*/ 275 h 14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8"/>
                      <a:gd name="T106" fmla="*/ 0 h 1452"/>
                      <a:gd name="T107" fmla="*/ 1448 w 1448"/>
                      <a:gd name="T108" fmla="*/ 1452 h 14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close/>
                      </a:path>
                    </a:pathLst>
                  </a:cu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 name="Freeform 12"/>
                  <p:cNvSpPr>
                    <a:spLocks noChangeArrowheads="1"/>
                  </p:cNvSpPr>
                  <p:nvPr/>
                </p:nvSpPr>
                <p:spPr bwMode="auto">
                  <a:xfrm rot="-7200000">
                    <a:off x="25" y="-25"/>
                    <a:ext cx="1275" cy="1325"/>
                  </a:xfrm>
                  <a:custGeom>
                    <a:avLst/>
                    <a:gdLst>
                      <a:gd name="T0" fmla="*/ 0 w 1448"/>
                      <a:gd name="T1" fmla="*/ 1209 h 1452"/>
                      <a:gd name="T2" fmla="*/ 4 w 1448"/>
                      <a:gd name="T3" fmla="*/ 1100 h 1452"/>
                      <a:gd name="T4" fmla="*/ 18 w 1448"/>
                      <a:gd name="T5" fmla="*/ 991 h 1452"/>
                      <a:gd name="T6" fmla="*/ 41 w 1448"/>
                      <a:gd name="T7" fmla="*/ 888 h 1452"/>
                      <a:gd name="T8" fmla="*/ 70 w 1448"/>
                      <a:gd name="T9" fmla="*/ 788 h 1452"/>
                      <a:gd name="T10" fmla="*/ 108 w 1448"/>
                      <a:gd name="T11" fmla="*/ 691 h 1452"/>
                      <a:gd name="T12" fmla="*/ 153 w 1448"/>
                      <a:gd name="T13" fmla="*/ 598 h 1452"/>
                      <a:gd name="T14" fmla="*/ 204 w 1448"/>
                      <a:gd name="T15" fmla="*/ 511 h 1452"/>
                      <a:gd name="T16" fmla="*/ 263 w 1448"/>
                      <a:gd name="T17" fmla="*/ 430 h 1452"/>
                      <a:gd name="T18" fmla="*/ 328 w 1448"/>
                      <a:gd name="T19" fmla="*/ 353 h 1452"/>
                      <a:gd name="T20" fmla="*/ 400 w 1448"/>
                      <a:gd name="T21" fmla="*/ 285 h 1452"/>
                      <a:gd name="T22" fmla="*/ 475 w 1448"/>
                      <a:gd name="T23" fmla="*/ 222 h 1452"/>
                      <a:gd name="T24" fmla="*/ 556 w 1448"/>
                      <a:gd name="T25" fmla="*/ 165 h 1452"/>
                      <a:gd name="T26" fmla="*/ 642 w 1448"/>
                      <a:gd name="T27" fmla="*/ 117 h 1452"/>
                      <a:gd name="T28" fmla="*/ 730 w 1448"/>
                      <a:gd name="T29" fmla="*/ 75 h 1452"/>
                      <a:gd name="T30" fmla="*/ 825 w 1448"/>
                      <a:gd name="T31" fmla="*/ 43 h 1452"/>
                      <a:gd name="T32" fmla="*/ 921 w 1448"/>
                      <a:gd name="T33" fmla="*/ 18 h 1452"/>
                      <a:gd name="T34" fmla="*/ 1021 w 1448"/>
                      <a:gd name="T35" fmla="*/ 5 h 1452"/>
                      <a:gd name="T36" fmla="*/ 1123 w 1448"/>
                      <a:gd name="T37" fmla="*/ 0 h 1452"/>
                      <a:gd name="T38" fmla="*/ 1123 w 1448"/>
                      <a:gd name="T39" fmla="*/ 605 h 1452"/>
                      <a:gd name="T40" fmla="*/ 1053 w 1448"/>
                      <a:gd name="T41" fmla="*/ 610 h 1452"/>
                      <a:gd name="T42" fmla="*/ 984 w 1448"/>
                      <a:gd name="T43" fmla="*/ 623 h 1452"/>
                      <a:gd name="T44" fmla="*/ 919 w 1448"/>
                      <a:gd name="T45" fmla="*/ 644 h 1452"/>
                      <a:gd name="T46" fmla="*/ 859 w 1448"/>
                      <a:gd name="T47" fmla="*/ 674 h 1452"/>
                      <a:gd name="T48" fmla="*/ 801 w 1448"/>
                      <a:gd name="T49" fmla="*/ 713 h 1452"/>
                      <a:gd name="T50" fmla="*/ 750 w 1448"/>
                      <a:gd name="T51" fmla="*/ 757 h 1452"/>
                      <a:gd name="T52" fmla="*/ 703 w 1448"/>
                      <a:gd name="T53" fmla="*/ 808 h 1452"/>
                      <a:gd name="T54" fmla="*/ 662 w 1448"/>
                      <a:gd name="T55" fmla="*/ 864 h 1452"/>
                      <a:gd name="T56" fmla="*/ 626 w 1448"/>
                      <a:gd name="T57" fmla="*/ 924 h 1452"/>
                      <a:gd name="T58" fmla="*/ 599 w 1448"/>
                      <a:gd name="T59" fmla="*/ 991 h 1452"/>
                      <a:gd name="T60" fmla="*/ 579 w 1448"/>
                      <a:gd name="T61" fmla="*/ 1061 h 1452"/>
                      <a:gd name="T62" fmla="*/ 566 w 1448"/>
                      <a:gd name="T63" fmla="*/ 1132 h 1452"/>
                      <a:gd name="T64" fmla="*/ 562 w 1448"/>
                      <a:gd name="T65" fmla="*/ 1209 h 1452"/>
                      <a:gd name="T66" fmla="*/ 0 w 1448"/>
                      <a:gd name="T67" fmla="*/ 1209 h 1452"/>
                      <a:gd name="T68" fmla="*/ 0 w 1448"/>
                      <a:gd name="T69" fmla="*/ 1209 h 14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8"/>
                      <a:gd name="T106" fmla="*/ 0 h 1452"/>
                      <a:gd name="T107" fmla="*/ 1448 w 1448"/>
                      <a:gd name="T108" fmla="*/ 1452 h 14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close/>
                      </a:path>
                    </a:pathLst>
                  </a:cu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3" name="AutoShape 13"/>
                <p:cNvSpPr>
                  <a:spLocks noChangeArrowheads="1"/>
                </p:cNvSpPr>
                <p:nvPr/>
              </p:nvSpPr>
              <p:spPr bwMode="auto">
                <a:xfrm rot="9000000">
                  <a:off x="4210661" y="4231340"/>
                  <a:ext cx="1466170" cy="833222"/>
                </a:xfrm>
                <a:prstGeom prst="triangle">
                  <a:avLst>
                    <a:gd name="adj" fmla="val 50000"/>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nvGrpSpPr>
                <p:cNvPr id="24" name="Group 14"/>
                <p:cNvGrpSpPr/>
                <p:nvPr/>
              </p:nvGrpSpPr>
              <p:grpSpPr bwMode="auto">
                <a:xfrm>
                  <a:off x="3938588" y="2200241"/>
                  <a:ext cx="2049993" cy="2259715"/>
                  <a:chOff x="0" y="0"/>
                  <a:chExt cx="1566" cy="1685"/>
                </a:xfrm>
              </p:grpSpPr>
              <p:sp>
                <p:nvSpPr>
                  <p:cNvPr id="26" name="Freeform 15"/>
                  <p:cNvSpPr>
                    <a:spLocks noChangeArrowheads="1"/>
                  </p:cNvSpPr>
                  <p:nvPr/>
                </p:nvSpPr>
                <p:spPr bwMode="auto">
                  <a:xfrm rot="19800000">
                    <a:off x="0" y="406"/>
                    <a:ext cx="1324" cy="1279"/>
                  </a:xfrm>
                  <a:custGeom>
                    <a:avLst/>
                    <a:gdLst>
                      <a:gd name="T0" fmla="*/ 0 w 1448"/>
                      <a:gd name="T1" fmla="*/ 279 h 1452"/>
                      <a:gd name="T2" fmla="*/ 5 w 1448"/>
                      <a:gd name="T3" fmla="*/ 254 h 1452"/>
                      <a:gd name="T4" fmla="*/ 7 w 1448"/>
                      <a:gd name="T5" fmla="*/ 230 h 1452"/>
                      <a:gd name="T6" fmla="*/ 16 w 1448"/>
                      <a:gd name="T7" fmla="*/ 205 h 1452"/>
                      <a:gd name="T8" fmla="*/ 28 w 1448"/>
                      <a:gd name="T9" fmla="*/ 181 h 1452"/>
                      <a:gd name="T10" fmla="*/ 44 w 1448"/>
                      <a:gd name="T11" fmla="*/ 159 h 1452"/>
                      <a:gd name="T12" fmla="*/ 62 w 1448"/>
                      <a:gd name="T13" fmla="*/ 139 h 1452"/>
                      <a:gd name="T14" fmla="*/ 83 w 1448"/>
                      <a:gd name="T15" fmla="*/ 118 h 1452"/>
                      <a:gd name="T16" fmla="*/ 106 w 1448"/>
                      <a:gd name="T17" fmla="*/ 100 h 1452"/>
                      <a:gd name="T18" fmla="*/ 133 w 1448"/>
                      <a:gd name="T19" fmla="*/ 81 h 1452"/>
                      <a:gd name="T20" fmla="*/ 161 w 1448"/>
                      <a:gd name="T21" fmla="*/ 65 h 1452"/>
                      <a:gd name="T22" fmla="*/ 191 w 1448"/>
                      <a:gd name="T23" fmla="*/ 50 h 1452"/>
                      <a:gd name="T24" fmla="*/ 225 w 1448"/>
                      <a:gd name="T25" fmla="*/ 37 h 1452"/>
                      <a:gd name="T26" fmla="*/ 259 w 1448"/>
                      <a:gd name="T27" fmla="*/ 26 h 1452"/>
                      <a:gd name="T28" fmla="*/ 294 w 1448"/>
                      <a:gd name="T29" fmla="*/ 18 h 1452"/>
                      <a:gd name="T30" fmla="*/ 332 w 1448"/>
                      <a:gd name="T31" fmla="*/ 10 h 1452"/>
                      <a:gd name="T32" fmla="*/ 371 w 1448"/>
                      <a:gd name="T33" fmla="*/ 4 h 1452"/>
                      <a:gd name="T34" fmla="*/ 411 w 1448"/>
                      <a:gd name="T35" fmla="*/ 4 h 1452"/>
                      <a:gd name="T36" fmla="*/ 453 w 1448"/>
                      <a:gd name="T37" fmla="*/ 0 h 1452"/>
                      <a:gd name="T38" fmla="*/ 453 w 1448"/>
                      <a:gd name="T39" fmla="*/ 140 h 1452"/>
                      <a:gd name="T40" fmla="*/ 424 w 1448"/>
                      <a:gd name="T41" fmla="*/ 140 h 1452"/>
                      <a:gd name="T42" fmla="*/ 396 w 1448"/>
                      <a:gd name="T43" fmla="*/ 144 h 1452"/>
                      <a:gd name="T44" fmla="*/ 370 w 1448"/>
                      <a:gd name="T45" fmla="*/ 149 h 1452"/>
                      <a:gd name="T46" fmla="*/ 347 w 1448"/>
                      <a:gd name="T47" fmla="*/ 155 h 1452"/>
                      <a:gd name="T48" fmla="*/ 323 w 1448"/>
                      <a:gd name="T49" fmla="*/ 164 h 1452"/>
                      <a:gd name="T50" fmla="*/ 303 w 1448"/>
                      <a:gd name="T51" fmla="*/ 174 h 1452"/>
                      <a:gd name="T52" fmla="*/ 283 w 1448"/>
                      <a:gd name="T53" fmla="*/ 186 h 1452"/>
                      <a:gd name="T54" fmla="*/ 266 w 1448"/>
                      <a:gd name="T55" fmla="*/ 199 h 1452"/>
                      <a:gd name="T56" fmla="*/ 252 w 1448"/>
                      <a:gd name="T57" fmla="*/ 213 h 1452"/>
                      <a:gd name="T58" fmla="*/ 241 w 1448"/>
                      <a:gd name="T59" fmla="*/ 230 h 1452"/>
                      <a:gd name="T60" fmla="*/ 233 w 1448"/>
                      <a:gd name="T61" fmla="*/ 245 h 1452"/>
                      <a:gd name="T62" fmla="*/ 228 w 1448"/>
                      <a:gd name="T63" fmla="*/ 261 h 1452"/>
                      <a:gd name="T64" fmla="*/ 227 w 1448"/>
                      <a:gd name="T65" fmla="*/ 279 h 1452"/>
                      <a:gd name="T66" fmla="*/ 0 w 1448"/>
                      <a:gd name="T67" fmla="*/ 279 h 1452"/>
                      <a:gd name="T68" fmla="*/ 0 w 1448"/>
                      <a:gd name="T69" fmla="*/ 279 h 14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8"/>
                      <a:gd name="T106" fmla="*/ 0 h 1452"/>
                      <a:gd name="T107" fmla="*/ 1448 w 1448"/>
                      <a:gd name="T108" fmla="*/ 1452 h 14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 name="Freeform 16"/>
                  <p:cNvSpPr>
                    <a:spLocks noChangeArrowheads="1"/>
                  </p:cNvSpPr>
                  <p:nvPr/>
                </p:nvSpPr>
                <p:spPr bwMode="auto">
                  <a:xfrm>
                    <a:off x="242" y="0"/>
                    <a:ext cx="1324" cy="1279"/>
                  </a:xfrm>
                  <a:custGeom>
                    <a:avLst/>
                    <a:gdLst>
                      <a:gd name="T0" fmla="*/ 0 w 1448"/>
                      <a:gd name="T1" fmla="*/ 279 h 1452"/>
                      <a:gd name="T2" fmla="*/ 5 w 1448"/>
                      <a:gd name="T3" fmla="*/ 254 h 1452"/>
                      <a:gd name="T4" fmla="*/ 7 w 1448"/>
                      <a:gd name="T5" fmla="*/ 230 h 1452"/>
                      <a:gd name="T6" fmla="*/ 16 w 1448"/>
                      <a:gd name="T7" fmla="*/ 205 h 1452"/>
                      <a:gd name="T8" fmla="*/ 28 w 1448"/>
                      <a:gd name="T9" fmla="*/ 181 h 1452"/>
                      <a:gd name="T10" fmla="*/ 44 w 1448"/>
                      <a:gd name="T11" fmla="*/ 159 h 1452"/>
                      <a:gd name="T12" fmla="*/ 62 w 1448"/>
                      <a:gd name="T13" fmla="*/ 139 h 1452"/>
                      <a:gd name="T14" fmla="*/ 83 w 1448"/>
                      <a:gd name="T15" fmla="*/ 118 h 1452"/>
                      <a:gd name="T16" fmla="*/ 106 w 1448"/>
                      <a:gd name="T17" fmla="*/ 100 h 1452"/>
                      <a:gd name="T18" fmla="*/ 133 w 1448"/>
                      <a:gd name="T19" fmla="*/ 81 h 1452"/>
                      <a:gd name="T20" fmla="*/ 161 w 1448"/>
                      <a:gd name="T21" fmla="*/ 65 h 1452"/>
                      <a:gd name="T22" fmla="*/ 191 w 1448"/>
                      <a:gd name="T23" fmla="*/ 50 h 1452"/>
                      <a:gd name="T24" fmla="*/ 225 w 1448"/>
                      <a:gd name="T25" fmla="*/ 37 h 1452"/>
                      <a:gd name="T26" fmla="*/ 259 w 1448"/>
                      <a:gd name="T27" fmla="*/ 26 h 1452"/>
                      <a:gd name="T28" fmla="*/ 294 w 1448"/>
                      <a:gd name="T29" fmla="*/ 18 h 1452"/>
                      <a:gd name="T30" fmla="*/ 332 w 1448"/>
                      <a:gd name="T31" fmla="*/ 10 h 1452"/>
                      <a:gd name="T32" fmla="*/ 371 w 1448"/>
                      <a:gd name="T33" fmla="*/ 4 h 1452"/>
                      <a:gd name="T34" fmla="*/ 411 w 1448"/>
                      <a:gd name="T35" fmla="*/ 4 h 1452"/>
                      <a:gd name="T36" fmla="*/ 453 w 1448"/>
                      <a:gd name="T37" fmla="*/ 0 h 1452"/>
                      <a:gd name="T38" fmla="*/ 453 w 1448"/>
                      <a:gd name="T39" fmla="*/ 140 h 1452"/>
                      <a:gd name="T40" fmla="*/ 424 w 1448"/>
                      <a:gd name="T41" fmla="*/ 140 h 1452"/>
                      <a:gd name="T42" fmla="*/ 396 w 1448"/>
                      <a:gd name="T43" fmla="*/ 144 h 1452"/>
                      <a:gd name="T44" fmla="*/ 370 w 1448"/>
                      <a:gd name="T45" fmla="*/ 149 h 1452"/>
                      <a:gd name="T46" fmla="*/ 347 w 1448"/>
                      <a:gd name="T47" fmla="*/ 155 h 1452"/>
                      <a:gd name="T48" fmla="*/ 323 w 1448"/>
                      <a:gd name="T49" fmla="*/ 164 h 1452"/>
                      <a:gd name="T50" fmla="*/ 303 w 1448"/>
                      <a:gd name="T51" fmla="*/ 174 h 1452"/>
                      <a:gd name="T52" fmla="*/ 283 w 1448"/>
                      <a:gd name="T53" fmla="*/ 186 h 1452"/>
                      <a:gd name="T54" fmla="*/ 266 w 1448"/>
                      <a:gd name="T55" fmla="*/ 199 h 1452"/>
                      <a:gd name="T56" fmla="*/ 252 w 1448"/>
                      <a:gd name="T57" fmla="*/ 213 h 1452"/>
                      <a:gd name="T58" fmla="*/ 241 w 1448"/>
                      <a:gd name="T59" fmla="*/ 230 h 1452"/>
                      <a:gd name="T60" fmla="*/ 233 w 1448"/>
                      <a:gd name="T61" fmla="*/ 245 h 1452"/>
                      <a:gd name="T62" fmla="*/ 228 w 1448"/>
                      <a:gd name="T63" fmla="*/ 261 h 1452"/>
                      <a:gd name="T64" fmla="*/ 227 w 1448"/>
                      <a:gd name="T65" fmla="*/ 279 h 1452"/>
                      <a:gd name="T66" fmla="*/ 0 w 1448"/>
                      <a:gd name="T67" fmla="*/ 279 h 1452"/>
                      <a:gd name="T68" fmla="*/ 0 w 1448"/>
                      <a:gd name="T69" fmla="*/ 279 h 14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48"/>
                      <a:gd name="T106" fmla="*/ 0 h 1452"/>
                      <a:gd name="T107" fmla="*/ 1448 w 1448"/>
                      <a:gd name="T108" fmla="*/ 1452 h 14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48" h="1452">
                        <a:moveTo>
                          <a:pt x="0" y="1452"/>
                        </a:moveTo>
                        <a:lnTo>
                          <a:pt x="6" y="1320"/>
                        </a:lnTo>
                        <a:lnTo>
                          <a:pt x="24" y="1190"/>
                        </a:lnTo>
                        <a:lnTo>
                          <a:pt x="52" y="1066"/>
                        </a:lnTo>
                        <a:lnTo>
                          <a:pt x="90" y="946"/>
                        </a:lnTo>
                        <a:lnTo>
                          <a:pt x="140" y="830"/>
                        </a:lnTo>
                        <a:lnTo>
                          <a:pt x="198" y="718"/>
                        </a:lnTo>
                        <a:lnTo>
                          <a:pt x="264" y="614"/>
                        </a:lnTo>
                        <a:lnTo>
                          <a:pt x="340" y="516"/>
                        </a:lnTo>
                        <a:lnTo>
                          <a:pt x="424" y="424"/>
                        </a:lnTo>
                        <a:lnTo>
                          <a:pt x="516" y="342"/>
                        </a:lnTo>
                        <a:lnTo>
                          <a:pt x="612" y="266"/>
                        </a:lnTo>
                        <a:lnTo>
                          <a:pt x="718" y="198"/>
                        </a:lnTo>
                        <a:lnTo>
                          <a:pt x="828" y="140"/>
                        </a:lnTo>
                        <a:lnTo>
                          <a:pt x="942" y="90"/>
                        </a:lnTo>
                        <a:lnTo>
                          <a:pt x="1064" y="52"/>
                        </a:lnTo>
                        <a:lnTo>
                          <a:pt x="1188" y="22"/>
                        </a:lnTo>
                        <a:lnTo>
                          <a:pt x="1316" y="6"/>
                        </a:lnTo>
                        <a:lnTo>
                          <a:pt x="1448" y="0"/>
                        </a:lnTo>
                        <a:lnTo>
                          <a:pt x="1448" y="726"/>
                        </a:lnTo>
                        <a:lnTo>
                          <a:pt x="1358" y="732"/>
                        </a:lnTo>
                        <a:lnTo>
                          <a:pt x="1270" y="748"/>
                        </a:lnTo>
                        <a:lnTo>
                          <a:pt x="1186" y="774"/>
                        </a:lnTo>
                        <a:lnTo>
                          <a:pt x="1108" y="810"/>
                        </a:lnTo>
                        <a:lnTo>
                          <a:pt x="1034" y="856"/>
                        </a:lnTo>
                        <a:lnTo>
                          <a:pt x="968" y="910"/>
                        </a:lnTo>
                        <a:lnTo>
                          <a:pt x="906" y="970"/>
                        </a:lnTo>
                        <a:lnTo>
                          <a:pt x="854" y="1038"/>
                        </a:lnTo>
                        <a:lnTo>
                          <a:pt x="808" y="1110"/>
                        </a:lnTo>
                        <a:lnTo>
                          <a:pt x="772" y="1190"/>
                        </a:lnTo>
                        <a:lnTo>
                          <a:pt x="746" y="1274"/>
                        </a:lnTo>
                        <a:lnTo>
                          <a:pt x="730" y="1360"/>
                        </a:lnTo>
                        <a:lnTo>
                          <a:pt x="724" y="1452"/>
                        </a:lnTo>
                        <a:lnTo>
                          <a:pt x="0" y="1452"/>
                        </a:lnTo>
                        <a:close/>
                      </a:path>
                    </a:pathLst>
                  </a:custGeom>
                  <a:solidFill>
                    <a:srgbClr val="FFC000"/>
                  </a:solidFill>
                  <a:ln w="9525">
                    <a:noFill/>
                    <a:miter lim="800000"/>
                  </a:ln>
                </p:spPr>
                <p:txBody>
                  <a:bodyPr/>
                  <a:lstStyle/>
                  <a:p>
                    <a:endParaRPr lang="zh-CN" altLang="en-US" dirty="0"/>
                  </a:p>
                </p:txBody>
              </p:sp>
            </p:grpSp>
            <p:sp>
              <p:nvSpPr>
                <p:cNvPr id="25" name="AutoShape 17"/>
                <p:cNvSpPr>
                  <a:spLocks noChangeArrowheads="1"/>
                </p:cNvSpPr>
                <p:nvPr/>
              </p:nvSpPr>
              <p:spPr bwMode="auto">
                <a:xfrm rot="16200000">
                  <a:off x="5058055" y="2167177"/>
                  <a:ext cx="1447276" cy="946586"/>
                </a:xfrm>
                <a:prstGeom prst="triangle">
                  <a:avLst>
                    <a:gd name="adj" fmla="val 50000"/>
                  </a:avLst>
                </a:prstGeom>
                <a:solidFill>
                  <a:srgbClr val="C9071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buFont typeface="Arial" panose="020B0604020202020204" pitchFamily="34" charset="0"/>
                    <a:buNone/>
                  </a:pPr>
                  <a:endParaRPr lang="zh-CN" altLang="zh-CN">
                    <a:solidFill>
                      <a:srgbClr val="000000"/>
                    </a:solidFill>
                    <a:latin typeface="Calibri" panose="020F0502020204030204" pitchFamily="34" charset="0"/>
                    <a:sym typeface="宋体" panose="02010600030101010101" pitchFamily="2" charset="-122"/>
                  </a:endParaRPr>
                </a:p>
              </p:txBody>
            </p:sp>
            <p:grpSp>
              <p:nvGrpSpPr>
                <p:cNvPr id="3" name="组合 2"/>
                <p:cNvGrpSpPr/>
                <p:nvPr/>
              </p:nvGrpSpPr>
              <p:grpSpPr>
                <a:xfrm>
                  <a:off x="4845685" y="2781417"/>
                  <a:ext cx="2299018" cy="2299018"/>
                  <a:chOff x="4845685" y="3429489"/>
                  <a:chExt cx="2299018" cy="2299018"/>
                </a:xfrm>
              </p:grpSpPr>
              <p:sp>
                <p:nvSpPr>
                  <p:cNvPr id="2" name="椭圆 1"/>
                  <p:cNvSpPr/>
                  <p:nvPr/>
                </p:nvSpPr>
                <p:spPr>
                  <a:xfrm>
                    <a:off x="4845685" y="3429489"/>
                    <a:ext cx="2299018" cy="2299018"/>
                  </a:xfrm>
                  <a:prstGeom prst="ellipse">
                    <a:avLst/>
                  </a:prstGeom>
                  <a:solidFill>
                    <a:schemeClr val="bg1"/>
                  </a:solidFill>
                  <a:ln>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091599" y="3865746"/>
                    <a:ext cx="1781521" cy="1336141"/>
                  </a:xfrm>
                  <a:prstGeom prst="rect">
                    <a:avLst/>
                  </a:prstGeom>
                </p:spPr>
                <p:txBody>
                  <a:bodyPr wrap="none">
                    <a:spAutoFit/>
                  </a:bodyPr>
                  <a:lstStyle/>
                  <a:p>
                    <a:pPr lvl="0" algn="ctr">
                      <a:buClr>
                        <a:srgbClr val="E46C0A"/>
                      </a:buClr>
                    </a:pPr>
                    <a:r>
                      <a:rPr lang="zh-CN" altLang="en-US" sz="2400" b="1" dirty="0">
                        <a:solidFill>
                          <a:srgbClr val="C90719"/>
                        </a:solidFill>
                        <a:latin typeface="微软雅黑" panose="020B0503020204020204" pitchFamily="34" charset="-122"/>
                        <a:ea typeface="微软雅黑" panose="020B0503020204020204" pitchFamily="34" charset="-122"/>
                      </a:rPr>
                      <a:t>为人民</a:t>
                    </a:r>
                    <a:endParaRPr lang="en-US" altLang="zh-CN" sz="2400" b="1" dirty="0">
                      <a:solidFill>
                        <a:srgbClr val="C90719"/>
                      </a:solidFill>
                      <a:latin typeface="微软雅黑" panose="020B0503020204020204" pitchFamily="34" charset="-122"/>
                      <a:ea typeface="微软雅黑" panose="020B0503020204020204" pitchFamily="34" charset="-122"/>
                    </a:endParaRPr>
                  </a:p>
                  <a:p>
                    <a:pPr lvl="0" algn="ctr">
                      <a:buClr>
                        <a:srgbClr val="E46C0A"/>
                      </a:buClr>
                    </a:pPr>
                    <a:r>
                      <a:rPr lang="zh-CN" altLang="en-US" sz="2400" b="1" dirty="0">
                        <a:solidFill>
                          <a:srgbClr val="C90719"/>
                        </a:solidFill>
                        <a:latin typeface="微软雅黑" panose="020B0503020204020204" pitchFamily="34" charset="-122"/>
                        <a:ea typeface="微软雅黑" panose="020B0503020204020204" pitchFamily="34" charset="-122"/>
                      </a:rPr>
                      <a:t>谋幸福</a:t>
                    </a:r>
                    <a:endParaRPr lang="zh-CN" altLang="en-US" sz="2400" b="1" dirty="0">
                      <a:solidFill>
                        <a:srgbClr val="C90719"/>
                      </a:solidFill>
                      <a:latin typeface="微软雅黑" panose="020B0503020204020204" pitchFamily="34" charset="-122"/>
                      <a:ea typeface="微软雅黑" panose="020B0503020204020204" pitchFamily="34" charset="-122"/>
                    </a:endParaRPr>
                  </a:p>
                </p:txBody>
              </p:sp>
            </p:grpSp>
          </p:grpSp>
        </p:grpSp>
      </p:grpSp>
      <p:grpSp>
        <p:nvGrpSpPr>
          <p:cNvPr id="11" name="组合 10"/>
          <p:cNvGrpSpPr/>
          <p:nvPr/>
        </p:nvGrpSpPr>
        <p:grpSpPr>
          <a:xfrm>
            <a:off x="5927583" y="2145630"/>
            <a:ext cx="3763570" cy="923330"/>
            <a:chOff x="6306669" y="2090812"/>
            <a:chExt cx="3763570" cy="923330"/>
          </a:xfrm>
        </p:grpSpPr>
        <p:grpSp>
          <p:nvGrpSpPr>
            <p:cNvPr id="6" name="组合 5"/>
            <p:cNvGrpSpPr/>
            <p:nvPr/>
          </p:nvGrpSpPr>
          <p:grpSpPr>
            <a:xfrm>
              <a:off x="8011168" y="2090812"/>
              <a:ext cx="2059071" cy="923330"/>
              <a:chOff x="1764096" y="4496228"/>
              <a:chExt cx="2059071" cy="923330"/>
            </a:xfrm>
          </p:grpSpPr>
          <p:sp>
            <p:nvSpPr>
              <p:cNvPr id="31" name="Round Same Side Corner Rectangle 59"/>
              <p:cNvSpPr/>
              <p:nvPr/>
            </p:nvSpPr>
            <p:spPr>
              <a:xfrm rot="5400000">
                <a:off x="2491712" y="3811144"/>
                <a:ext cx="450779" cy="1906012"/>
              </a:xfrm>
              <a:prstGeom prst="round2SameRect">
                <a:avLst>
                  <a:gd name="adj1" fmla="val 50000"/>
                  <a:gd name="adj2" fmla="val 50000"/>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r"/>
                <a:endParaRPr lang="bg-BG" dirty="0">
                  <a:latin typeface="Lato Light"/>
                </a:endParaRPr>
              </a:p>
            </p:txBody>
          </p:sp>
          <p:sp>
            <p:nvSpPr>
              <p:cNvPr id="42" name="TextBox 41"/>
              <p:cNvSpPr txBox="1"/>
              <p:nvPr/>
            </p:nvSpPr>
            <p:spPr>
              <a:xfrm>
                <a:off x="1791842" y="4496228"/>
                <a:ext cx="2031325" cy="923330"/>
              </a:xfrm>
              <a:prstGeom prst="rect">
                <a:avLst/>
              </a:prstGeom>
              <a:noFill/>
            </p:spPr>
            <p:txBody>
              <a:bodyPr wrap="non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    价值追求</a:t>
                </a:r>
                <a:endParaRPr lang="en-US" altLang="zh-CN" sz="2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始终坚持以人民为本</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cxnSp>
          <p:nvCxnSpPr>
            <p:cNvPr id="39" name="直接连接符 38"/>
            <p:cNvCxnSpPr/>
            <p:nvPr/>
          </p:nvCxnSpPr>
          <p:spPr>
            <a:xfrm>
              <a:off x="6306669" y="2386677"/>
              <a:ext cx="1820994" cy="0"/>
            </a:xfrm>
            <a:prstGeom prst="line">
              <a:avLst/>
            </a:prstGeom>
            <a:ln w="28575">
              <a:solidFill>
                <a:srgbClr val="C90719"/>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450"/>
                            </p:stCondLst>
                            <p:childTnLst>
                              <p:par>
                                <p:cTn id="9" presetID="1"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145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95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245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11424" y="836712"/>
            <a:ext cx="10369152" cy="430887"/>
          </a:xfrm>
          <a:prstGeom prst="rect">
            <a:avLst/>
          </a:prstGeom>
        </p:spPr>
        <p:txBody>
          <a:bodyPr wrap="square">
            <a:spAutoFit/>
          </a:bodyPr>
          <a:lstStyle/>
          <a:p>
            <a:pPr marL="342900" marR="0" lvl="0" indent="-342900" algn="ctr" defTabSz="914400" eaLnBrk="1" fontAlgn="auto" latinLnBrk="0" hangingPunct="1">
              <a:lnSpc>
                <a:spcPct val="100000"/>
              </a:lnSpc>
              <a:spcBef>
                <a:spcPts val="0"/>
              </a:spcBef>
              <a:spcAft>
                <a:spcPts val="0"/>
              </a:spcAft>
              <a:buClr>
                <a:srgbClr val="C00000"/>
              </a:buClr>
              <a:buSzTx/>
              <a:buFont typeface="Wingdings" panose="05000000000000000000" pitchFamily="2" charset="2"/>
              <a:buChar char="Ø"/>
              <a:defRPr/>
            </a:pPr>
            <a:r>
              <a:rPr lang="zh-CN" altLang="en-US" sz="2200" b="1" kern="0" spc="120" dirty="0">
                <a:solidFill>
                  <a:schemeClr val="tx1">
                    <a:lumMod val="85000"/>
                    <a:lumOff val="15000"/>
                  </a:schemeClr>
                </a:solidFill>
                <a:latin typeface="微软雅黑" panose="020B0503020204020204" pitchFamily="34" charset="-122"/>
                <a:ea typeface="微软雅黑" panose="020B0503020204020204" pitchFamily="34" charset="-122"/>
              </a:rPr>
              <a:t>为民族谋复兴，是中国共产党应运而生就肩负起的伟大历史使命</a:t>
            </a:r>
            <a:endParaRPr lang="zh-CN" altLang="en-US" sz="22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314474" y="1298377"/>
            <a:ext cx="7563047" cy="2751906"/>
            <a:chOff x="2319719" y="1704504"/>
            <a:chExt cx="7563047" cy="2751906"/>
          </a:xfrm>
          <a:noFill/>
        </p:grpSpPr>
        <p:grpSp>
          <p:nvGrpSpPr>
            <p:cNvPr id="6" name="组合 5"/>
            <p:cNvGrpSpPr/>
            <p:nvPr/>
          </p:nvGrpSpPr>
          <p:grpSpPr>
            <a:xfrm>
              <a:off x="2319719" y="2088232"/>
              <a:ext cx="7563047" cy="2368178"/>
              <a:chOff x="2349733" y="1841128"/>
              <a:chExt cx="7563047" cy="2368178"/>
            </a:xfrm>
            <a:grpFill/>
          </p:grpSpPr>
          <p:sp>
            <p:nvSpPr>
              <p:cNvPr id="13" name="任意多边形 56"/>
              <p:cNvSpPr>
                <a:spLocks noChangeArrowheads="1"/>
              </p:cNvSpPr>
              <p:nvPr/>
            </p:nvSpPr>
            <p:spPr bwMode="auto">
              <a:xfrm rot="10800000">
                <a:off x="2349733" y="1841128"/>
                <a:ext cx="922094" cy="2368178"/>
              </a:xfrm>
              <a:custGeom>
                <a:avLst/>
                <a:gdLst>
                  <a:gd name="T0" fmla="*/ 1285079 w 973072"/>
                  <a:gd name="T1" fmla="*/ 4698630 h 2871990"/>
                  <a:gd name="T2" fmla="*/ 817403 w 973072"/>
                  <a:gd name="T3" fmla="*/ 4698630 h 2871990"/>
                  <a:gd name="T4" fmla="*/ 0 w 973072"/>
                  <a:gd name="T5" fmla="*/ 4079706 h 2871990"/>
                  <a:gd name="T6" fmla="*/ 0 w 973072"/>
                  <a:gd name="T7" fmla="*/ 1195985 h 2871990"/>
                  <a:gd name="T8" fmla="*/ 499232 w 973072"/>
                  <a:gd name="T9" fmla="*/ 625700 h 2871990"/>
                  <a:gd name="T10" fmla="*/ 681102 w 973072"/>
                  <a:gd name="T11" fmla="*/ 597897 h 2871990"/>
                  <a:gd name="T12" fmla="*/ 1051243 w 973072"/>
                  <a:gd name="T13" fmla="*/ 0 h 2871990"/>
                  <a:gd name="T14" fmla="*/ 1421385 w 973072"/>
                  <a:gd name="T15" fmla="*/ 597897 h 2871990"/>
                  <a:gd name="T16" fmla="*/ 1603251 w 973072"/>
                  <a:gd name="T17" fmla="*/ 625700 h 2871990"/>
                  <a:gd name="T18" fmla="*/ 2102482 w 973072"/>
                  <a:gd name="T19" fmla="*/ 1195985 h 2871990"/>
                  <a:gd name="T20" fmla="*/ 2102482 w 973072"/>
                  <a:gd name="T21" fmla="*/ 4079706 h 2871990"/>
                  <a:gd name="T22" fmla="*/ 1285079 w 973072"/>
                  <a:gd name="T23" fmla="*/ 4698630 h 28719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3072"/>
                  <a:gd name="T37" fmla="*/ 0 h 2871990"/>
                  <a:gd name="T38" fmla="*/ 973072 w 973072"/>
                  <a:gd name="T39" fmla="*/ 2871990 h 28719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3072" h="2871990">
                    <a:moveTo>
                      <a:pt x="594761" y="2871990"/>
                    </a:moveTo>
                    <a:lnTo>
                      <a:pt x="378311" y="2871990"/>
                    </a:lnTo>
                    <a:cubicBezTo>
                      <a:pt x="169376" y="2871990"/>
                      <a:pt x="0" y="2702614"/>
                      <a:pt x="0" y="2493679"/>
                    </a:cubicBezTo>
                    <a:lnTo>
                      <a:pt x="0" y="731034"/>
                    </a:lnTo>
                    <a:cubicBezTo>
                      <a:pt x="0" y="574333"/>
                      <a:pt x="95274" y="439884"/>
                      <a:pt x="231055" y="382453"/>
                    </a:cubicBezTo>
                    <a:lnTo>
                      <a:pt x="315228" y="365459"/>
                    </a:lnTo>
                    <a:lnTo>
                      <a:pt x="486537" y="0"/>
                    </a:lnTo>
                    <a:lnTo>
                      <a:pt x="657846" y="365459"/>
                    </a:lnTo>
                    <a:lnTo>
                      <a:pt x="742017" y="382453"/>
                    </a:lnTo>
                    <a:cubicBezTo>
                      <a:pt x="877798" y="439884"/>
                      <a:pt x="973072" y="574333"/>
                      <a:pt x="973072" y="731034"/>
                    </a:cubicBezTo>
                    <a:lnTo>
                      <a:pt x="973072" y="2493679"/>
                    </a:lnTo>
                    <a:cubicBezTo>
                      <a:pt x="973072" y="2702614"/>
                      <a:pt x="803696" y="2871990"/>
                      <a:pt x="594761" y="2871990"/>
                    </a:cubicBezTo>
                    <a:close/>
                  </a:path>
                </a:pathLst>
              </a:custGeom>
              <a:grpFill/>
              <a:ln w="38100" cap="flat" cmpd="sng">
                <a:solidFill>
                  <a:srgbClr val="FF0000"/>
                </a:solidFill>
                <a:miter lim="800000"/>
              </a:ln>
            </p:spPr>
            <p:txBody>
              <a:bodyPr anchor="ctr"/>
              <a:lstStyle/>
              <a:p>
                <a:endParaRPr lang="zh-CN" altLang="en-US"/>
              </a:p>
            </p:txBody>
          </p:sp>
          <p:sp>
            <p:nvSpPr>
              <p:cNvPr id="14" name="任意多边形 57"/>
              <p:cNvSpPr>
                <a:spLocks noChangeArrowheads="1"/>
              </p:cNvSpPr>
              <p:nvPr/>
            </p:nvSpPr>
            <p:spPr bwMode="auto">
              <a:xfrm rot="10800000">
                <a:off x="4562708" y="1841128"/>
                <a:ext cx="922094" cy="2368178"/>
              </a:xfrm>
              <a:custGeom>
                <a:avLst/>
                <a:gdLst>
                  <a:gd name="T0" fmla="*/ 1285079 w 973072"/>
                  <a:gd name="T1" fmla="*/ 4698630 h 2871990"/>
                  <a:gd name="T2" fmla="*/ 817403 w 973072"/>
                  <a:gd name="T3" fmla="*/ 4698630 h 2871990"/>
                  <a:gd name="T4" fmla="*/ 0 w 973072"/>
                  <a:gd name="T5" fmla="*/ 4079706 h 2871990"/>
                  <a:gd name="T6" fmla="*/ 0 w 973072"/>
                  <a:gd name="T7" fmla="*/ 1195985 h 2871990"/>
                  <a:gd name="T8" fmla="*/ 499232 w 973072"/>
                  <a:gd name="T9" fmla="*/ 625700 h 2871990"/>
                  <a:gd name="T10" fmla="*/ 681102 w 973072"/>
                  <a:gd name="T11" fmla="*/ 597897 h 2871990"/>
                  <a:gd name="T12" fmla="*/ 1051243 w 973072"/>
                  <a:gd name="T13" fmla="*/ 0 h 2871990"/>
                  <a:gd name="T14" fmla="*/ 1421385 w 973072"/>
                  <a:gd name="T15" fmla="*/ 597897 h 2871990"/>
                  <a:gd name="T16" fmla="*/ 1603251 w 973072"/>
                  <a:gd name="T17" fmla="*/ 625700 h 2871990"/>
                  <a:gd name="T18" fmla="*/ 2102482 w 973072"/>
                  <a:gd name="T19" fmla="*/ 1195985 h 2871990"/>
                  <a:gd name="T20" fmla="*/ 2102482 w 973072"/>
                  <a:gd name="T21" fmla="*/ 4079706 h 2871990"/>
                  <a:gd name="T22" fmla="*/ 1285079 w 973072"/>
                  <a:gd name="T23" fmla="*/ 4698630 h 28719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3072"/>
                  <a:gd name="T37" fmla="*/ 0 h 2871990"/>
                  <a:gd name="T38" fmla="*/ 973072 w 973072"/>
                  <a:gd name="T39" fmla="*/ 2871990 h 28719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3072" h="2871990">
                    <a:moveTo>
                      <a:pt x="594761" y="2871990"/>
                    </a:moveTo>
                    <a:lnTo>
                      <a:pt x="378311" y="2871990"/>
                    </a:lnTo>
                    <a:cubicBezTo>
                      <a:pt x="169376" y="2871990"/>
                      <a:pt x="0" y="2702614"/>
                      <a:pt x="0" y="2493679"/>
                    </a:cubicBezTo>
                    <a:lnTo>
                      <a:pt x="0" y="731034"/>
                    </a:lnTo>
                    <a:cubicBezTo>
                      <a:pt x="0" y="574333"/>
                      <a:pt x="95274" y="439884"/>
                      <a:pt x="231055" y="382453"/>
                    </a:cubicBezTo>
                    <a:lnTo>
                      <a:pt x="315228" y="365459"/>
                    </a:lnTo>
                    <a:lnTo>
                      <a:pt x="486537" y="0"/>
                    </a:lnTo>
                    <a:lnTo>
                      <a:pt x="657846" y="365459"/>
                    </a:lnTo>
                    <a:lnTo>
                      <a:pt x="742017" y="382453"/>
                    </a:lnTo>
                    <a:cubicBezTo>
                      <a:pt x="877798" y="439884"/>
                      <a:pt x="973072" y="574333"/>
                      <a:pt x="973072" y="731034"/>
                    </a:cubicBezTo>
                    <a:lnTo>
                      <a:pt x="973072" y="2493679"/>
                    </a:lnTo>
                    <a:cubicBezTo>
                      <a:pt x="973072" y="2702614"/>
                      <a:pt x="803696" y="2871990"/>
                      <a:pt x="594761" y="2871990"/>
                    </a:cubicBezTo>
                    <a:close/>
                  </a:path>
                </a:pathLst>
              </a:custGeom>
              <a:grpFill/>
              <a:ln w="38100" cap="flat" cmpd="sng">
                <a:solidFill>
                  <a:srgbClr val="C90719"/>
                </a:solidFill>
                <a:miter lim="800000"/>
              </a:ln>
            </p:spPr>
            <p:txBody>
              <a:bodyPr anchor="ctr"/>
              <a:lstStyle/>
              <a:p>
                <a:endParaRPr lang="zh-CN" altLang="en-US"/>
              </a:p>
            </p:txBody>
          </p:sp>
          <p:sp>
            <p:nvSpPr>
              <p:cNvPr id="15" name="任意多边形 58"/>
              <p:cNvSpPr>
                <a:spLocks noChangeArrowheads="1"/>
              </p:cNvSpPr>
              <p:nvPr/>
            </p:nvSpPr>
            <p:spPr bwMode="auto">
              <a:xfrm rot="10800000">
                <a:off x="6777271" y="1841128"/>
                <a:ext cx="922094" cy="2368178"/>
              </a:xfrm>
              <a:custGeom>
                <a:avLst/>
                <a:gdLst>
                  <a:gd name="T0" fmla="*/ 1285077 w 973072"/>
                  <a:gd name="T1" fmla="*/ 4698630 h 2871990"/>
                  <a:gd name="T2" fmla="*/ 817403 w 973072"/>
                  <a:gd name="T3" fmla="*/ 4698630 h 2871990"/>
                  <a:gd name="T4" fmla="*/ 0 w 973072"/>
                  <a:gd name="T5" fmla="*/ 4079706 h 2871990"/>
                  <a:gd name="T6" fmla="*/ 0 w 973072"/>
                  <a:gd name="T7" fmla="*/ 1195985 h 2871990"/>
                  <a:gd name="T8" fmla="*/ 499232 w 973072"/>
                  <a:gd name="T9" fmla="*/ 625700 h 2871990"/>
                  <a:gd name="T10" fmla="*/ 681102 w 973072"/>
                  <a:gd name="T11" fmla="*/ 597897 h 2871990"/>
                  <a:gd name="T12" fmla="*/ 1051242 w 973072"/>
                  <a:gd name="T13" fmla="*/ 0 h 2871990"/>
                  <a:gd name="T14" fmla="*/ 1421382 w 973072"/>
                  <a:gd name="T15" fmla="*/ 597897 h 2871990"/>
                  <a:gd name="T16" fmla="*/ 1603248 w 973072"/>
                  <a:gd name="T17" fmla="*/ 625700 h 2871990"/>
                  <a:gd name="T18" fmla="*/ 2102480 w 973072"/>
                  <a:gd name="T19" fmla="*/ 1195985 h 2871990"/>
                  <a:gd name="T20" fmla="*/ 2102480 w 973072"/>
                  <a:gd name="T21" fmla="*/ 4079706 h 2871990"/>
                  <a:gd name="T22" fmla="*/ 1285077 w 973072"/>
                  <a:gd name="T23" fmla="*/ 4698630 h 28719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3072"/>
                  <a:gd name="T37" fmla="*/ 0 h 2871990"/>
                  <a:gd name="T38" fmla="*/ 973072 w 973072"/>
                  <a:gd name="T39" fmla="*/ 2871990 h 28719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3072" h="2871990">
                    <a:moveTo>
                      <a:pt x="594761" y="2871990"/>
                    </a:moveTo>
                    <a:lnTo>
                      <a:pt x="378311" y="2871990"/>
                    </a:lnTo>
                    <a:cubicBezTo>
                      <a:pt x="169376" y="2871990"/>
                      <a:pt x="0" y="2702614"/>
                      <a:pt x="0" y="2493679"/>
                    </a:cubicBezTo>
                    <a:lnTo>
                      <a:pt x="0" y="731034"/>
                    </a:lnTo>
                    <a:cubicBezTo>
                      <a:pt x="0" y="574333"/>
                      <a:pt x="95274" y="439884"/>
                      <a:pt x="231055" y="382453"/>
                    </a:cubicBezTo>
                    <a:lnTo>
                      <a:pt x="315228" y="365459"/>
                    </a:lnTo>
                    <a:lnTo>
                      <a:pt x="486537" y="0"/>
                    </a:lnTo>
                    <a:lnTo>
                      <a:pt x="657846" y="365459"/>
                    </a:lnTo>
                    <a:lnTo>
                      <a:pt x="742017" y="382453"/>
                    </a:lnTo>
                    <a:cubicBezTo>
                      <a:pt x="877798" y="439884"/>
                      <a:pt x="973072" y="574333"/>
                      <a:pt x="973072" y="731034"/>
                    </a:cubicBezTo>
                    <a:lnTo>
                      <a:pt x="973072" y="2493679"/>
                    </a:lnTo>
                    <a:cubicBezTo>
                      <a:pt x="973072" y="2702614"/>
                      <a:pt x="803696" y="2871990"/>
                      <a:pt x="594761" y="2871990"/>
                    </a:cubicBezTo>
                    <a:close/>
                  </a:path>
                </a:pathLst>
              </a:custGeom>
              <a:grpFill/>
              <a:ln w="38100" cap="flat" cmpd="sng">
                <a:solidFill>
                  <a:srgbClr val="E60000"/>
                </a:solidFill>
                <a:miter lim="800000"/>
              </a:ln>
            </p:spPr>
            <p:txBody>
              <a:bodyPr anchor="ctr"/>
              <a:lstStyle/>
              <a:p>
                <a:endParaRPr lang="zh-CN" altLang="en-US"/>
              </a:p>
            </p:txBody>
          </p:sp>
          <p:sp>
            <p:nvSpPr>
              <p:cNvPr id="16" name="任意多边形 59"/>
              <p:cNvSpPr>
                <a:spLocks noChangeArrowheads="1"/>
              </p:cNvSpPr>
              <p:nvPr/>
            </p:nvSpPr>
            <p:spPr bwMode="auto">
              <a:xfrm rot="10800000">
                <a:off x="8991708" y="1841128"/>
                <a:ext cx="921072" cy="2368178"/>
              </a:xfrm>
              <a:custGeom>
                <a:avLst/>
                <a:gdLst>
                  <a:gd name="T0" fmla="*/ 1282227 w 973072"/>
                  <a:gd name="T1" fmla="*/ 4698630 h 2871990"/>
                  <a:gd name="T2" fmla="*/ 815590 w 973072"/>
                  <a:gd name="T3" fmla="*/ 4698630 h 2871990"/>
                  <a:gd name="T4" fmla="*/ 0 w 973072"/>
                  <a:gd name="T5" fmla="*/ 4079706 h 2871990"/>
                  <a:gd name="T6" fmla="*/ 0 w 973072"/>
                  <a:gd name="T7" fmla="*/ 1195985 h 2871990"/>
                  <a:gd name="T8" fmla="*/ 498124 w 973072"/>
                  <a:gd name="T9" fmla="*/ 625700 h 2871990"/>
                  <a:gd name="T10" fmla="*/ 679591 w 973072"/>
                  <a:gd name="T11" fmla="*/ 597897 h 2871990"/>
                  <a:gd name="T12" fmla="*/ 1048910 w 973072"/>
                  <a:gd name="T13" fmla="*/ 0 h 2871990"/>
                  <a:gd name="T14" fmla="*/ 1418230 w 973072"/>
                  <a:gd name="T15" fmla="*/ 597897 h 2871990"/>
                  <a:gd name="T16" fmla="*/ 1599693 w 973072"/>
                  <a:gd name="T17" fmla="*/ 625700 h 2871990"/>
                  <a:gd name="T18" fmla="*/ 2097817 w 973072"/>
                  <a:gd name="T19" fmla="*/ 1195985 h 2871990"/>
                  <a:gd name="T20" fmla="*/ 2097817 w 973072"/>
                  <a:gd name="T21" fmla="*/ 4079706 h 2871990"/>
                  <a:gd name="T22" fmla="*/ 1282227 w 973072"/>
                  <a:gd name="T23" fmla="*/ 4698630 h 28719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73072"/>
                  <a:gd name="T37" fmla="*/ 0 h 2871990"/>
                  <a:gd name="T38" fmla="*/ 973072 w 973072"/>
                  <a:gd name="T39" fmla="*/ 2871990 h 28719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73072" h="2871990">
                    <a:moveTo>
                      <a:pt x="594761" y="2871990"/>
                    </a:moveTo>
                    <a:lnTo>
                      <a:pt x="378311" y="2871990"/>
                    </a:lnTo>
                    <a:cubicBezTo>
                      <a:pt x="169376" y="2871990"/>
                      <a:pt x="0" y="2702614"/>
                      <a:pt x="0" y="2493679"/>
                    </a:cubicBezTo>
                    <a:lnTo>
                      <a:pt x="0" y="731034"/>
                    </a:lnTo>
                    <a:cubicBezTo>
                      <a:pt x="0" y="574333"/>
                      <a:pt x="95274" y="439884"/>
                      <a:pt x="231055" y="382453"/>
                    </a:cubicBezTo>
                    <a:lnTo>
                      <a:pt x="315228" y="365459"/>
                    </a:lnTo>
                    <a:lnTo>
                      <a:pt x="486537" y="0"/>
                    </a:lnTo>
                    <a:lnTo>
                      <a:pt x="657846" y="365459"/>
                    </a:lnTo>
                    <a:lnTo>
                      <a:pt x="742017" y="382453"/>
                    </a:lnTo>
                    <a:cubicBezTo>
                      <a:pt x="877798" y="439884"/>
                      <a:pt x="973072" y="574333"/>
                      <a:pt x="973072" y="731034"/>
                    </a:cubicBezTo>
                    <a:lnTo>
                      <a:pt x="973072" y="2493679"/>
                    </a:lnTo>
                    <a:cubicBezTo>
                      <a:pt x="973072" y="2702614"/>
                      <a:pt x="803696" y="2871990"/>
                      <a:pt x="594761" y="2871990"/>
                    </a:cubicBezTo>
                    <a:close/>
                  </a:path>
                </a:pathLst>
              </a:custGeom>
              <a:grpFill/>
              <a:ln w="38100" cap="flat" cmpd="sng">
                <a:solidFill>
                  <a:srgbClr val="F70920"/>
                </a:solidFill>
                <a:miter lim="800000"/>
              </a:ln>
            </p:spPr>
            <p:txBody>
              <a:bodyPr anchor="ctr"/>
              <a:lstStyle/>
              <a:p>
                <a:endParaRPr lang="zh-CN" altLang="en-US"/>
              </a:p>
            </p:txBody>
          </p:sp>
        </p:grpSp>
        <p:sp>
          <p:nvSpPr>
            <p:cNvPr id="3" name="TextBox 2"/>
            <p:cNvSpPr txBox="1"/>
            <p:nvPr/>
          </p:nvSpPr>
          <p:spPr>
            <a:xfrm>
              <a:off x="2472989" y="1704504"/>
              <a:ext cx="615553" cy="2732608"/>
            </a:xfrm>
            <a:prstGeom prst="rect">
              <a:avLst/>
            </a:prstGeom>
            <a:grpFill/>
          </p:spPr>
          <p:txBody>
            <a:bodyPr vert="eaVert" wrap="square" rtlCol="0">
              <a:spAutoFit/>
            </a:bodyPr>
            <a:lstStyle/>
            <a:p>
              <a:pPr algn="ctr"/>
              <a:r>
                <a:rPr lang="zh-CN" altLang="en-US" sz="2800" b="1" dirty="0">
                  <a:solidFill>
                    <a:srgbClr val="FF0000"/>
                  </a:solidFill>
                  <a:latin typeface="微软雅黑" panose="020B0503020204020204" pitchFamily="34" charset="-122"/>
                  <a:ea typeface="微软雅黑" panose="020B0503020204020204" pitchFamily="34" charset="-122"/>
                </a:rPr>
                <a:t>基本内涵</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4685964" y="1704504"/>
              <a:ext cx="615553" cy="2732608"/>
            </a:xfrm>
            <a:prstGeom prst="rect">
              <a:avLst/>
            </a:prstGeom>
            <a:grpFill/>
          </p:spPr>
          <p:txBody>
            <a:bodyPr vert="eaVert" wrap="square" rtlCol="0">
              <a:spAutoFit/>
            </a:bodyPr>
            <a:lstStyle/>
            <a:p>
              <a:pPr algn="ctr"/>
              <a:r>
                <a:rPr lang="zh-CN" altLang="en-US" sz="2800" b="1" dirty="0">
                  <a:solidFill>
                    <a:srgbClr val="C90719"/>
                  </a:solidFill>
                  <a:latin typeface="微软雅黑" panose="020B0503020204020204" pitchFamily="34" charset="-122"/>
                  <a:ea typeface="微软雅黑" panose="020B0503020204020204" pitchFamily="34" charset="-122"/>
                </a:rPr>
                <a:t>实现路径</a:t>
              </a:r>
              <a:endParaRPr lang="zh-CN" altLang="en-US" sz="2800" b="1" dirty="0">
                <a:solidFill>
                  <a:srgbClr val="C90719"/>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6900527" y="1704504"/>
              <a:ext cx="615553" cy="2732608"/>
            </a:xfrm>
            <a:prstGeom prst="rect">
              <a:avLst/>
            </a:prstGeom>
            <a:grpFill/>
          </p:spPr>
          <p:txBody>
            <a:bodyPr vert="eaVert" wrap="square" rtlCol="0">
              <a:spAutoFit/>
            </a:bodyPr>
            <a:lstStyle/>
            <a:p>
              <a:pPr algn="ctr"/>
              <a:r>
                <a:rPr lang="zh-CN" altLang="en-US" sz="2800" b="1" dirty="0">
                  <a:solidFill>
                    <a:srgbClr val="E60000"/>
                  </a:solidFill>
                  <a:latin typeface="微软雅黑" panose="020B0503020204020204" pitchFamily="34" charset="-122"/>
                  <a:ea typeface="微软雅黑" panose="020B0503020204020204" pitchFamily="34" charset="-122"/>
                </a:rPr>
                <a:t>战略步骤</a:t>
              </a:r>
              <a:endParaRPr lang="zh-CN" altLang="en-US" sz="2800" b="1" dirty="0">
                <a:solidFill>
                  <a:srgbClr val="E60000"/>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9114454" y="1704504"/>
              <a:ext cx="615553" cy="2732608"/>
            </a:xfrm>
            <a:prstGeom prst="rect">
              <a:avLst/>
            </a:prstGeom>
            <a:grpFill/>
          </p:spPr>
          <p:txBody>
            <a:bodyPr vert="eaVert" wrap="square" rtlCol="0">
              <a:spAutoFit/>
            </a:bodyPr>
            <a:lstStyle/>
            <a:p>
              <a:pPr algn="ctr"/>
              <a:r>
                <a:rPr lang="zh-CN" altLang="en-US" sz="2800" b="1" dirty="0">
                  <a:solidFill>
                    <a:srgbClr val="F70920"/>
                  </a:solidFill>
                  <a:latin typeface="微软雅黑" panose="020B0503020204020204" pitchFamily="34" charset="-122"/>
                  <a:ea typeface="微软雅黑" panose="020B0503020204020204" pitchFamily="34" charset="-122"/>
                </a:rPr>
                <a:t>目标任务</a:t>
              </a:r>
              <a:endParaRPr lang="zh-CN" altLang="en-US" sz="2800" b="1" dirty="0">
                <a:solidFill>
                  <a:srgbClr val="F7092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1241561" y="4774832"/>
            <a:ext cx="9793088" cy="1338828"/>
          </a:xfrm>
          <a:prstGeom prst="rect">
            <a:avLst/>
          </a:prstGeom>
          <a:solidFill>
            <a:srgbClr val="FFFCDB">
              <a:alpha val="69804"/>
            </a:srgbClr>
          </a:solidFill>
        </p:spPr>
        <p:txBody>
          <a:bodyPr wrap="square">
            <a:spAutoFit/>
          </a:bodyPr>
          <a:lstStyle/>
          <a:p>
            <a:pPr lvl="0" algn="just">
              <a:lnSpc>
                <a:spcPct val="150000"/>
              </a:lnSpc>
              <a:buClr>
                <a:srgbClr val="E46C0A"/>
              </a:buClr>
            </a:pPr>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rPr>
              <a:t>      习近平新时代中国特色社会主义思想，承载着中华文明再创辉煌的历史责任，高扬了中国人民在长期奋斗中培育、继承、发展起来的伟大民族精神，凝聚起整个中华民族的磅礴力量，吹响了向民族伟大复兴进军的新时代号角。</a:t>
            </a:r>
            <a:endParaRPr lang="en-US" altLang="zh-CN"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0" y="4283634"/>
            <a:ext cx="12192000" cy="317858"/>
            <a:chOff x="0" y="4283634"/>
            <a:chExt cx="12192000" cy="317858"/>
          </a:xfrm>
        </p:grpSpPr>
        <p:grpSp>
          <p:nvGrpSpPr>
            <p:cNvPr id="30" name="组合 29"/>
            <p:cNvGrpSpPr/>
            <p:nvPr/>
          </p:nvGrpSpPr>
          <p:grpSpPr>
            <a:xfrm>
              <a:off x="0" y="4385468"/>
              <a:ext cx="12192000" cy="216024"/>
              <a:chOff x="-42105" y="4869160"/>
              <a:chExt cx="12192000" cy="216024"/>
            </a:xfrm>
          </p:grpSpPr>
          <p:cxnSp>
            <p:nvCxnSpPr>
              <p:cNvPr id="31" name="直接连接符 30"/>
              <p:cNvCxnSpPr/>
              <p:nvPr/>
            </p:nvCxnSpPr>
            <p:spPr>
              <a:xfrm>
                <a:off x="-42105" y="4869160"/>
                <a:ext cx="12192000" cy="0"/>
              </a:xfrm>
              <a:prstGeom prst="line">
                <a:avLst/>
              </a:prstGeom>
              <a:ln w="76200">
                <a:solidFill>
                  <a:srgbClr val="C90719"/>
                </a:solidFill>
              </a:ln>
            </p:spPr>
            <p:style>
              <a:lnRef idx="1">
                <a:schemeClr val="accent1"/>
              </a:lnRef>
              <a:fillRef idx="0">
                <a:schemeClr val="accent1"/>
              </a:fillRef>
              <a:effectRef idx="0">
                <a:schemeClr val="accent1"/>
              </a:effectRef>
              <a:fontRef idx="minor">
                <a:schemeClr val="tx1"/>
              </a:fontRef>
            </p:style>
          </p:cxnSp>
          <p:sp>
            <p:nvSpPr>
              <p:cNvPr id="32" name="等腰三角形 31"/>
              <p:cNvSpPr/>
              <p:nvPr/>
            </p:nvSpPr>
            <p:spPr>
              <a:xfrm rot="10800000">
                <a:off x="5819748" y="4869160"/>
                <a:ext cx="552501" cy="216024"/>
              </a:xfrm>
              <a:prstGeom prst="triangle">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rot="2700000">
              <a:off x="2723903" y="4283634"/>
              <a:ext cx="203668" cy="203668"/>
            </a:xfrm>
            <a:prstGeom prst="rect">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2700000">
              <a:off x="4934012" y="4283634"/>
              <a:ext cx="203668" cy="203668"/>
            </a:xfrm>
            <a:prstGeom prst="rect">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2700000">
              <a:off x="7148574" y="4283634"/>
              <a:ext cx="203668" cy="203668"/>
            </a:xfrm>
            <a:prstGeom prst="rect">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700000">
              <a:off x="9362501" y="4283634"/>
              <a:ext cx="203668" cy="203668"/>
            </a:xfrm>
            <a:prstGeom prst="rect">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85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2350"/>
                            </p:stCondLst>
                            <p:childTnLst>
                              <p:par>
                                <p:cTn id="14" presetID="53" presetClass="entr" presetSubtype="16"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2850"/>
                            </p:stCondLst>
                            <p:childTnLst>
                              <p:par>
                                <p:cTn id="20" presetID="10" presetClass="entr" presetSubtype="0" fill="hold" grpId="0" nodeType="afterEffect">
                                  <p:stCondLst>
                                    <p:cond delay="0"/>
                                  </p:stCondLst>
                                  <p:iterate type="wd">
                                    <p:tmPct val="10000"/>
                                  </p:iterate>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95223" y="1570811"/>
            <a:ext cx="1760524" cy="4589422"/>
          </a:xfrm>
          <a:prstGeom prst="rect">
            <a:avLst/>
          </a:prstGeom>
          <a:solidFill>
            <a:srgbClr val="C90719"/>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11424" y="759711"/>
            <a:ext cx="10369152" cy="600164"/>
          </a:xfrm>
          <a:prstGeom prst="rect">
            <a:avLst/>
          </a:prstGeom>
        </p:spPr>
        <p:txBody>
          <a:bodyPr wrap="square">
            <a:spAutoFit/>
          </a:bodyPr>
          <a:lstStyle/>
          <a:p>
            <a:pPr marL="342900" indent="-342900" algn="ctr">
              <a:lnSpc>
                <a:spcPct val="150000"/>
              </a:lnSpc>
              <a:buClr>
                <a:srgbClr val="C00000"/>
              </a:buClr>
              <a:buFont typeface="Wingdings" panose="05000000000000000000" pitchFamily="2" charset="2"/>
              <a:buChar char="Ø"/>
              <a:defRPr/>
            </a:pPr>
            <a:r>
              <a:rPr lang="zh-CN" altLang="en-US" sz="2200" b="1" kern="0" spc="120" dirty="0">
                <a:solidFill>
                  <a:schemeClr val="tx1">
                    <a:lumMod val="85000"/>
                    <a:lumOff val="15000"/>
                  </a:schemeClr>
                </a:solidFill>
                <a:latin typeface="微软雅黑" panose="020B0503020204020204" pitchFamily="34" charset="-122"/>
                <a:ea typeface="微软雅黑" panose="020B0503020204020204" pitchFamily="34" charset="-122"/>
              </a:rPr>
              <a:t>为世界作贡献，是中国共产党为人类谋和平、谋发展的使命担当</a:t>
            </a:r>
            <a:endParaRPr lang="zh-CN" altLang="en-US" sz="22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9862482" y="1700808"/>
            <a:ext cx="553998" cy="4149537"/>
          </a:xfrm>
          <a:prstGeom prst="rect">
            <a:avLst/>
          </a:prstGeom>
          <a:noFill/>
        </p:spPr>
        <p:txBody>
          <a:bodyPr vert="eaVert" wrap="square" rtlCol="0">
            <a:spAutoFit/>
          </a:bodyPr>
          <a:lstStyle/>
          <a:p>
            <a:pPr algn="ctr"/>
            <a:r>
              <a:rPr lang="zh-CN" altLang="en-US" sz="2400" b="1" kern="0" spc="120" dirty="0">
                <a:solidFill>
                  <a:schemeClr val="bg1"/>
                </a:solidFill>
                <a:latin typeface="微软雅黑" panose="020B0503020204020204" pitchFamily="34" charset="-122"/>
                <a:ea typeface="微软雅黑" panose="020B0503020204020204" pitchFamily="34" charset="-122"/>
              </a:rPr>
              <a:t>世界之问的中国答案</a:t>
            </a:r>
            <a:endParaRPr lang="zh-CN" altLang="en-US" sz="2400" b="1" kern="0" spc="120" dirty="0">
              <a:solidFill>
                <a:schemeClr val="bg1"/>
              </a:solidFill>
              <a:latin typeface="微软雅黑" panose="020B0503020204020204" pitchFamily="34" charset="-122"/>
              <a:ea typeface="微软雅黑" panose="020B0503020204020204" pitchFamily="34" charset="-122"/>
            </a:endParaRPr>
          </a:p>
        </p:txBody>
      </p:sp>
      <p:pic>
        <p:nvPicPr>
          <p:cNvPr id="4" name="30讲-23页">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127448" y="1570811"/>
            <a:ext cx="8171927" cy="4596709"/>
          </a:xfrm>
          <a:prstGeom prst="rect">
            <a:avLst/>
          </a:prstGeom>
        </p:spPr>
      </p:pic>
      <p:grpSp>
        <p:nvGrpSpPr>
          <p:cNvPr id="14" name="组合 13"/>
          <p:cNvGrpSpPr/>
          <p:nvPr/>
        </p:nvGrpSpPr>
        <p:grpSpPr>
          <a:xfrm>
            <a:off x="9949961" y="5549532"/>
            <a:ext cx="444295" cy="444295"/>
            <a:chOff x="2168078" y="2148688"/>
            <a:chExt cx="795066" cy="795066"/>
          </a:xfrm>
        </p:grpSpPr>
        <p:sp>
          <p:nvSpPr>
            <p:cNvPr id="15" name="椭圆 14"/>
            <p:cNvSpPr/>
            <p:nvPr/>
          </p:nvSpPr>
          <p:spPr>
            <a:xfrm>
              <a:off x="2168078" y="2148688"/>
              <a:ext cx="795066" cy="795066"/>
            </a:xfrm>
            <a:prstGeom prst="ellipse">
              <a:avLst/>
            </a:prstGeom>
            <a:ln w="15875">
              <a:solidFill>
                <a:schemeClr val="bg1"/>
              </a:solidFill>
            </a:ln>
          </p:spPr>
          <p:txBody>
            <a:bodyPr wrap="square" rtlCol="0" anchor="ctr">
              <a:spAutoFit/>
            </a:bodyPr>
            <a:lstStyle/>
            <a:p>
              <a:pPr marL="285750" algn="ctr">
                <a:lnSpc>
                  <a:spcPct val="150000"/>
                </a:lnSpc>
                <a:spcBef>
                  <a:spcPts val="1200"/>
                </a:spcBef>
                <a:buClr>
                  <a:srgbClr val="252E62"/>
                </a:buClr>
              </a:pPr>
              <a:endParaRPr lang="zh-CN" altLang="en-US" sz="2400" dirty="0">
                <a:solidFill>
                  <a:srgbClr val="900F13"/>
                </a:solidFill>
                <a:latin typeface="微软雅黑" panose="020B0503020204020204" pitchFamily="34" charset="-122"/>
                <a:ea typeface="微软雅黑" panose="020B0503020204020204" pitchFamily="34" charset="-122"/>
              </a:endParaRPr>
            </a:p>
          </p:txBody>
        </p:sp>
        <p:sp>
          <p:nvSpPr>
            <p:cNvPr id="16" name="椭圆 15"/>
            <p:cNvSpPr/>
            <p:nvPr/>
          </p:nvSpPr>
          <p:spPr>
            <a:xfrm flipV="1">
              <a:off x="2478722" y="2307701"/>
              <a:ext cx="185515" cy="185515"/>
            </a:xfrm>
            <a:prstGeom prst="ellipse">
              <a:avLst/>
            </a:prstGeom>
            <a:ln w="12700">
              <a:solidFill>
                <a:schemeClr val="bg1"/>
              </a:solidFill>
            </a:ln>
          </p:spPr>
          <p:txBody>
            <a:bodyPr wrap="square" rtlCol="0" anchor="ctr">
              <a:spAutoFit/>
            </a:bodyPr>
            <a:lstStyle/>
            <a:p>
              <a:pPr marL="285750" algn="ctr">
                <a:lnSpc>
                  <a:spcPct val="150000"/>
                </a:lnSpc>
                <a:spcBef>
                  <a:spcPts val="1200"/>
                </a:spcBef>
                <a:buClr>
                  <a:srgbClr val="252E62"/>
                </a:buClr>
              </a:pPr>
              <a:endParaRPr lang="zh-CN" altLang="en-US" sz="2400" dirty="0">
                <a:solidFill>
                  <a:srgbClr val="900F13"/>
                </a:solidFill>
                <a:latin typeface="微软雅黑" panose="020B0503020204020204" pitchFamily="34" charset="-122"/>
                <a:ea typeface="微软雅黑" panose="020B0503020204020204" pitchFamily="34" charset="-122"/>
              </a:endParaRPr>
            </a:p>
          </p:txBody>
        </p:sp>
        <p:sp>
          <p:nvSpPr>
            <p:cNvPr id="17" name="椭圆 16"/>
            <p:cNvSpPr/>
            <p:nvPr/>
          </p:nvSpPr>
          <p:spPr>
            <a:xfrm flipV="1">
              <a:off x="2346211" y="2360705"/>
              <a:ext cx="132511" cy="132511"/>
            </a:xfrm>
            <a:prstGeom prst="ellipse">
              <a:avLst/>
            </a:prstGeom>
            <a:ln w="12700">
              <a:solidFill>
                <a:schemeClr val="bg1"/>
              </a:solidFill>
            </a:ln>
          </p:spPr>
          <p:txBody>
            <a:bodyPr wrap="square" rtlCol="0" anchor="ctr">
              <a:spAutoFit/>
            </a:bodyPr>
            <a:lstStyle/>
            <a:p>
              <a:pPr marL="285750" algn="ctr">
                <a:lnSpc>
                  <a:spcPct val="150000"/>
                </a:lnSpc>
                <a:spcBef>
                  <a:spcPts val="1200"/>
                </a:spcBef>
                <a:buClr>
                  <a:srgbClr val="252E62"/>
                </a:buClr>
              </a:pPr>
              <a:endParaRPr lang="zh-CN" altLang="en-US" sz="2400" dirty="0">
                <a:solidFill>
                  <a:srgbClr val="900F13"/>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2300589" y="2508094"/>
              <a:ext cx="376900" cy="250144"/>
            </a:xfrm>
            <a:prstGeom prst="roundRect">
              <a:avLst>
                <a:gd name="adj" fmla="val 12565"/>
              </a:avLst>
            </a:prstGeom>
            <a:noFill/>
            <a:ln w="12700">
              <a:solidFill>
                <a:schemeClr val="bg1"/>
              </a:solidFill>
            </a:ln>
          </p:spPr>
          <p:txBody>
            <a:bodyPr wrap="square" rtlCol="0" anchor="ctr">
              <a:spAutoFit/>
            </a:bodyPr>
            <a:lstStyle/>
            <a:p>
              <a:pPr marL="285750" algn="ctr">
                <a:lnSpc>
                  <a:spcPct val="150000"/>
                </a:lnSpc>
                <a:spcBef>
                  <a:spcPts val="1200"/>
                </a:spcBef>
                <a:buClr>
                  <a:srgbClr val="252E62"/>
                </a:buClr>
              </a:pPr>
              <a:endParaRPr lang="zh-CN" altLang="en-US" sz="2400" dirty="0">
                <a:solidFill>
                  <a:srgbClr val="900F13"/>
                </a:solidFill>
                <a:latin typeface="微软雅黑" panose="020B0503020204020204" pitchFamily="34" charset="-122"/>
                <a:ea typeface="微软雅黑" panose="020B0503020204020204" pitchFamily="34" charset="-122"/>
              </a:endParaRPr>
            </a:p>
          </p:txBody>
        </p:sp>
        <p:sp>
          <p:nvSpPr>
            <p:cNvPr id="19" name="等腰三角形 18"/>
            <p:cNvSpPr/>
            <p:nvPr/>
          </p:nvSpPr>
          <p:spPr>
            <a:xfrm rot="16200000">
              <a:off x="2641730" y="2543854"/>
              <a:ext cx="236893" cy="165374"/>
            </a:xfrm>
            <a:prstGeom prst="triangle">
              <a:avLst/>
            </a:prstGeom>
            <a:ln w="12700">
              <a:solidFill>
                <a:schemeClr val="bg1"/>
              </a:solidFill>
            </a:ln>
          </p:spPr>
          <p:txBody>
            <a:bodyPr wrap="square" rtlCol="0" anchor="ctr">
              <a:spAutoFit/>
            </a:bodyPr>
            <a:lstStyle/>
            <a:p>
              <a:pPr marL="285750" algn="ctr">
                <a:lnSpc>
                  <a:spcPct val="150000"/>
                </a:lnSpc>
                <a:spcBef>
                  <a:spcPts val="1200"/>
                </a:spcBef>
                <a:buClr>
                  <a:srgbClr val="252E62"/>
                </a:buClr>
              </a:pPr>
              <a:endParaRPr lang="zh-CN" altLang="en-US" sz="2400" dirty="0">
                <a:solidFill>
                  <a:srgbClr val="900F13"/>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2373512" y="2573131"/>
              <a:ext cx="231055" cy="132102"/>
            </a:xfrm>
            <a:prstGeom prst="roundRect">
              <a:avLst>
                <a:gd name="adj" fmla="val 12565"/>
              </a:avLst>
            </a:prstGeom>
            <a:solidFill>
              <a:schemeClr val="bg1"/>
            </a:solidFill>
            <a:ln w="12700">
              <a:noFill/>
            </a:ln>
          </p:spPr>
          <p:txBody>
            <a:bodyPr wrap="square" rtlCol="0" anchor="ctr">
              <a:spAutoFit/>
            </a:bodyPr>
            <a:lstStyle/>
            <a:p>
              <a:pPr marL="285750" algn="ctr">
                <a:lnSpc>
                  <a:spcPct val="150000"/>
                </a:lnSpc>
                <a:spcBef>
                  <a:spcPts val="1200"/>
                </a:spcBef>
                <a:buClr>
                  <a:srgbClr val="252E62"/>
                </a:buClr>
              </a:pPr>
              <a:endParaRPr lang="zh-CN" altLang="en-US" sz="2400" dirty="0">
                <a:solidFill>
                  <a:srgbClr val="900F13"/>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26" presetClass="emph" presetSubtype="0" repeatCount="indefinite" fill="hold" nodeType="withEffect">
                                  <p:stCondLst>
                                    <p:cond delay="0"/>
                                  </p:stCondLst>
                                  <p:childTnLst>
                                    <p:animEffect transition="out" filter="fade">
                                      <p:cBhvr>
                                        <p:cTn id="20" dur="1000" tmFilter="0, 0; .2, .5; .8, .5; 1, 0"/>
                                        <p:tgtEl>
                                          <p:spTgt spid="14"/>
                                        </p:tgtEl>
                                      </p:cBhvr>
                                    </p:animEffect>
                                    <p:animScale>
                                      <p:cBhvr>
                                        <p:cTn id="21" dur="5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p:cTn id="22" fill="remove" display="0">
                  <p:stCondLst>
                    <p:cond delay="indefinite"/>
                  </p:stCondLst>
                </p:cTn>
                <p:tgtEl>
                  <p:spTgt spid="4"/>
                </p:tgtEl>
              </p:cMediaNode>
            </p:video>
            <p:seq concurrent="1" nextAc="seek">
              <p:cTn id="23" restart="whenNotActive" fill="hold" evtFilter="cancelBubble" nodeType="interactiveSeq">
                <p:stCondLst>
                  <p:cond evt="onClick" delay="0">
                    <p:tgtEl>
                      <p:spTgt spid="1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with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14"/>
                  </p:tgtEl>
                </p:cond>
              </p:nextCondLst>
            </p:seq>
          </p:childTnLst>
        </p:cTn>
      </p:par>
    </p:tnLst>
    <p:bldLst>
      <p:bldP spid="8"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24166" y="2786058"/>
            <a:ext cx="6213269" cy="1384290"/>
          </a:xfrm>
          <a:prstGeom prst="rect">
            <a:avLst/>
          </a:prstGeom>
        </p:spPr>
        <p:txBody>
          <a:bodyPr wrap="square">
            <a:spAutoFit/>
          </a:bodyPr>
          <a:lstStyle/>
          <a:p>
            <a:pPr algn="ctr">
              <a:lnSpc>
                <a:spcPct val="120000"/>
              </a:lnSpc>
            </a:pPr>
            <a:r>
              <a:rPr lang="zh-CN" altLang="en-US"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真学真懂</a:t>
            </a:r>
            <a:endParaRPr lang="en-US" altLang="zh-CN"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algn="ctr">
              <a:lnSpc>
                <a:spcPct val="120000"/>
              </a:lnSpc>
            </a:pPr>
            <a:r>
              <a:rPr lang="zh-CN" altLang="en-US"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真信真用</a:t>
            </a:r>
            <a:endParaRPr lang="en-US" altLang="zh-CN"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p:txBody>
      </p:sp>
      <p:sp>
        <p:nvSpPr>
          <p:cNvPr id="2" name="TextBox 100"/>
          <p:cNvSpPr txBox="1">
            <a:spLocks noChangeArrowheads="1"/>
          </p:cNvSpPr>
          <p:nvPr/>
        </p:nvSpPr>
        <p:spPr bwMode="auto">
          <a:xfrm>
            <a:off x="983432" y="1417078"/>
            <a:ext cx="10225136" cy="12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lvl="0" algn="ctr">
              <a:lnSpc>
                <a:spcPct val="120000"/>
              </a:lnSpc>
              <a:defRPr/>
            </a:pPr>
            <a:r>
              <a:rPr lang="zh-CN" altLang="en-US" sz="3200" b="1" dirty="0">
                <a:solidFill>
                  <a:srgbClr val="C00000"/>
                </a:solidFill>
                <a:latin typeface="微软雅黑" panose="020B0503020204020204" pitchFamily="34" charset="-122"/>
                <a:ea typeface="微软雅黑" panose="020B0503020204020204" pitchFamily="34" charset="-122"/>
              </a:rPr>
              <a:t>三、切实把习近平新时代中国特色社会主义思想</a:t>
            </a:r>
            <a:endParaRPr lang="en-US" altLang="zh-CN" sz="3200" b="1" dirty="0">
              <a:solidFill>
                <a:srgbClr val="C00000"/>
              </a:solidFill>
              <a:latin typeface="微软雅黑" panose="020B0503020204020204" pitchFamily="34" charset="-122"/>
              <a:ea typeface="微软雅黑" panose="020B0503020204020204" pitchFamily="34" charset="-122"/>
            </a:endParaRPr>
          </a:p>
          <a:p>
            <a:pPr lvl="0" algn="ctr">
              <a:lnSpc>
                <a:spcPct val="120000"/>
              </a:lnSpc>
              <a:defRPr/>
            </a:pPr>
            <a:r>
              <a:rPr lang="zh-CN" altLang="en-US" sz="3200" b="1" dirty="0">
                <a:solidFill>
                  <a:srgbClr val="C00000"/>
                </a:solidFill>
                <a:latin typeface="微软雅黑" panose="020B0503020204020204" pitchFamily="34" charset="-122"/>
                <a:ea typeface="微软雅黑" panose="020B0503020204020204" pitchFamily="34" charset="-122"/>
              </a:rPr>
              <a:t>学深悟透</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1127448" y="2708920"/>
            <a:ext cx="9937104"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7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22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p:nvPr/>
        </p:nvSpPr>
        <p:spPr>
          <a:xfrm>
            <a:off x="1919536" y="548680"/>
            <a:ext cx="8406585" cy="857250"/>
          </a:xfrm>
          <a:prstGeom prst="rect">
            <a:avLst/>
          </a:prstGeom>
          <a:noFill/>
          <a:ln w="9525">
            <a:noFill/>
          </a:ln>
        </p:spPr>
        <p:txBody>
          <a:bodyPr anchor="ctr"/>
          <a:lstStyle>
            <a:lvl1pPr algn="ctr" rtl="0" eaLnBrk="0" fontAlgn="base" hangingPunct="0">
              <a:spcBef>
                <a:spcPct val="0"/>
              </a:spcBef>
              <a:spcAft>
                <a:spcPct val="0"/>
              </a:spcAft>
              <a:defRPr sz="3000" b="1" kern="1200">
                <a:solidFill>
                  <a:srgbClr val="C00000"/>
                </a:solidFill>
                <a:latin typeface="+mj-lt"/>
                <a:ea typeface="+mj-ea"/>
                <a:cs typeface="+mj-cs"/>
              </a:defRPr>
            </a:lvl1pPr>
            <a:lvl2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6pPr>
            <a:lvl7pPr marL="9144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7pPr>
            <a:lvl8pPr marL="13716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8pPr>
            <a:lvl9pPr marL="18288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9pPr>
          </a:lstStyle>
          <a:p>
            <a:pPr marL="342900" indent="-342900">
              <a:buFont typeface="Wingdings" panose="05000000000000000000" pitchFamily="2" charset="2"/>
              <a:buChar char="Ø"/>
              <a:defRPr/>
            </a:pPr>
            <a:r>
              <a:rPr lang="zh-CN" altLang="en-US" sz="24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rPr>
              <a:t>读原著、学原文、悟原理</a:t>
            </a:r>
            <a:endParaRPr lang="en-US" altLang="zh-CN" sz="24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grpSp>
        <p:nvGrpSpPr>
          <p:cNvPr id="19" name="组合 18"/>
          <p:cNvGrpSpPr/>
          <p:nvPr/>
        </p:nvGrpSpPr>
        <p:grpSpPr>
          <a:xfrm>
            <a:off x="920745" y="1483043"/>
            <a:ext cx="10350509" cy="1945951"/>
            <a:chOff x="6312023" y="1124744"/>
            <a:chExt cx="10350509" cy="1945951"/>
          </a:xfrm>
        </p:grpSpPr>
        <p:sp>
          <p:nvSpPr>
            <p:cNvPr id="20" name="圆角矩形 14"/>
            <p:cNvSpPr/>
            <p:nvPr/>
          </p:nvSpPr>
          <p:spPr bwMode="auto">
            <a:xfrm>
              <a:off x="6312023" y="1124744"/>
              <a:ext cx="10350509" cy="1945951"/>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pic>
          <p:nvPicPr>
            <p:cNvPr id="21" name="Picture 2" descr="C:\Users\Administrator\Desktop\思政三十讲\第三十讲（正在）\冯秀军\timg.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862009" y="1329541"/>
              <a:ext cx="1223975" cy="1566689"/>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6752549" y="1529899"/>
              <a:ext cx="7757488" cy="1538883"/>
            </a:xfrm>
            <a:prstGeom prst="rect">
              <a:avLst/>
            </a:prstGeom>
          </p:spPr>
          <p:txBody>
            <a:bodyPr wrap="square">
              <a:spAutoFit/>
            </a:bodyPr>
            <a:lstStyle/>
            <a:p>
              <a:pPr indent="457200" eaLnBrk="1" hangingPunct="1">
                <a:lnSpc>
                  <a:spcPct val="150000"/>
                </a:lnSpc>
                <a:buClr>
                  <a:srgbClr val="C00000"/>
                </a:buClr>
              </a:pPr>
              <a:r>
                <a:rPr lang="zh-CN" altLang="en-US" sz="2200" dirty="0">
                  <a:solidFill>
                    <a:schemeClr val="tx1">
                      <a:lumMod val="85000"/>
                      <a:lumOff val="15000"/>
                    </a:schemeClr>
                  </a:solidFill>
                  <a:ea typeface="微软雅黑" panose="020B0503020204020204" pitchFamily="34" charset="-122"/>
                </a:rPr>
                <a:t>理论只要说服人，就能掌握群众；而理论只要彻底，就能说服人。所谓彻底，就是抓住事物的根本。</a:t>
              </a:r>
              <a:endParaRPr lang="en-US" altLang="zh-CN" sz="2200" dirty="0">
                <a:solidFill>
                  <a:schemeClr val="tx1">
                    <a:lumMod val="85000"/>
                    <a:lumOff val="15000"/>
                  </a:schemeClr>
                </a:solidFill>
                <a:ea typeface="微软雅黑" panose="020B0503020204020204" pitchFamily="34" charset="-122"/>
              </a:endParaRPr>
            </a:p>
            <a:p>
              <a:pPr indent="457200" algn="r" eaLnBrk="1" hangingPunct="1">
                <a:lnSpc>
                  <a:spcPct val="150000"/>
                </a:lnSpc>
                <a:spcBef>
                  <a:spcPts val="1200"/>
                </a:spcBef>
                <a:buClr>
                  <a:srgbClr val="C00000"/>
                </a:buClr>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马克思恩格斯选集</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卷，</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2012</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年版，第</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9—10</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页。</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920745" y="3930974"/>
            <a:ext cx="10350509" cy="1945951"/>
            <a:chOff x="920745" y="3930974"/>
            <a:chExt cx="10350509" cy="1945951"/>
          </a:xfrm>
        </p:grpSpPr>
        <p:sp>
          <p:nvSpPr>
            <p:cNvPr id="28" name="圆角矩形 14"/>
            <p:cNvSpPr/>
            <p:nvPr/>
          </p:nvSpPr>
          <p:spPr bwMode="auto">
            <a:xfrm>
              <a:off x="920745" y="3930974"/>
              <a:ext cx="10350509" cy="1945951"/>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30" name="矩形 29"/>
            <p:cNvSpPr/>
            <p:nvPr/>
          </p:nvSpPr>
          <p:spPr>
            <a:xfrm>
              <a:off x="1361271" y="4509120"/>
              <a:ext cx="7757488" cy="1031051"/>
            </a:xfrm>
            <a:prstGeom prst="rect">
              <a:avLst/>
            </a:prstGeom>
          </p:spPr>
          <p:txBody>
            <a:bodyPr wrap="square">
              <a:spAutoFit/>
            </a:bodyPr>
            <a:lstStyle/>
            <a:p>
              <a:pPr indent="457200" eaLnBrk="1" hangingPunct="1">
                <a:lnSpc>
                  <a:spcPct val="150000"/>
                </a:lnSpc>
                <a:buClr>
                  <a:srgbClr val="C00000"/>
                </a:buCl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学习一定要学到底，学习的最大敌人是不到“底”。</a:t>
              </a:r>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a:p>
              <a:pPr indent="457200" algn="r" eaLnBrk="1" hangingPunct="1">
                <a:lnSpc>
                  <a:spcPct val="150000"/>
                </a:lnSpc>
                <a:spcBef>
                  <a:spcPts val="1200"/>
                </a:spcBef>
                <a:buClr>
                  <a:srgbClr val="C00000"/>
                </a:buClr>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毛泽东文集</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第</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卷，</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1993</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年版，第</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184</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页。 </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1" name="Picture 3" descr="C:\Users\Administrator\Desktop\思政三十讲\第三十讲（正在）\素材\ee2c7edaf5b1bc539a7b0fb2747c1c2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6845" y="4149080"/>
              <a:ext cx="1251746" cy="160906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3559239" y="810591"/>
            <a:ext cx="5962414" cy="731475"/>
          </a:xfrm>
          <a:prstGeom prst="rect">
            <a:avLst/>
          </a:prstGeom>
          <a:noFill/>
          <a:ln w="9525">
            <a:noFill/>
          </a:ln>
        </p:spPr>
        <p:txBody>
          <a:bodyPr anchor="ctr"/>
          <a:lstStyle>
            <a:lvl1pPr algn="ctr" rtl="0" eaLnBrk="0" fontAlgn="base" hangingPunct="0">
              <a:spcBef>
                <a:spcPct val="0"/>
              </a:spcBef>
              <a:spcAft>
                <a:spcPct val="0"/>
              </a:spcAft>
              <a:defRPr sz="3000" b="1" kern="1200">
                <a:solidFill>
                  <a:srgbClr val="C00000"/>
                </a:solidFill>
                <a:latin typeface="+mj-lt"/>
                <a:ea typeface="+mj-ea"/>
                <a:cs typeface="+mj-cs"/>
              </a:defRPr>
            </a:lvl1pPr>
            <a:lvl2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6pPr>
            <a:lvl7pPr marL="9144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7pPr>
            <a:lvl8pPr marL="13716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8pPr>
            <a:lvl9pPr marL="18288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9pPr>
          </a:lstStyle>
          <a:p>
            <a:pPr marL="342900" lvl="0" indent="-342900">
              <a:buFont typeface="Wingdings" panose="05000000000000000000" pitchFamily="2" charset="2"/>
              <a:buChar char="Ø"/>
              <a:defRPr/>
            </a:pPr>
            <a:r>
              <a:rPr lang="zh-CN" altLang="en-US" sz="24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rPr>
              <a:t>全面学、贯通学、深入学</a:t>
            </a:r>
            <a:endParaRPr lang="zh-CN" altLang="en-US" sz="24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11" name="TextBox 10"/>
          <p:cNvSpPr txBox="1"/>
          <p:nvPr/>
        </p:nvSpPr>
        <p:spPr>
          <a:xfrm>
            <a:off x="6540403" y="3081056"/>
            <a:ext cx="2867965" cy="1569660"/>
          </a:xfrm>
          <a:prstGeom prst="rect">
            <a:avLst/>
          </a:prstGeom>
          <a:noFill/>
          <a:effectLst>
            <a:outerShdw blurRad="254000" dist="38100" dir="2700000" sx="102000" sy="102000" algn="tl" rotWithShape="0">
              <a:prstClr val="black">
                <a:alpha val="40000"/>
              </a:prstClr>
            </a:outerShdw>
          </a:effectLst>
        </p:spPr>
        <p:txBody>
          <a:bodyPr wrap="square" rtlCol="0">
            <a:spAutoFit/>
          </a:bodyPr>
          <a:lstStyle/>
          <a:p>
            <a:pPr algn="ctr">
              <a:lnSpc>
                <a:spcPct val="150000"/>
              </a:lnSpc>
            </a:pPr>
            <a:r>
              <a:rPr lang="en-US" altLang="zh-CN" sz="3200" b="1" dirty="0">
                <a:solidFill>
                  <a:srgbClr val="C90719"/>
                </a:solidFill>
                <a:latin typeface="微软雅黑" panose="020B0503020204020204" pitchFamily="34" charset="-122"/>
                <a:ea typeface="微软雅黑" panose="020B0503020204020204" pitchFamily="34" charset="-122"/>
              </a:rPr>
              <a:t>8</a:t>
            </a:r>
            <a:r>
              <a:rPr lang="zh-CN" altLang="en-US" sz="3200" b="1" dirty="0">
                <a:solidFill>
                  <a:srgbClr val="C90719"/>
                </a:solidFill>
                <a:latin typeface="微软雅黑" panose="020B0503020204020204" pitchFamily="34" charset="-122"/>
                <a:ea typeface="微软雅黑" panose="020B0503020204020204" pitchFamily="34" charset="-122"/>
              </a:rPr>
              <a:t>个明确</a:t>
            </a:r>
            <a:endParaRPr lang="en-US" altLang="zh-CN" sz="3200" b="1" dirty="0">
              <a:solidFill>
                <a:srgbClr val="C90719"/>
              </a:solidFill>
              <a:latin typeface="微软雅黑" panose="020B0503020204020204" pitchFamily="34" charset="-122"/>
              <a:ea typeface="微软雅黑" panose="020B0503020204020204" pitchFamily="34" charset="-122"/>
            </a:endParaRPr>
          </a:p>
          <a:p>
            <a:pPr algn="ctr">
              <a:lnSpc>
                <a:spcPct val="150000"/>
              </a:lnSpc>
            </a:pPr>
            <a:r>
              <a:rPr lang="en-US" altLang="zh-CN" sz="3200" b="1" dirty="0">
                <a:solidFill>
                  <a:srgbClr val="C90719"/>
                </a:solidFill>
                <a:latin typeface="微软雅黑" panose="020B0503020204020204" pitchFamily="34" charset="-122"/>
                <a:ea typeface="微软雅黑" panose="020B0503020204020204" pitchFamily="34" charset="-122"/>
              </a:rPr>
              <a:t>14</a:t>
            </a:r>
            <a:r>
              <a:rPr lang="zh-CN" altLang="en-US" sz="3200" b="1" dirty="0">
                <a:solidFill>
                  <a:srgbClr val="C90719"/>
                </a:solidFill>
                <a:latin typeface="微软雅黑" panose="020B0503020204020204" pitchFamily="34" charset="-122"/>
                <a:ea typeface="微软雅黑" panose="020B0503020204020204" pitchFamily="34" charset="-122"/>
              </a:rPr>
              <a:t>个坚持</a:t>
            </a:r>
            <a:endParaRPr lang="zh-CN" altLang="en-US" sz="3200" b="1" dirty="0">
              <a:solidFill>
                <a:srgbClr val="C90719"/>
              </a:solidFill>
              <a:latin typeface="微软雅黑" panose="020B0503020204020204" pitchFamily="34" charset="-122"/>
              <a:ea typeface="微软雅黑" panose="020B0503020204020204" pitchFamily="34" charset="-122"/>
            </a:endParaRPr>
          </a:p>
        </p:txBody>
      </p:sp>
      <p:sp>
        <p:nvSpPr>
          <p:cNvPr id="4" name="Freeform 7"/>
          <p:cNvSpPr/>
          <p:nvPr/>
        </p:nvSpPr>
        <p:spPr bwMode="auto">
          <a:xfrm>
            <a:off x="5933374" y="1774756"/>
            <a:ext cx="2025706" cy="2024215"/>
          </a:xfrm>
          <a:custGeom>
            <a:avLst/>
            <a:gdLst>
              <a:gd name="T0" fmla="*/ 873 w 873"/>
              <a:gd name="T1" fmla="*/ 0 h 873"/>
              <a:gd name="T2" fmla="*/ 364 w 873"/>
              <a:gd name="T3" fmla="*/ 175 h 873"/>
              <a:gd name="T4" fmla="*/ 324 w 873"/>
              <a:gd name="T5" fmla="*/ 168 h 873"/>
              <a:gd name="T6" fmla="*/ 137 w 873"/>
              <a:gd name="T7" fmla="*/ 137 h 873"/>
              <a:gd name="T8" fmla="*/ 168 w 873"/>
              <a:gd name="T9" fmla="*/ 325 h 873"/>
              <a:gd name="T10" fmla="*/ 174 w 873"/>
              <a:gd name="T11" fmla="*/ 364 h 873"/>
              <a:gd name="T12" fmla="*/ 0 w 873"/>
              <a:gd name="T13" fmla="*/ 873 h 873"/>
              <a:gd name="T14" fmla="*/ 342 w 873"/>
              <a:gd name="T15" fmla="*/ 873 h 873"/>
              <a:gd name="T16" fmla="*/ 873 w 873"/>
              <a:gd name="T17" fmla="*/ 343 h 873"/>
              <a:gd name="T18" fmla="*/ 873 w 873"/>
              <a:gd name="T19"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873">
                <a:moveTo>
                  <a:pt x="873" y="0"/>
                </a:moveTo>
                <a:cubicBezTo>
                  <a:pt x="682" y="5"/>
                  <a:pt x="507" y="69"/>
                  <a:pt x="364" y="175"/>
                </a:cubicBezTo>
                <a:cubicBezTo>
                  <a:pt x="324" y="168"/>
                  <a:pt x="324" y="168"/>
                  <a:pt x="324" y="168"/>
                </a:cubicBezTo>
                <a:cubicBezTo>
                  <a:pt x="137" y="137"/>
                  <a:pt x="137" y="137"/>
                  <a:pt x="137" y="137"/>
                </a:cubicBezTo>
                <a:cubicBezTo>
                  <a:pt x="168" y="325"/>
                  <a:pt x="168" y="325"/>
                  <a:pt x="168" y="325"/>
                </a:cubicBezTo>
                <a:cubicBezTo>
                  <a:pt x="174" y="364"/>
                  <a:pt x="174" y="364"/>
                  <a:pt x="174" y="364"/>
                </a:cubicBezTo>
                <a:cubicBezTo>
                  <a:pt x="69" y="507"/>
                  <a:pt x="4" y="683"/>
                  <a:pt x="0" y="873"/>
                </a:cubicBezTo>
                <a:cubicBezTo>
                  <a:pt x="342" y="873"/>
                  <a:pt x="342" y="873"/>
                  <a:pt x="342" y="873"/>
                </a:cubicBezTo>
                <a:cubicBezTo>
                  <a:pt x="354" y="586"/>
                  <a:pt x="585" y="354"/>
                  <a:pt x="873" y="343"/>
                </a:cubicBezTo>
                <a:lnTo>
                  <a:pt x="873" y="0"/>
                </a:lnTo>
                <a:close/>
              </a:path>
            </a:pathLst>
          </a:custGeom>
          <a:solidFill>
            <a:srgbClr val="C90719"/>
          </a:solidFill>
          <a:ln>
            <a:noFill/>
          </a:ln>
        </p:spPr>
        <p:txBody>
          <a:bodyPr vert="horz" wrap="square" lIns="91440" tIns="45720" rIns="91440" bIns="45720" numCol="1" anchor="t" anchorCtr="0" compatLnSpc="1"/>
          <a:lstStyle/>
          <a:p>
            <a:endParaRPr lang="zh-CN" altLang="en-US" sz="1200" dirty="0"/>
          </a:p>
        </p:txBody>
      </p:sp>
      <p:sp>
        <p:nvSpPr>
          <p:cNvPr id="15" name="椭圆 14"/>
          <p:cNvSpPr/>
          <p:nvPr/>
        </p:nvSpPr>
        <p:spPr>
          <a:xfrm rot="18900000">
            <a:off x="5776866" y="1596960"/>
            <a:ext cx="4484122" cy="448412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相互贯通</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788342" y="1596960"/>
            <a:ext cx="4484122" cy="4484122"/>
            <a:chOff x="5788342" y="1596960"/>
            <a:chExt cx="4484122" cy="4484122"/>
          </a:xfrm>
        </p:grpSpPr>
        <p:sp>
          <p:nvSpPr>
            <p:cNvPr id="5" name="Freeform 8"/>
            <p:cNvSpPr/>
            <p:nvPr/>
          </p:nvSpPr>
          <p:spPr bwMode="auto">
            <a:xfrm>
              <a:off x="8032226" y="1764825"/>
              <a:ext cx="2024214" cy="2024215"/>
            </a:xfrm>
            <a:custGeom>
              <a:avLst/>
              <a:gdLst>
                <a:gd name="T0" fmla="*/ 0 w 873"/>
                <a:gd name="T1" fmla="*/ 0 h 873"/>
                <a:gd name="T2" fmla="*/ 0 w 873"/>
                <a:gd name="T3" fmla="*/ 343 h 873"/>
                <a:gd name="T4" fmla="*/ 530 w 873"/>
                <a:gd name="T5" fmla="*/ 873 h 873"/>
                <a:gd name="T6" fmla="*/ 873 w 873"/>
                <a:gd name="T7" fmla="*/ 873 h 873"/>
                <a:gd name="T8" fmla="*/ 698 w 873"/>
                <a:gd name="T9" fmla="*/ 364 h 873"/>
                <a:gd name="T10" fmla="*/ 705 w 873"/>
                <a:gd name="T11" fmla="*/ 325 h 873"/>
                <a:gd name="T12" fmla="*/ 736 w 873"/>
                <a:gd name="T13" fmla="*/ 137 h 873"/>
                <a:gd name="T14" fmla="*/ 548 w 873"/>
                <a:gd name="T15" fmla="*/ 168 h 873"/>
                <a:gd name="T16" fmla="*/ 509 w 873"/>
                <a:gd name="T17" fmla="*/ 175 h 873"/>
                <a:gd name="T18" fmla="*/ 0 w 873"/>
                <a:gd name="T19"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873">
                  <a:moveTo>
                    <a:pt x="0" y="0"/>
                  </a:moveTo>
                  <a:cubicBezTo>
                    <a:pt x="0" y="343"/>
                    <a:pt x="0" y="343"/>
                    <a:pt x="0" y="343"/>
                  </a:cubicBezTo>
                  <a:cubicBezTo>
                    <a:pt x="288" y="354"/>
                    <a:pt x="519" y="586"/>
                    <a:pt x="530" y="873"/>
                  </a:cubicBezTo>
                  <a:cubicBezTo>
                    <a:pt x="873" y="873"/>
                    <a:pt x="873" y="873"/>
                    <a:pt x="873" y="873"/>
                  </a:cubicBezTo>
                  <a:cubicBezTo>
                    <a:pt x="868" y="683"/>
                    <a:pt x="804" y="507"/>
                    <a:pt x="698" y="364"/>
                  </a:cubicBezTo>
                  <a:cubicBezTo>
                    <a:pt x="705" y="325"/>
                    <a:pt x="705" y="325"/>
                    <a:pt x="705" y="325"/>
                  </a:cubicBezTo>
                  <a:cubicBezTo>
                    <a:pt x="736" y="137"/>
                    <a:pt x="736" y="137"/>
                    <a:pt x="736" y="137"/>
                  </a:cubicBezTo>
                  <a:cubicBezTo>
                    <a:pt x="548" y="168"/>
                    <a:pt x="548" y="168"/>
                    <a:pt x="548" y="168"/>
                  </a:cubicBezTo>
                  <a:cubicBezTo>
                    <a:pt x="509" y="175"/>
                    <a:pt x="509" y="175"/>
                    <a:pt x="509" y="175"/>
                  </a:cubicBezTo>
                  <a:cubicBezTo>
                    <a:pt x="366" y="69"/>
                    <a:pt x="190" y="5"/>
                    <a:pt x="0" y="0"/>
                  </a:cubicBezTo>
                  <a:close/>
                </a:path>
              </a:pathLst>
            </a:custGeom>
            <a:solidFill>
              <a:srgbClr val="C90719"/>
            </a:solidFill>
            <a:ln>
              <a:noFill/>
            </a:ln>
          </p:spPr>
          <p:txBody>
            <a:bodyPr vert="horz" wrap="square" lIns="91440" tIns="45720" rIns="91440" bIns="45720" numCol="1" anchor="t" anchorCtr="0" compatLnSpc="1"/>
            <a:lstStyle/>
            <a:p>
              <a:endParaRPr lang="zh-CN" altLang="en-US" sz="1400"/>
            </a:p>
          </p:txBody>
        </p:sp>
        <p:sp>
          <p:nvSpPr>
            <p:cNvPr id="18" name="椭圆 17"/>
            <p:cNvSpPr/>
            <p:nvPr/>
          </p:nvSpPr>
          <p:spPr>
            <a:xfrm rot="2700000">
              <a:off x="5788342" y="1596960"/>
              <a:ext cx="4484122" cy="448412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相辅相成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0" y="1891519"/>
            <a:ext cx="5092570" cy="710592"/>
            <a:chOff x="-4682" y="3573016"/>
            <a:chExt cx="5092570" cy="710592"/>
          </a:xfrm>
        </p:grpSpPr>
        <p:grpSp>
          <p:nvGrpSpPr>
            <p:cNvPr id="28" name="组合 27"/>
            <p:cNvGrpSpPr/>
            <p:nvPr/>
          </p:nvGrpSpPr>
          <p:grpSpPr>
            <a:xfrm>
              <a:off x="-4682" y="3573016"/>
              <a:ext cx="5092570" cy="710592"/>
              <a:chOff x="1224357" y="986482"/>
              <a:chExt cx="7001057" cy="1722438"/>
            </a:xfrm>
          </p:grpSpPr>
          <p:sp>
            <p:nvSpPr>
              <p:cNvPr id="30" name="Rectangle 23"/>
              <p:cNvSpPr>
                <a:spLocks noChangeArrowheads="1"/>
              </p:cNvSpPr>
              <p:nvPr/>
            </p:nvSpPr>
            <p:spPr bwMode="auto">
              <a:xfrm>
                <a:off x="2544365" y="986482"/>
                <a:ext cx="5681049" cy="1722438"/>
              </a:xfrm>
              <a:prstGeom prst="rect">
                <a:avLst/>
              </a:prstGeom>
              <a:solidFill>
                <a:srgbClr val="C907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Freeform 27"/>
              <p:cNvSpPr/>
              <p:nvPr/>
            </p:nvSpPr>
            <p:spPr bwMode="auto">
              <a:xfrm>
                <a:off x="1925240" y="986482"/>
                <a:ext cx="619125" cy="1722438"/>
              </a:xfrm>
              <a:custGeom>
                <a:avLst/>
                <a:gdLst>
                  <a:gd name="T0" fmla="*/ 0 w 390"/>
                  <a:gd name="T1" fmla="*/ 883 h 1085"/>
                  <a:gd name="T2" fmla="*/ 16 w 390"/>
                  <a:gd name="T3" fmla="*/ 166 h 1085"/>
                  <a:gd name="T4" fmla="*/ 390 w 390"/>
                  <a:gd name="T5" fmla="*/ 0 h 1085"/>
                  <a:gd name="T6" fmla="*/ 390 w 390"/>
                  <a:gd name="T7" fmla="*/ 1085 h 1085"/>
                  <a:gd name="T8" fmla="*/ 0 w 390"/>
                  <a:gd name="T9" fmla="*/ 883 h 1085"/>
                </a:gdLst>
                <a:ahLst/>
                <a:cxnLst>
                  <a:cxn ang="0">
                    <a:pos x="T0" y="T1"/>
                  </a:cxn>
                  <a:cxn ang="0">
                    <a:pos x="T2" y="T3"/>
                  </a:cxn>
                  <a:cxn ang="0">
                    <a:pos x="T4" y="T5"/>
                  </a:cxn>
                  <a:cxn ang="0">
                    <a:pos x="T6" y="T7"/>
                  </a:cxn>
                  <a:cxn ang="0">
                    <a:pos x="T8" y="T9"/>
                  </a:cxn>
                </a:cxnLst>
                <a:rect l="0" t="0" r="r" b="b"/>
                <a:pathLst>
                  <a:path w="390" h="1085">
                    <a:moveTo>
                      <a:pt x="0" y="883"/>
                    </a:moveTo>
                    <a:lnTo>
                      <a:pt x="16" y="166"/>
                    </a:lnTo>
                    <a:lnTo>
                      <a:pt x="390" y="0"/>
                    </a:lnTo>
                    <a:lnTo>
                      <a:pt x="390" y="1085"/>
                    </a:lnTo>
                    <a:lnTo>
                      <a:pt x="0" y="883"/>
                    </a:lnTo>
                    <a:close/>
                  </a:path>
                </a:pathLst>
              </a:custGeom>
              <a:solidFill>
                <a:srgbClr val="A41D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Rectangle 28"/>
              <p:cNvSpPr>
                <a:spLocks noChangeArrowheads="1"/>
              </p:cNvSpPr>
              <p:nvPr/>
            </p:nvSpPr>
            <p:spPr bwMode="auto">
              <a:xfrm>
                <a:off x="1224357" y="1250008"/>
                <a:ext cx="726281" cy="1147764"/>
              </a:xfrm>
              <a:prstGeom prst="rect">
                <a:avLst/>
              </a:prstGeom>
              <a:solidFill>
                <a:srgbClr val="C907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23" name="矩形 22"/>
            <p:cNvSpPr/>
            <p:nvPr/>
          </p:nvSpPr>
          <p:spPr>
            <a:xfrm>
              <a:off x="1151947" y="3573016"/>
              <a:ext cx="3739485" cy="581057"/>
            </a:xfrm>
            <a:prstGeom prst="rect">
              <a:avLst/>
            </a:prstGeom>
          </p:spPr>
          <p:txBody>
            <a:bodyPr wrap="none">
              <a:spAutoFit/>
            </a:bodyPr>
            <a:lstStyle/>
            <a:p>
              <a:pPr lvl="0" algn="ctr">
                <a:lnSpc>
                  <a:spcPct val="150000"/>
                </a:lnSpc>
                <a:buClr>
                  <a:srgbClr val="E46C0A"/>
                </a:buClr>
              </a:pPr>
              <a:r>
                <a:rPr lang="zh-CN" altLang="en-US" sz="2400" b="1" kern="0" spc="120" dirty="0">
                  <a:solidFill>
                    <a:schemeClr val="bg1"/>
                  </a:solidFill>
                  <a:latin typeface="微软雅黑" panose="020B0503020204020204" pitchFamily="34" charset="-122"/>
                  <a:ea typeface="微软雅黑" panose="020B0503020204020204" pitchFamily="34" charset="-122"/>
                </a:rPr>
                <a:t>着力在全面系统上下功夫</a:t>
              </a:r>
              <a:endParaRPr lang="en-US" altLang="zh-CN" sz="2400" b="1" kern="0" spc="120"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5735960" y="1609288"/>
            <a:ext cx="4484122" cy="4484122"/>
            <a:chOff x="5788342" y="1596961"/>
            <a:chExt cx="4484122" cy="4484122"/>
          </a:xfrm>
        </p:grpSpPr>
        <p:grpSp>
          <p:nvGrpSpPr>
            <p:cNvPr id="22" name="组合 21"/>
            <p:cNvGrpSpPr/>
            <p:nvPr/>
          </p:nvGrpSpPr>
          <p:grpSpPr>
            <a:xfrm>
              <a:off x="5788342" y="1596961"/>
              <a:ext cx="4484122" cy="4484122"/>
              <a:chOff x="3731353" y="1596961"/>
              <a:chExt cx="4772154" cy="4772154"/>
            </a:xfrm>
            <a:effectLst>
              <a:outerShdw blurRad="254000" dist="38100" dir="2700000" sx="102000" sy="102000" algn="tl" rotWithShape="0">
                <a:prstClr val="black">
                  <a:alpha val="40000"/>
                </a:prstClr>
              </a:outerShdw>
            </a:effectLst>
          </p:grpSpPr>
          <p:sp>
            <p:nvSpPr>
              <p:cNvPr id="9" name="Freeform 10"/>
              <p:cNvSpPr/>
              <p:nvPr/>
            </p:nvSpPr>
            <p:spPr bwMode="auto">
              <a:xfrm>
                <a:off x="3906838" y="4038601"/>
                <a:ext cx="2155825" cy="2154238"/>
              </a:xfrm>
              <a:custGeom>
                <a:avLst/>
                <a:gdLst>
                  <a:gd name="T0" fmla="*/ 873 w 873"/>
                  <a:gd name="T1" fmla="*/ 531 h 873"/>
                  <a:gd name="T2" fmla="*/ 342 w 873"/>
                  <a:gd name="T3" fmla="*/ 0 h 873"/>
                  <a:gd name="T4" fmla="*/ 0 w 873"/>
                  <a:gd name="T5" fmla="*/ 0 h 873"/>
                  <a:gd name="T6" fmla="*/ 174 w 873"/>
                  <a:gd name="T7" fmla="*/ 509 h 873"/>
                  <a:gd name="T8" fmla="*/ 168 w 873"/>
                  <a:gd name="T9" fmla="*/ 549 h 873"/>
                  <a:gd name="T10" fmla="*/ 137 w 873"/>
                  <a:gd name="T11" fmla="*/ 736 h 873"/>
                  <a:gd name="T12" fmla="*/ 324 w 873"/>
                  <a:gd name="T13" fmla="*/ 705 h 873"/>
                  <a:gd name="T14" fmla="*/ 364 w 873"/>
                  <a:gd name="T15" fmla="*/ 699 h 873"/>
                  <a:gd name="T16" fmla="*/ 873 w 873"/>
                  <a:gd name="T17" fmla="*/ 873 h 873"/>
                  <a:gd name="T18" fmla="*/ 873 w 873"/>
                  <a:gd name="T19" fmla="*/ 53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873">
                    <a:moveTo>
                      <a:pt x="873" y="531"/>
                    </a:moveTo>
                    <a:cubicBezTo>
                      <a:pt x="585" y="520"/>
                      <a:pt x="354" y="288"/>
                      <a:pt x="342" y="0"/>
                    </a:cubicBezTo>
                    <a:cubicBezTo>
                      <a:pt x="0" y="0"/>
                      <a:pt x="0" y="0"/>
                      <a:pt x="0" y="0"/>
                    </a:cubicBezTo>
                    <a:cubicBezTo>
                      <a:pt x="4" y="191"/>
                      <a:pt x="69" y="366"/>
                      <a:pt x="174" y="509"/>
                    </a:cubicBezTo>
                    <a:cubicBezTo>
                      <a:pt x="168" y="549"/>
                      <a:pt x="168" y="549"/>
                      <a:pt x="168" y="549"/>
                    </a:cubicBezTo>
                    <a:cubicBezTo>
                      <a:pt x="137" y="736"/>
                      <a:pt x="137" y="736"/>
                      <a:pt x="137" y="736"/>
                    </a:cubicBezTo>
                    <a:cubicBezTo>
                      <a:pt x="324" y="705"/>
                      <a:pt x="324" y="705"/>
                      <a:pt x="324" y="705"/>
                    </a:cubicBezTo>
                    <a:cubicBezTo>
                      <a:pt x="364" y="699"/>
                      <a:pt x="364" y="699"/>
                      <a:pt x="364" y="699"/>
                    </a:cubicBezTo>
                    <a:cubicBezTo>
                      <a:pt x="507" y="805"/>
                      <a:pt x="682" y="869"/>
                      <a:pt x="873" y="873"/>
                    </a:cubicBezTo>
                    <a:lnTo>
                      <a:pt x="873" y="531"/>
                    </a:lnTo>
                    <a:close/>
                  </a:path>
                </a:pathLst>
              </a:custGeom>
              <a:solidFill>
                <a:srgbClr val="C90719"/>
              </a:solidFill>
              <a:ln>
                <a:noFill/>
              </a:ln>
            </p:spPr>
            <p:txBody>
              <a:bodyPr vert="horz" wrap="square" lIns="91440" tIns="45720" rIns="91440" bIns="45720" numCol="1" anchor="t" anchorCtr="0" compatLnSpc="1"/>
              <a:lstStyle/>
              <a:p>
                <a:endParaRPr lang="zh-CN" altLang="en-US" sz="1400"/>
              </a:p>
            </p:txBody>
          </p:sp>
          <p:sp>
            <p:nvSpPr>
              <p:cNvPr id="20" name="椭圆 19"/>
              <p:cNvSpPr/>
              <p:nvPr/>
            </p:nvSpPr>
            <p:spPr>
              <a:xfrm rot="13500000">
                <a:off x="3731353" y="1596961"/>
                <a:ext cx="4772154" cy="477215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zh-CN" altLang="en-US" sz="2800" b="1" dirty="0">
                    <a:solidFill>
                      <a:srgbClr val="C90719"/>
                    </a:solidFill>
                    <a:latin typeface="微软雅黑" panose="020B0503020204020204" pitchFamily="34" charset="-122"/>
                    <a:ea typeface="微软雅黑" panose="020B0503020204020204" pitchFamily="34" charset="-122"/>
                  </a:rPr>
                  <a:t>不可分割</a:t>
                </a:r>
                <a:endParaRPr lang="zh-CN" altLang="en-US" sz="2800" b="1" dirty="0">
                  <a:solidFill>
                    <a:srgbClr val="C90719"/>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6315072" y="4352036"/>
              <a:ext cx="1135319" cy="1212413"/>
              <a:chOff x="6314486" y="4352036"/>
              <a:chExt cx="1135319" cy="1212413"/>
            </a:xfrm>
          </p:grpSpPr>
          <p:sp>
            <p:nvSpPr>
              <p:cNvPr id="2" name="TextBox 1"/>
              <p:cNvSpPr txBox="1"/>
              <p:nvPr/>
            </p:nvSpPr>
            <p:spPr>
              <a:xfrm rot="3508214">
                <a:off x="6299097" y="4367425"/>
                <a:ext cx="49244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不</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rot="3223307">
                <a:off x="6492730" y="4646827"/>
                <a:ext cx="49244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7" name="TextBox 26"/>
              <p:cNvSpPr txBox="1"/>
              <p:nvPr/>
            </p:nvSpPr>
            <p:spPr>
              <a:xfrm rot="2454460">
                <a:off x="6719325" y="4884722"/>
                <a:ext cx="49244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5" name="TextBox 34"/>
              <p:cNvSpPr txBox="1"/>
              <p:nvPr/>
            </p:nvSpPr>
            <p:spPr>
              <a:xfrm rot="2234233">
                <a:off x="6957362" y="5102784"/>
                <a:ext cx="49244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割</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grpSp>
        <p:nvGrpSpPr>
          <p:cNvPr id="10" name="组合 9"/>
          <p:cNvGrpSpPr/>
          <p:nvPr/>
        </p:nvGrpSpPr>
        <p:grpSpPr>
          <a:xfrm>
            <a:off x="5743371" y="1633716"/>
            <a:ext cx="4484122" cy="4484122"/>
            <a:chOff x="5795753" y="1621389"/>
            <a:chExt cx="4484122" cy="4484122"/>
          </a:xfrm>
        </p:grpSpPr>
        <p:grpSp>
          <p:nvGrpSpPr>
            <p:cNvPr id="21" name="组合 20"/>
            <p:cNvGrpSpPr/>
            <p:nvPr/>
          </p:nvGrpSpPr>
          <p:grpSpPr>
            <a:xfrm>
              <a:off x="5795753" y="1621389"/>
              <a:ext cx="4484122" cy="4484122"/>
              <a:chOff x="3742340" y="1622958"/>
              <a:chExt cx="4772154" cy="4772154"/>
            </a:xfrm>
            <a:effectLst>
              <a:outerShdw blurRad="254000" dist="38100" dir="2700000" sx="102000" sy="102000" algn="tl" rotWithShape="0">
                <a:prstClr val="black">
                  <a:alpha val="40000"/>
                </a:prstClr>
              </a:outerShdw>
            </a:effectLst>
          </p:grpSpPr>
          <p:sp>
            <p:nvSpPr>
              <p:cNvPr id="8" name="Freeform 9"/>
              <p:cNvSpPr/>
              <p:nvPr/>
            </p:nvSpPr>
            <p:spPr bwMode="auto">
              <a:xfrm>
                <a:off x="6170613" y="4038601"/>
                <a:ext cx="2154237" cy="2154238"/>
              </a:xfrm>
              <a:custGeom>
                <a:avLst/>
                <a:gdLst>
                  <a:gd name="T0" fmla="*/ 530 w 873"/>
                  <a:gd name="T1" fmla="*/ 0 h 873"/>
                  <a:gd name="T2" fmla="*/ 0 w 873"/>
                  <a:gd name="T3" fmla="*/ 531 h 873"/>
                  <a:gd name="T4" fmla="*/ 0 w 873"/>
                  <a:gd name="T5" fmla="*/ 873 h 873"/>
                  <a:gd name="T6" fmla="*/ 509 w 873"/>
                  <a:gd name="T7" fmla="*/ 699 h 873"/>
                  <a:gd name="T8" fmla="*/ 548 w 873"/>
                  <a:gd name="T9" fmla="*/ 705 h 873"/>
                  <a:gd name="T10" fmla="*/ 736 w 873"/>
                  <a:gd name="T11" fmla="*/ 736 h 873"/>
                  <a:gd name="T12" fmla="*/ 705 w 873"/>
                  <a:gd name="T13" fmla="*/ 549 h 873"/>
                  <a:gd name="T14" fmla="*/ 698 w 873"/>
                  <a:gd name="T15" fmla="*/ 509 h 873"/>
                  <a:gd name="T16" fmla="*/ 873 w 873"/>
                  <a:gd name="T17" fmla="*/ 0 h 873"/>
                  <a:gd name="T18" fmla="*/ 530 w 873"/>
                  <a:gd name="T19"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873">
                    <a:moveTo>
                      <a:pt x="530" y="0"/>
                    </a:moveTo>
                    <a:cubicBezTo>
                      <a:pt x="519" y="288"/>
                      <a:pt x="288" y="520"/>
                      <a:pt x="0" y="531"/>
                    </a:cubicBezTo>
                    <a:cubicBezTo>
                      <a:pt x="0" y="873"/>
                      <a:pt x="0" y="873"/>
                      <a:pt x="0" y="873"/>
                    </a:cubicBezTo>
                    <a:cubicBezTo>
                      <a:pt x="190" y="869"/>
                      <a:pt x="366" y="805"/>
                      <a:pt x="509" y="699"/>
                    </a:cubicBezTo>
                    <a:cubicBezTo>
                      <a:pt x="548" y="705"/>
                      <a:pt x="548" y="705"/>
                      <a:pt x="548" y="705"/>
                    </a:cubicBezTo>
                    <a:cubicBezTo>
                      <a:pt x="736" y="736"/>
                      <a:pt x="736" y="736"/>
                      <a:pt x="736" y="736"/>
                    </a:cubicBezTo>
                    <a:cubicBezTo>
                      <a:pt x="705" y="549"/>
                      <a:pt x="705" y="549"/>
                      <a:pt x="705" y="549"/>
                    </a:cubicBezTo>
                    <a:cubicBezTo>
                      <a:pt x="698" y="509"/>
                      <a:pt x="698" y="509"/>
                      <a:pt x="698" y="509"/>
                    </a:cubicBezTo>
                    <a:cubicBezTo>
                      <a:pt x="804" y="366"/>
                      <a:pt x="868" y="191"/>
                      <a:pt x="873" y="0"/>
                    </a:cubicBezTo>
                    <a:lnTo>
                      <a:pt x="530" y="0"/>
                    </a:lnTo>
                    <a:close/>
                  </a:path>
                </a:pathLst>
              </a:custGeom>
              <a:solidFill>
                <a:srgbClr val="C00000"/>
              </a:solidFill>
              <a:ln>
                <a:noFill/>
              </a:ln>
            </p:spPr>
            <p:txBody>
              <a:bodyPr vert="horz" wrap="square" lIns="91440" tIns="45720" rIns="91440" bIns="45720" numCol="1" anchor="t" anchorCtr="0" compatLnSpc="1"/>
              <a:lstStyle/>
              <a:p>
                <a:endParaRPr lang="zh-CN" altLang="en-US" sz="1400">
                  <a:solidFill>
                    <a:schemeClr val="bg1"/>
                  </a:solidFill>
                </a:endParaRPr>
              </a:p>
            </p:txBody>
          </p:sp>
          <p:sp>
            <p:nvSpPr>
              <p:cNvPr id="19" name="椭圆 18"/>
              <p:cNvSpPr/>
              <p:nvPr/>
            </p:nvSpPr>
            <p:spPr>
              <a:xfrm rot="8100000">
                <a:off x="3742340" y="1622958"/>
                <a:ext cx="4772154" cy="477215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rot="15385974">
              <a:off x="8599972" y="4241233"/>
              <a:ext cx="1072326" cy="1368539"/>
              <a:chOff x="6339926" y="4254231"/>
              <a:chExt cx="1072326" cy="1368539"/>
            </a:xfrm>
          </p:grpSpPr>
          <p:sp>
            <p:nvSpPr>
              <p:cNvPr id="42" name="TextBox 41"/>
              <p:cNvSpPr txBox="1"/>
              <p:nvPr/>
            </p:nvSpPr>
            <p:spPr>
              <a:xfrm rot="4384433">
                <a:off x="6324537" y="4269620"/>
                <a:ext cx="49244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3" name="TextBox 42"/>
              <p:cNvSpPr txBox="1"/>
              <p:nvPr/>
            </p:nvSpPr>
            <p:spPr>
              <a:xfrm rot="3766851">
                <a:off x="6460215" y="4579688"/>
                <a:ext cx="49244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机</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4" name="TextBox 43"/>
              <p:cNvSpPr txBox="1"/>
              <p:nvPr/>
            </p:nvSpPr>
            <p:spPr>
              <a:xfrm rot="2932098">
                <a:off x="6636162" y="4864759"/>
                <a:ext cx="49244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5" name="TextBox 44"/>
              <p:cNvSpPr txBox="1"/>
              <p:nvPr/>
            </p:nvSpPr>
            <p:spPr>
              <a:xfrm rot="2276838">
                <a:off x="6919809" y="5161105"/>
                <a:ext cx="49244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0" name="组合 259"/>
          <p:cNvGrpSpPr/>
          <p:nvPr/>
        </p:nvGrpSpPr>
        <p:grpSpPr>
          <a:xfrm>
            <a:off x="-4682" y="1144178"/>
            <a:ext cx="5092570" cy="710592"/>
            <a:chOff x="-4682" y="3573016"/>
            <a:chExt cx="5092570" cy="710592"/>
          </a:xfrm>
        </p:grpSpPr>
        <p:grpSp>
          <p:nvGrpSpPr>
            <p:cNvPr id="261" name="组合 260"/>
            <p:cNvGrpSpPr/>
            <p:nvPr/>
          </p:nvGrpSpPr>
          <p:grpSpPr>
            <a:xfrm>
              <a:off x="-4682" y="3573016"/>
              <a:ext cx="5092570" cy="710592"/>
              <a:chOff x="1224357" y="986482"/>
              <a:chExt cx="7001057" cy="1722438"/>
            </a:xfrm>
          </p:grpSpPr>
          <p:sp>
            <p:nvSpPr>
              <p:cNvPr id="263" name="Rectangle 23"/>
              <p:cNvSpPr>
                <a:spLocks noChangeArrowheads="1"/>
              </p:cNvSpPr>
              <p:nvPr/>
            </p:nvSpPr>
            <p:spPr bwMode="auto">
              <a:xfrm>
                <a:off x="2544365" y="986482"/>
                <a:ext cx="5681049" cy="1722438"/>
              </a:xfrm>
              <a:prstGeom prst="rect">
                <a:avLst/>
              </a:prstGeom>
              <a:solidFill>
                <a:srgbClr val="C907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4" name="Freeform 27"/>
              <p:cNvSpPr/>
              <p:nvPr/>
            </p:nvSpPr>
            <p:spPr bwMode="auto">
              <a:xfrm>
                <a:off x="1925240" y="986482"/>
                <a:ext cx="619125" cy="1722438"/>
              </a:xfrm>
              <a:custGeom>
                <a:avLst/>
                <a:gdLst>
                  <a:gd name="T0" fmla="*/ 0 w 390"/>
                  <a:gd name="T1" fmla="*/ 883 h 1085"/>
                  <a:gd name="T2" fmla="*/ 16 w 390"/>
                  <a:gd name="T3" fmla="*/ 166 h 1085"/>
                  <a:gd name="T4" fmla="*/ 390 w 390"/>
                  <a:gd name="T5" fmla="*/ 0 h 1085"/>
                  <a:gd name="T6" fmla="*/ 390 w 390"/>
                  <a:gd name="T7" fmla="*/ 1085 h 1085"/>
                  <a:gd name="T8" fmla="*/ 0 w 390"/>
                  <a:gd name="T9" fmla="*/ 883 h 1085"/>
                </a:gdLst>
                <a:ahLst/>
                <a:cxnLst>
                  <a:cxn ang="0">
                    <a:pos x="T0" y="T1"/>
                  </a:cxn>
                  <a:cxn ang="0">
                    <a:pos x="T2" y="T3"/>
                  </a:cxn>
                  <a:cxn ang="0">
                    <a:pos x="T4" y="T5"/>
                  </a:cxn>
                  <a:cxn ang="0">
                    <a:pos x="T6" y="T7"/>
                  </a:cxn>
                  <a:cxn ang="0">
                    <a:pos x="T8" y="T9"/>
                  </a:cxn>
                </a:cxnLst>
                <a:rect l="0" t="0" r="r" b="b"/>
                <a:pathLst>
                  <a:path w="390" h="1085">
                    <a:moveTo>
                      <a:pt x="0" y="883"/>
                    </a:moveTo>
                    <a:lnTo>
                      <a:pt x="16" y="166"/>
                    </a:lnTo>
                    <a:lnTo>
                      <a:pt x="390" y="0"/>
                    </a:lnTo>
                    <a:lnTo>
                      <a:pt x="390" y="1085"/>
                    </a:lnTo>
                    <a:lnTo>
                      <a:pt x="0" y="883"/>
                    </a:lnTo>
                    <a:close/>
                  </a:path>
                </a:pathLst>
              </a:custGeom>
              <a:solidFill>
                <a:srgbClr val="A41D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Rectangle 28"/>
              <p:cNvSpPr>
                <a:spLocks noChangeArrowheads="1"/>
              </p:cNvSpPr>
              <p:nvPr/>
            </p:nvSpPr>
            <p:spPr bwMode="auto">
              <a:xfrm>
                <a:off x="1224357" y="1250008"/>
                <a:ext cx="726281" cy="1147764"/>
              </a:xfrm>
              <a:prstGeom prst="rect">
                <a:avLst/>
              </a:prstGeom>
              <a:solidFill>
                <a:srgbClr val="C907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262" name="矩形 261"/>
            <p:cNvSpPr/>
            <p:nvPr/>
          </p:nvSpPr>
          <p:spPr>
            <a:xfrm>
              <a:off x="1151946" y="3573016"/>
              <a:ext cx="3739485" cy="581057"/>
            </a:xfrm>
            <a:prstGeom prst="rect">
              <a:avLst/>
            </a:prstGeom>
          </p:spPr>
          <p:txBody>
            <a:bodyPr wrap="none">
              <a:spAutoFit/>
            </a:bodyPr>
            <a:lstStyle/>
            <a:p>
              <a:pPr lvl="0" algn="ctr">
                <a:lnSpc>
                  <a:spcPct val="150000"/>
                </a:lnSpc>
                <a:buClr>
                  <a:srgbClr val="E46C0A"/>
                </a:buClr>
              </a:pPr>
              <a:r>
                <a:rPr lang="zh-CN" altLang="en-US" sz="2400" b="1" kern="0" spc="120" dirty="0">
                  <a:solidFill>
                    <a:schemeClr val="bg1"/>
                  </a:solidFill>
                  <a:latin typeface="微软雅黑" panose="020B0503020204020204" pitchFamily="34" charset="-122"/>
                  <a:ea typeface="微软雅黑" panose="020B0503020204020204" pitchFamily="34" charset="-122"/>
                </a:rPr>
                <a:t>着力在融会贯通上下功夫</a:t>
              </a:r>
              <a:endParaRPr lang="en-US" altLang="zh-CN" sz="2400" b="1" kern="0" spc="120" dirty="0">
                <a:solidFill>
                  <a:schemeClr val="bg1"/>
                </a:solidFill>
                <a:latin typeface="微软雅黑" panose="020B0503020204020204" pitchFamily="34" charset="-122"/>
                <a:ea typeface="微软雅黑" panose="020B0503020204020204" pitchFamily="34" charset="-122"/>
              </a:endParaRPr>
            </a:p>
          </p:txBody>
        </p:sp>
      </p:grpSp>
      <p:cxnSp>
        <p:nvCxnSpPr>
          <p:cNvPr id="234" name="Straight Connector 29"/>
          <p:cNvCxnSpPr/>
          <p:nvPr/>
        </p:nvCxnSpPr>
        <p:spPr>
          <a:xfrm flipH="1">
            <a:off x="1100137" y="3172362"/>
            <a:ext cx="9964415" cy="0"/>
          </a:xfrm>
          <a:prstGeom prst="line">
            <a:avLst/>
          </a:prstGeom>
          <a:ln w="28575">
            <a:solidFill>
              <a:srgbClr val="C90719"/>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778002" y="2505612"/>
            <a:ext cx="1661814" cy="3708010"/>
            <a:chOff x="2778002" y="2505612"/>
            <a:chExt cx="1661814" cy="3708010"/>
          </a:xfrm>
        </p:grpSpPr>
        <p:grpSp>
          <p:nvGrpSpPr>
            <p:cNvPr id="235" name="组合 234"/>
            <p:cNvGrpSpPr/>
            <p:nvPr/>
          </p:nvGrpSpPr>
          <p:grpSpPr>
            <a:xfrm>
              <a:off x="2890779" y="2505612"/>
              <a:ext cx="1411605" cy="1642745"/>
              <a:chOff x="2554" y="3322"/>
              <a:chExt cx="2223" cy="2587"/>
            </a:xfrm>
          </p:grpSpPr>
          <p:sp>
            <p:nvSpPr>
              <p:cNvPr id="236" name="Freeform 50"/>
              <p:cNvSpPr/>
              <p:nvPr/>
            </p:nvSpPr>
            <p:spPr>
              <a:xfrm rot="16200000">
                <a:off x="2431" y="3575"/>
                <a:ext cx="2458" cy="2210"/>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8C00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schemeClr val="bg1"/>
                  </a:solidFill>
                  <a:latin typeface="Arial" panose="020B0604020202020204" pitchFamily="34" charset="0"/>
                  <a:ea typeface="Microsoft YaHei UI" panose="020B0503020204020204" pitchFamily="34" charset="-122"/>
                  <a:sym typeface="Arial" panose="020B0604020202020204" pitchFamily="34" charset="0"/>
                </a:endParaRPr>
              </a:p>
            </p:txBody>
          </p:sp>
          <p:sp>
            <p:nvSpPr>
              <p:cNvPr id="237" name="Freeform 44"/>
              <p:cNvSpPr/>
              <p:nvPr/>
            </p:nvSpPr>
            <p:spPr>
              <a:xfrm rot="16200000">
                <a:off x="2437" y="3439"/>
                <a:ext cx="2458" cy="222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schemeClr val="bg1"/>
                  </a:solidFill>
                  <a:latin typeface="Arial" panose="020B0604020202020204" pitchFamily="34" charset="0"/>
                  <a:ea typeface="Microsoft YaHei UI" panose="020B0503020204020204" pitchFamily="34" charset="-122"/>
                  <a:sym typeface="Arial" panose="020B0604020202020204" pitchFamily="34" charset="0"/>
                </a:endParaRPr>
              </a:p>
            </p:txBody>
          </p:sp>
        </p:grpSp>
        <p:sp>
          <p:nvSpPr>
            <p:cNvPr id="251" name="TextBox 13"/>
            <p:cNvSpPr txBox="1">
              <a:spLocks noChangeArrowheads="1"/>
            </p:cNvSpPr>
            <p:nvPr/>
          </p:nvSpPr>
          <p:spPr bwMode="auto">
            <a:xfrm>
              <a:off x="2778002" y="4293096"/>
              <a:ext cx="166181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defTabSz="1216660" eaLnBrk="1" hangingPunct="1">
                <a:lnSpc>
                  <a:spcPct val="130000"/>
                </a:lnSpc>
                <a:spcBef>
                  <a:spcPct val="20000"/>
                </a:spcBef>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同学习马克思列宁主义、毛泽东思想、邓小平理论、“三个代表”重要思想、科学发展观贯通</a:t>
              </a:r>
              <a:b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b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起来</a:t>
              </a:r>
              <a:endParaRPr lang="zh-CN" altLang="en-US" sz="1600" b="1" dirty="0">
                <a:solidFill>
                  <a:schemeClr val="tx1">
                    <a:lumMod val="85000"/>
                    <a:lumOff val="15000"/>
                  </a:schemeClr>
                </a:solidFill>
                <a:latin typeface="Microsoft YaHei UI" panose="020B0503020204020204" pitchFamily="34" charset="-122"/>
                <a:ea typeface="Microsoft YaHei UI" panose="020B0503020204020204" pitchFamily="34" charset="-122"/>
                <a:sym typeface="+mn-ea"/>
              </a:endParaRPr>
            </a:p>
          </p:txBody>
        </p:sp>
        <p:sp>
          <p:nvSpPr>
            <p:cNvPr id="226" name="矩形 225"/>
            <p:cNvSpPr/>
            <p:nvPr/>
          </p:nvSpPr>
          <p:spPr>
            <a:xfrm>
              <a:off x="3143672" y="2564904"/>
              <a:ext cx="902811" cy="954107"/>
            </a:xfrm>
            <a:prstGeom prst="rect">
              <a:avLst/>
            </a:prstGeom>
          </p:spPr>
          <p:txBody>
            <a:bodyPr wrap="none">
              <a:spAutoFit/>
            </a:bodyPr>
            <a:lstStyle/>
            <a:p>
              <a:pPr algn="ctr"/>
              <a:r>
                <a:rPr lang="zh-CN" altLang="en-US" sz="2800" b="1" dirty="0">
                  <a:solidFill>
                    <a:srgbClr val="FFFCDB"/>
                  </a:solidFill>
                  <a:latin typeface="微软雅黑" panose="020B0503020204020204" pitchFamily="34" charset="-122"/>
                  <a:ea typeface="微软雅黑" panose="020B0503020204020204" pitchFamily="34" charset="-122"/>
                </a:rPr>
                <a:t>理论</a:t>
              </a:r>
              <a:endParaRPr lang="en-US" altLang="zh-CN" sz="2800" b="1" dirty="0">
                <a:solidFill>
                  <a:srgbClr val="FFFCDB"/>
                </a:solidFill>
                <a:latin typeface="微软雅黑" panose="020B0503020204020204" pitchFamily="34" charset="-122"/>
                <a:ea typeface="微软雅黑" panose="020B0503020204020204" pitchFamily="34" charset="-122"/>
              </a:endParaRPr>
            </a:p>
            <a:p>
              <a:pPr algn="ctr"/>
              <a:r>
                <a:rPr lang="zh-CN" altLang="en-US" sz="2800" b="1" dirty="0">
                  <a:solidFill>
                    <a:srgbClr val="FFFCDB"/>
                  </a:solidFill>
                  <a:latin typeface="微软雅黑" panose="020B0503020204020204" pitchFamily="34" charset="-122"/>
                  <a:ea typeface="微软雅黑" panose="020B0503020204020204" pitchFamily="34" charset="-122"/>
                </a:rPr>
                <a:t>逻辑</a:t>
              </a:r>
              <a:endParaRPr lang="zh-CN" altLang="en-US" sz="2800" dirty="0">
                <a:solidFill>
                  <a:srgbClr val="FFFCDB"/>
                </a:solidFill>
              </a:endParaRPr>
            </a:p>
          </p:txBody>
        </p:sp>
      </p:grpSp>
      <p:grpSp>
        <p:nvGrpSpPr>
          <p:cNvPr id="3" name="组合 2"/>
          <p:cNvGrpSpPr/>
          <p:nvPr/>
        </p:nvGrpSpPr>
        <p:grpSpPr>
          <a:xfrm>
            <a:off x="5303912" y="2505612"/>
            <a:ext cx="1584176" cy="2747747"/>
            <a:chOff x="5303912" y="2505612"/>
            <a:chExt cx="1584176" cy="2747747"/>
          </a:xfrm>
        </p:grpSpPr>
        <p:grpSp>
          <p:nvGrpSpPr>
            <p:cNvPr id="239" name="组合 238"/>
            <p:cNvGrpSpPr/>
            <p:nvPr/>
          </p:nvGrpSpPr>
          <p:grpSpPr>
            <a:xfrm>
              <a:off x="5357754" y="2505612"/>
              <a:ext cx="1412240" cy="1645920"/>
              <a:chOff x="6439" y="3322"/>
              <a:chExt cx="2224" cy="2592"/>
            </a:xfrm>
          </p:grpSpPr>
          <p:sp>
            <p:nvSpPr>
              <p:cNvPr id="240" name="Freeform 51"/>
              <p:cNvSpPr/>
              <p:nvPr/>
            </p:nvSpPr>
            <p:spPr>
              <a:xfrm rot="16200000">
                <a:off x="6324" y="3575"/>
                <a:ext cx="2455" cy="222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8C00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schemeClr val="bg1"/>
                  </a:solidFill>
                  <a:latin typeface="Arial" panose="020B0604020202020204" pitchFamily="34" charset="0"/>
                  <a:ea typeface="Microsoft YaHei UI" panose="020B0503020204020204" pitchFamily="34" charset="-122"/>
                  <a:sym typeface="Arial" panose="020B0604020202020204" pitchFamily="34" charset="0"/>
                </a:endParaRPr>
              </a:p>
            </p:txBody>
          </p:sp>
          <p:sp>
            <p:nvSpPr>
              <p:cNvPr id="241" name="Freeform 53"/>
              <p:cNvSpPr/>
              <p:nvPr/>
            </p:nvSpPr>
            <p:spPr>
              <a:xfrm rot="16200000">
                <a:off x="6322" y="3439"/>
                <a:ext cx="2458" cy="222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schemeClr val="bg1"/>
                  </a:solidFill>
                  <a:latin typeface="Arial" panose="020B0604020202020204" pitchFamily="34" charset="0"/>
                  <a:ea typeface="Microsoft YaHei UI" panose="020B0503020204020204" pitchFamily="34" charset="-122"/>
                  <a:sym typeface="Arial" panose="020B0604020202020204" pitchFamily="34" charset="0"/>
                </a:endParaRPr>
              </a:p>
            </p:txBody>
          </p:sp>
        </p:grpSp>
        <p:sp>
          <p:nvSpPr>
            <p:cNvPr id="271" name="矩形 270"/>
            <p:cNvSpPr/>
            <p:nvPr/>
          </p:nvSpPr>
          <p:spPr>
            <a:xfrm>
              <a:off x="5630938" y="2564904"/>
              <a:ext cx="902811" cy="954107"/>
            </a:xfrm>
            <a:prstGeom prst="rect">
              <a:avLst/>
            </a:prstGeom>
          </p:spPr>
          <p:txBody>
            <a:bodyPr wrap="none">
              <a:spAutoFit/>
            </a:bodyPr>
            <a:lstStyle/>
            <a:p>
              <a:pPr algn="ctr"/>
              <a:r>
                <a:rPr lang="zh-CN" altLang="en-US" sz="2800" b="1" dirty="0">
                  <a:solidFill>
                    <a:srgbClr val="FFFCDB"/>
                  </a:solidFill>
                  <a:latin typeface="微软雅黑" panose="020B0503020204020204" pitchFamily="34" charset="-122"/>
                  <a:ea typeface="微软雅黑" panose="020B0503020204020204" pitchFamily="34" charset="-122"/>
                </a:rPr>
                <a:t>历史</a:t>
              </a:r>
              <a:endParaRPr lang="en-US" altLang="zh-CN" sz="2800" b="1" dirty="0">
                <a:solidFill>
                  <a:srgbClr val="FFFCDB"/>
                </a:solidFill>
                <a:latin typeface="微软雅黑" panose="020B0503020204020204" pitchFamily="34" charset="-122"/>
                <a:ea typeface="微软雅黑" panose="020B0503020204020204" pitchFamily="34" charset="-122"/>
              </a:endParaRPr>
            </a:p>
            <a:p>
              <a:pPr algn="ctr"/>
              <a:r>
                <a:rPr lang="zh-CN" altLang="en-US" sz="2800" b="1" dirty="0">
                  <a:solidFill>
                    <a:srgbClr val="FFFCDB"/>
                  </a:solidFill>
                  <a:latin typeface="微软雅黑" panose="020B0503020204020204" pitchFamily="34" charset="-122"/>
                  <a:ea typeface="微软雅黑" panose="020B0503020204020204" pitchFamily="34" charset="-122"/>
                </a:rPr>
                <a:t>逻辑</a:t>
              </a:r>
              <a:endParaRPr lang="zh-CN" altLang="en-US" sz="2800" dirty="0">
                <a:solidFill>
                  <a:srgbClr val="FFFCDB"/>
                </a:solidFill>
              </a:endParaRPr>
            </a:p>
          </p:txBody>
        </p:sp>
        <p:sp>
          <p:nvSpPr>
            <p:cNvPr id="273" name="TextBox 13"/>
            <p:cNvSpPr txBox="1">
              <a:spLocks noChangeArrowheads="1"/>
            </p:cNvSpPr>
            <p:nvPr/>
          </p:nvSpPr>
          <p:spPr bwMode="auto">
            <a:xfrm>
              <a:off x="5303912" y="4293096"/>
              <a:ext cx="1584176" cy="96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30000"/>
                </a:lnSpc>
                <a:buClr>
                  <a:srgbClr val="E46C0A"/>
                </a:buCl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同学习党史、国史、社会主义发展史贯通起来</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824192" y="2505612"/>
            <a:ext cx="1584176" cy="3708010"/>
            <a:chOff x="7824192" y="2505612"/>
            <a:chExt cx="1584176" cy="3708010"/>
          </a:xfrm>
        </p:grpSpPr>
        <p:grpSp>
          <p:nvGrpSpPr>
            <p:cNvPr id="243" name="组合 242"/>
            <p:cNvGrpSpPr/>
            <p:nvPr/>
          </p:nvGrpSpPr>
          <p:grpSpPr>
            <a:xfrm>
              <a:off x="7834254" y="2505612"/>
              <a:ext cx="1412240" cy="1645920"/>
              <a:chOff x="10339" y="3322"/>
              <a:chExt cx="2224" cy="2592"/>
            </a:xfrm>
          </p:grpSpPr>
          <p:sp>
            <p:nvSpPr>
              <p:cNvPr id="244" name="Freeform 52"/>
              <p:cNvSpPr/>
              <p:nvPr/>
            </p:nvSpPr>
            <p:spPr>
              <a:xfrm rot="16200000">
                <a:off x="10224" y="3575"/>
                <a:ext cx="2455" cy="222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F8C00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schemeClr val="bg1"/>
                  </a:solidFill>
                  <a:latin typeface="Arial" panose="020B0604020202020204" pitchFamily="34" charset="0"/>
                  <a:ea typeface="Microsoft YaHei UI" panose="020B0503020204020204" pitchFamily="34" charset="-122"/>
                  <a:sym typeface="Arial" panose="020B0604020202020204" pitchFamily="34" charset="0"/>
                </a:endParaRPr>
              </a:p>
            </p:txBody>
          </p:sp>
          <p:sp>
            <p:nvSpPr>
              <p:cNvPr id="245" name="Freeform 68"/>
              <p:cNvSpPr/>
              <p:nvPr/>
            </p:nvSpPr>
            <p:spPr>
              <a:xfrm rot="16200000">
                <a:off x="10222" y="3439"/>
                <a:ext cx="2458" cy="222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schemeClr val="bg1"/>
                  </a:solidFill>
                  <a:latin typeface="Arial" panose="020B0604020202020204" pitchFamily="34" charset="0"/>
                  <a:ea typeface="Microsoft YaHei UI" panose="020B0503020204020204" pitchFamily="34" charset="-122"/>
                  <a:sym typeface="Arial" panose="020B0604020202020204" pitchFamily="34" charset="0"/>
                </a:endParaRPr>
              </a:p>
            </p:txBody>
          </p:sp>
        </p:grpSp>
        <p:sp>
          <p:nvSpPr>
            <p:cNvPr id="272" name="矩形 271"/>
            <p:cNvSpPr/>
            <p:nvPr/>
          </p:nvSpPr>
          <p:spPr>
            <a:xfrm>
              <a:off x="8089443" y="2564904"/>
              <a:ext cx="902811" cy="954107"/>
            </a:xfrm>
            <a:prstGeom prst="rect">
              <a:avLst/>
            </a:prstGeom>
          </p:spPr>
          <p:txBody>
            <a:bodyPr wrap="none">
              <a:spAutoFit/>
            </a:bodyPr>
            <a:lstStyle/>
            <a:p>
              <a:pPr algn="ctr"/>
              <a:r>
                <a:rPr lang="zh-CN" altLang="en-US" sz="2800" b="1" dirty="0">
                  <a:solidFill>
                    <a:srgbClr val="FFFCDB"/>
                  </a:solidFill>
                  <a:latin typeface="微软雅黑" panose="020B0503020204020204" pitchFamily="34" charset="-122"/>
                  <a:ea typeface="微软雅黑" panose="020B0503020204020204" pitchFamily="34" charset="-122"/>
                </a:rPr>
                <a:t>实践</a:t>
              </a:r>
              <a:endParaRPr lang="en-US" altLang="zh-CN" sz="2800" b="1" dirty="0">
                <a:solidFill>
                  <a:srgbClr val="FFFCDB"/>
                </a:solidFill>
                <a:latin typeface="微软雅黑" panose="020B0503020204020204" pitchFamily="34" charset="-122"/>
                <a:ea typeface="微软雅黑" panose="020B0503020204020204" pitchFamily="34" charset="-122"/>
              </a:endParaRPr>
            </a:p>
            <a:p>
              <a:pPr algn="ctr"/>
              <a:r>
                <a:rPr lang="zh-CN" altLang="en-US" sz="2800" b="1" dirty="0">
                  <a:solidFill>
                    <a:srgbClr val="FFFCDB"/>
                  </a:solidFill>
                  <a:latin typeface="微软雅黑" panose="020B0503020204020204" pitchFamily="34" charset="-122"/>
                  <a:ea typeface="微软雅黑" panose="020B0503020204020204" pitchFamily="34" charset="-122"/>
                </a:rPr>
                <a:t>逻辑</a:t>
              </a:r>
              <a:endParaRPr lang="zh-CN" altLang="en-US" sz="2800" dirty="0">
                <a:solidFill>
                  <a:srgbClr val="FFFCDB"/>
                </a:solidFill>
              </a:endParaRPr>
            </a:p>
          </p:txBody>
        </p:sp>
        <p:sp>
          <p:nvSpPr>
            <p:cNvPr id="274" name="TextBox 13"/>
            <p:cNvSpPr txBox="1">
              <a:spLocks noChangeArrowheads="1"/>
            </p:cNvSpPr>
            <p:nvPr/>
          </p:nvSpPr>
          <p:spPr bwMode="auto">
            <a:xfrm>
              <a:off x="7824192" y="4293096"/>
              <a:ext cx="1584176"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1216660" eaLnBrk="1" hangingPunct="1">
                <a:lnSpc>
                  <a:spcPct val="130000"/>
                </a:lnSpc>
                <a:spcBef>
                  <a:spcPct val="20000"/>
                </a:spcBef>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同我们党进行伟大斗争、建设伟大工程、推进伟大事业、实现伟大梦想的实践贯通起来</a:t>
              </a:r>
              <a:endParaRPr lang="zh-CN" altLang="en-US" sz="1600" b="1" dirty="0">
                <a:solidFill>
                  <a:schemeClr val="tx1">
                    <a:lumMod val="85000"/>
                    <a:lumOff val="15000"/>
                  </a:schemeClr>
                </a:solidFill>
                <a:latin typeface="Microsoft YaHei UI" panose="020B0503020204020204" pitchFamily="34" charset="-122"/>
                <a:ea typeface="Microsoft YaHei UI" panose="020B0503020204020204" pitchFamily="34"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500" fill="hold"/>
                                        <p:tgtEl>
                                          <p:spTgt spid="260"/>
                                        </p:tgtEl>
                                        <p:attrNameLst>
                                          <p:attrName>ppt_x</p:attrName>
                                        </p:attrNameLst>
                                      </p:cBhvr>
                                      <p:tavLst>
                                        <p:tav tm="0">
                                          <p:val>
                                            <p:strVal val="0-#ppt_w/2"/>
                                          </p:val>
                                        </p:tav>
                                        <p:tav tm="100000">
                                          <p:val>
                                            <p:strVal val="#ppt_x"/>
                                          </p:val>
                                        </p:tav>
                                      </p:tavLst>
                                    </p:anim>
                                    <p:anim calcmode="lin" valueType="num">
                                      <p:cBhvr additive="base">
                                        <p:cTn id="8" dur="500" fill="hold"/>
                                        <p:tgtEl>
                                          <p:spTgt spid="2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682" y="1144178"/>
            <a:ext cx="5092570" cy="710592"/>
            <a:chOff x="-4682" y="3573016"/>
            <a:chExt cx="5092570" cy="710592"/>
          </a:xfrm>
        </p:grpSpPr>
        <p:grpSp>
          <p:nvGrpSpPr>
            <p:cNvPr id="10" name="组合 9"/>
            <p:cNvGrpSpPr/>
            <p:nvPr/>
          </p:nvGrpSpPr>
          <p:grpSpPr>
            <a:xfrm>
              <a:off x="-4682" y="3573016"/>
              <a:ext cx="5092570" cy="710592"/>
              <a:chOff x="1224357" y="986482"/>
              <a:chExt cx="7001057" cy="1722438"/>
            </a:xfrm>
          </p:grpSpPr>
          <p:sp>
            <p:nvSpPr>
              <p:cNvPr id="13" name="Rectangle 23"/>
              <p:cNvSpPr>
                <a:spLocks noChangeArrowheads="1"/>
              </p:cNvSpPr>
              <p:nvPr/>
            </p:nvSpPr>
            <p:spPr bwMode="auto">
              <a:xfrm>
                <a:off x="2544365" y="986482"/>
                <a:ext cx="5681049" cy="1722438"/>
              </a:xfrm>
              <a:prstGeom prst="rect">
                <a:avLst/>
              </a:prstGeom>
              <a:solidFill>
                <a:srgbClr val="C907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 name="Freeform 27"/>
              <p:cNvSpPr/>
              <p:nvPr/>
            </p:nvSpPr>
            <p:spPr bwMode="auto">
              <a:xfrm>
                <a:off x="1925240" y="986482"/>
                <a:ext cx="619125" cy="1722438"/>
              </a:xfrm>
              <a:custGeom>
                <a:avLst/>
                <a:gdLst>
                  <a:gd name="T0" fmla="*/ 0 w 390"/>
                  <a:gd name="T1" fmla="*/ 883 h 1085"/>
                  <a:gd name="T2" fmla="*/ 16 w 390"/>
                  <a:gd name="T3" fmla="*/ 166 h 1085"/>
                  <a:gd name="T4" fmla="*/ 390 w 390"/>
                  <a:gd name="T5" fmla="*/ 0 h 1085"/>
                  <a:gd name="T6" fmla="*/ 390 w 390"/>
                  <a:gd name="T7" fmla="*/ 1085 h 1085"/>
                  <a:gd name="T8" fmla="*/ 0 w 390"/>
                  <a:gd name="T9" fmla="*/ 883 h 1085"/>
                </a:gdLst>
                <a:ahLst/>
                <a:cxnLst>
                  <a:cxn ang="0">
                    <a:pos x="T0" y="T1"/>
                  </a:cxn>
                  <a:cxn ang="0">
                    <a:pos x="T2" y="T3"/>
                  </a:cxn>
                  <a:cxn ang="0">
                    <a:pos x="T4" y="T5"/>
                  </a:cxn>
                  <a:cxn ang="0">
                    <a:pos x="T6" y="T7"/>
                  </a:cxn>
                  <a:cxn ang="0">
                    <a:pos x="T8" y="T9"/>
                  </a:cxn>
                </a:cxnLst>
                <a:rect l="0" t="0" r="r" b="b"/>
                <a:pathLst>
                  <a:path w="390" h="1085">
                    <a:moveTo>
                      <a:pt x="0" y="883"/>
                    </a:moveTo>
                    <a:lnTo>
                      <a:pt x="16" y="166"/>
                    </a:lnTo>
                    <a:lnTo>
                      <a:pt x="390" y="0"/>
                    </a:lnTo>
                    <a:lnTo>
                      <a:pt x="390" y="1085"/>
                    </a:lnTo>
                    <a:lnTo>
                      <a:pt x="0" y="883"/>
                    </a:lnTo>
                    <a:close/>
                  </a:path>
                </a:pathLst>
              </a:custGeom>
              <a:solidFill>
                <a:srgbClr val="A41D1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28"/>
              <p:cNvSpPr>
                <a:spLocks noChangeArrowheads="1"/>
              </p:cNvSpPr>
              <p:nvPr/>
            </p:nvSpPr>
            <p:spPr bwMode="auto">
              <a:xfrm>
                <a:off x="1224357" y="1250008"/>
                <a:ext cx="726281" cy="1147764"/>
              </a:xfrm>
              <a:prstGeom prst="rect">
                <a:avLst/>
              </a:prstGeom>
              <a:solidFill>
                <a:srgbClr val="C9071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11" name="矩形 10"/>
            <p:cNvSpPr/>
            <p:nvPr/>
          </p:nvSpPr>
          <p:spPr>
            <a:xfrm>
              <a:off x="1151946" y="3573016"/>
              <a:ext cx="3739485" cy="581057"/>
            </a:xfrm>
            <a:prstGeom prst="rect">
              <a:avLst/>
            </a:prstGeom>
          </p:spPr>
          <p:txBody>
            <a:bodyPr wrap="none">
              <a:spAutoFit/>
            </a:bodyPr>
            <a:lstStyle/>
            <a:p>
              <a:pPr lvl="0" algn="ctr">
                <a:lnSpc>
                  <a:spcPct val="150000"/>
                </a:lnSpc>
                <a:buClr>
                  <a:srgbClr val="E46C0A"/>
                </a:buClr>
              </a:pPr>
              <a:r>
                <a:rPr lang="zh-CN" altLang="en-US" sz="2400" b="1" kern="0" spc="120" dirty="0">
                  <a:solidFill>
                    <a:schemeClr val="bg1"/>
                  </a:solidFill>
                  <a:latin typeface="微软雅黑" panose="020B0503020204020204" pitchFamily="34" charset="-122"/>
                  <a:ea typeface="微软雅黑" panose="020B0503020204020204" pitchFamily="34" charset="-122"/>
                </a:rPr>
                <a:t>着力在深入深刻上下功夫</a:t>
              </a:r>
              <a:endParaRPr lang="en-US" altLang="zh-CN" sz="2400" b="1" kern="0" spc="120" dirty="0">
                <a:solidFill>
                  <a:schemeClr val="bg1"/>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3143672" y="2924944"/>
            <a:ext cx="7200800" cy="1846659"/>
          </a:xfrm>
          <a:prstGeom prst="rect">
            <a:avLst/>
          </a:prstGeom>
        </p:spPr>
        <p:txBody>
          <a:bodyPr wrap="square">
            <a:spAutoFit/>
          </a:bodyPr>
          <a:lstStyle/>
          <a:p>
            <a:pPr algn="just">
              <a:lnSpc>
                <a:spcPct val="150000"/>
              </a:lnSpc>
              <a:buClr>
                <a:srgbClr val="E46C0A"/>
              </a:buClr>
            </a:pPr>
            <a:r>
              <a:rPr lang="zh-CN" altLang="en-US" sz="2000" dirty="0">
                <a:latin typeface="微软雅黑" panose="020B0503020204020204" pitchFamily="34" charset="-122"/>
                <a:ea typeface="微软雅黑" panose="020B0503020204020204" pitchFamily="34" charset="-122"/>
              </a:rPr>
              <a:t>       </a:t>
            </a:r>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rPr>
              <a:t>坚持在认真学习领会基本内容的同时，准确理解掌握贯穿其中的</a:t>
            </a:r>
            <a:r>
              <a:rPr lang="zh-CN" altLang="en-US" b="1" spc="100" dirty="0">
                <a:solidFill>
                  <a:srgbClr val="C90719"/>
                </a:solidFill>
                <a:latin typeface="微软雅黑" panose="020B0503020204020204" pitchFamily="34" charset="-122"/>
                <a:ea typeface="微软雅黑" panose="020B0503020204020204" pitchFamily="34" charset="-122"/>
              </a:rPr>
              <a:t>马克思主义立场观点方法</a:t>
            </a:r>
            <a:r>
              <a:rPr lang="zh-CN" altLang="en-US" b="1" spc="1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rPr>
              <a:t>努力做到知其言更知其义，知其然更知其所以然，真正在深层次上提高思想理论水平。</a:t>
            </a:r>
            <a:endPar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endParaRPr>
          </a:p>
          <a:p>
            <a:pPr algn="just">
              <a:lnSpc>
                <a:spcPct val="150000"/>
              </a:lnSpc>
              <a:buClr>
                <a:srgbClr val="E46C0A"/>
              </a:buClr>
            </a:pPr>
            <a:endParaRPr lang="en-US" altLang="zh-CN" sz="2000" dirty="0">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2855640" y="3140968"/>
            <a:ext cx="0" cy="1152128"/>
          </a:xfrm>
          <a:prstGeom prst="line">
            <a:avLst/>
          </a:prstGeom>
          <a:ln w="38100">
            <a:solidFill>
              <a:srgbClr val="C90719"/>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869982" y="2969657"/>
            <a:ext cx="697627" cy="1323439"/>
          </a:xfrm>
          <a:prstGeom prst="rect">
            <a:avLst/>
          </a:prstGeom>
          <a:noFill/>
        </p:spPr>
        <p:txBody>
          <a:bodyPr wrap="none" rtlCol="0">
            <a:spAutoFit/>
          </a:bodyPr>
          <a:lstStyle/>
          <a:p>
            <a:r>
              <a:rPr lang="zh-CN" altLang="en-US" sz="4000" b="1" dirty="0">
                <a:solidFill>
                  <a:srgbClr val="C90719"/>
                </a:solidFill>
                <a:latin typeface="微软雅黑" panose="020B0503020204020204" pitchFamily="34" charset="-122"/>
                <a:ea typeface="微软雅黑" panose="020B0503020204020204" pitchFamily="34" charset="-122"/>
              </a:rPr>
              <a:t>核</a:t>
            </a:r>
            <a:endParaRPr lang="en-US" altLang="zh-CN" sz="4000" b="1" dirty="0">
              <a:solidFill>
                <a:srgbClr val="C90719"/>
              </a:solidFill>
              <a:latin typeface="微软雅黑" panose="020B0503020204020204" pitchFamily="34" charset="-122"/>
              <a:ea typeface="微软雅黑" panose="020B0503020204020204" pitchFamily="34" charset="-122"/>
            </a:endParaRPr>
          </a:p>
          <a:p>
            <a:r>
              <a:rPr lang="zh-CN" altLang="en-US" sz="4000" b="1" dirty="0">
                <a:solidFill>
                  <a:srgbClr val="C90719"/>
                </a:solidFill>
                <a:latin typeface="微软雅黑" panose="020B0503020204020204" pitchFamily="34" charset="-122"/>
                <a:ea typeface="微软雅黑" panose="020B0503020204020204" pitchFamily="34" charset="-122"/>
              </a:rPr>
              <a:t>心</a:t>
            </a:r>
            <a:endParaRPr lang="zh-CN" altLang="en-US" sz="4000" b="1" dirty="0">
              <a:solidFill>
                <a:srgbClr val="C90719"/>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500"/>
                            </p:stCondLst>
                            <p:childTnLst>
                              <p:par>
                                <p:cTn id="18" presetID="10" presetClass="entr" presetSubtype="0" fill="hold" grpId="0" nodeType="afterEffect">
                                  <p:stCondLst>
                                    <p:cond delay="0"/>
                                  </p:stCondLst>
                                  <p:iterate type="wd">
                                    <p:tmPct val="10000"/>
                                  </p:iterate>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dministrator\Desktop\思政三十讲\第三十讲（正在）\冯秀军\习总青春岁月.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7488" y="1772816"/>
            <a:ext cx="3024035" cy="4108334"/>
          </a:xfrm>
          <a:prstGeom prst="rect">
            <a:avLst/>
          </a:prstGeom>
          <a:noFill/>
          <a:ln w="381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标题 1"/>
          <p:cNvSpPr txBox="1"/>
          <p:nvPr/>
        </p:nvSpPr>
        <p:spPr>
          <a:xfrm>
            <a:off x="1937887" y="548680"/>
            <a:ext cx="8406585" cy="857250"/>
          </a:xfrm>
          <a:prstGeom prst="rect">
            <a:avLst/>
          </a:prstGeom>
          <a:noFill/>
          <a:ln w="9525">
            <a:noFill/>
          </a:ln>
        </p:spPr>
        <p:txBody>
          <a:bodyPr anchor="ctr"/>
          <a:lstStyle>
            <a:lvl1pPr algn="ctr" rtl="0" eaLnBrk="0" fontAlgn="base" hangingPunct="0">
              <a:spcBef>
                <a:spcPct val="0"/>
              </a:spcBef>
              <a:spcAft>
                <a:spcPct val="0"/>
              </a:spcAft>
              <a:defRPr sz="3000" b="1" kern="1200">
                <a:solidFill>
                  <a:srgbClr val="C00000"/>
                </a:solidFill>
                <a:latin typeface="+mj-lt"/>
                <a:ea typeface="+mj-ea"/>
                <a:cs typeface="+mj-cs"/>
              </a:defRPr>
            </a:lvl1pPr>
            <a:lvl2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6pPr>
            <a:lvl7pPr marL="9144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7pPr>
            <a:lvl8pPr marL="13716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8pPr>
            <a:lvl9pPr marL="18288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9pPr>
          </a:lstStyle>
          <a:p>
            <a:pPr marL="342900" lvl="0" indent="-342900">
              <a:buFont typeface="Wingdings" panose="05000000000000000000" pitchFamily="2" charset="2"/>
              <a:buChar char="Ø"/>
              <a:defRPr/>
            </a:pPr>
            <a:r>
              <a:rPr lang="zh-CN" altLang="en-US" sz="24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rPr>
              <a:t>带着信念学、带着感情学、带着使命学</a:t>
            </a:r>
            <a:endParaRPr lang="zh-CN" altLang="en-US" sz="24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4871563" y="3429000"/>
            <a:ext cx="6048973" cy="2169825"/>
          </a:xfrm>
          <a:prstGeom prst="rect">
            <a:avLst/>
          </a:prstGeom>
        </p:spPr>
        <p:txBody>
          <a:bodyPr wrap="square">
            <a:spAutoFit/>
          </a:bodyPr>
          <a:lstStyle/>
          <a:p>
            <a:pPr lvl="0">
              <a:lnSpc>
                <a:spcPct val="150000"/>
              </a:lnSpc>
              <a:buClr>
                <a:srgbClr val="E46C0A"/>
              </a:buClr>
            </a:pPr>
            <a:r>
              <a:rPr lang="en-US" altLang="zh-CN" spc="1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rPr>
              <a:t>理想信念的坚定，来自思想理论的坚定。对马克思主义、共产主义的坚定信仰，对</a:t>
            </a:r>
            <a:r>
              <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rPr>
              <a:t>中</a:t>
            </a:r>
            <a:r>
              <a:rPr lang="zh-CN" altLang="zh-CN" spc="100" dirty="0">
                <a:solidFill>
                  <a:schemeClr val="tx1">
                    <a:lumMod val="85000"/>
                    <a:lumOff val="15000"/>
                  </a:schemeClr>
                </a:solidFill>
                <a:latin typeface="微软雅黑" panose="020B0503020204020204" pitchFamily="34" charset="-122"/>
                <a:ea typeface="微软雅黑" panose="020B0503020204020204" pitchFamily="34" charset="-122"/>
              </a:rPr>
              <a:t>国特色社会主义的坚定信念，是贯穿习近平新时代中国特色社会主义思想的一条红线。</a:t>
            </a:r>
            <a:endParaRPr lang="en-US" altLang="zh-CN" spc="1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buClr>
                <a:srgbClr val="E46C0A"/>
              </a:buClr>
            </a:pPr>
            <a:r>
              <a:rPr lang="en-US" altLang="zh-CN" spc="1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zh-CN" altLang="en-US" spc="1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223792" y="2460045"/>
            <a:ext cx="4104456" cy="638887"/>
            <a:chOff x="4223792" y="2460045"/>
            <a:chExt cx="4104456" cy="638887"/>
          </a:xfrm>
        </p:grpSpPr>
        <p:sp>
          <p:nvSpPr>
            <p:cNvPr id="4" name="圆角矩形 3"/>
            <p:cNvSpPr/>
            <p:nvPr/>
          </p:nvSpPr>
          <p:spPr>
            <a:xfrm>
              <a:off x="4871923" y="2527472"/>
              <a:ext cx="2664296" cy="511516"/>
            </a:xfrm>
            <a:prstGeom prst="roundRect">
              <a:avLst/>
            </a:prstGeom>
            <a:solidFill>
              <a:schemeClr val="bg1"/>
            </a:solidFill>
            <a:ln w="3175">
              <a:solidFill>
                <a:schemeClr val="bg1">
                  <a:lumMod val="95000"/>
                </a:schemeClr>
              </a:solidFill>
              <a:prstDash val="sysDash"/>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 1"/>
            <p:cNvSpPr txBox="1"/>
            <p:nvPr/>
          </p:nvSpPr>
          <p:spPr>
            <a:xfrm>
              <a:off x="4223792" y="2460045"/>
              <a:ext cx="4104456" cy="638887"/>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2286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6pPr>
              <a:lvl7pPr marL="4572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7pPr>
              <a:lvl8pPr marL="6858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8pPr>
              <a:lvl9pPr marL="9144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9pPr>
            </a:lstStyle>
            <a:p>
              <a:pPr algn="ctr">
                <a:lnSpc>
                  <a:spcPct val="150000"/>
                </a:lnSpc>
                <a:defRPr/>
              </a:pPr>
              <a:r>
                <a:rPr lang="zh-CN" altLang="zh-CN" sz="2200" b="1" kern="0" spc="120" dirty="0">
                  <a:solidFill>
                    <a:srgbClr val="C90719"/>
                  </a:solidFill>
                  <a:latin typeface="微软雅黑" panose="020B0503020204020204" pitchFamily="34" charset="-122"/>
                  <a:ea typeface="微软雅黑" panose="020B0503020204020204" pitchFamily="34" charset="-122"/>
                  <a:cs typeface="+mn-cs"/>
                </a:rPr>
                <a:t>带着信念学</a:t>
              </a:r>
              <a:endParaRPr lang="zh-CN" altLang="en-US" sz="2200" b="1" kern="0" spc="120" dirty="0">
                <a:solidFill>
                  <a:srgbClr val="C90719"/>
                </a:solidFill>
                <a:latin typeface="微软雅黑" panose="020B0503020204020204" pitchFamily="34" charset="-122"/>
                <a:ea typeface="微软雅黑" panose="020B0503020204020204" pitchFamily="34"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299"/>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par>
                          <p:cTn id="12" fill="hold">
                            <p:stCondLst>
                              <p:cond delay="1799"/>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2299"/>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464152" y="3461300"/>
            <a:ext cx="3240361" cy="1754326"/>
          </a:xfrm>
          <a:prstGeom prst="rect">
            <a:avLst/>
          </a:prstGeom>
        </p:spPr>
        <p:txBody>
          <a:bodyPr wrap="square">
            <a:spAutoFit/>
          </a:bodyPr>
          <a:lstStyle/>
          <a:p>
            <a:pPr lvl="0">
              <a:lnSpc>
                <a:spcPct val="200000"/>
              </a:lnSpc>
              <a:buClr>
                <a:srgbClr val="E46C0A"/>
              </a:buCl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爱国、为国、报国的真挚情感</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lvl="0">
              <a:lnSpc>
                <a:spcPct val="200000"/>
              </a:lnSpc>
              <a:buClr>
                <a:srgbClr val="E46C0A"/>
              </a:buClr>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爱党、忧党、为党的拳拳之心</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lvl="0">
              <a:lnSpc>
                <a:spcPct val="200000"/>
              </a:lnSpc>
              <a:buClr>
                <a:srgbClr val="E46C0A"/>
              </a:buClr>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亲民、爱民、为民的</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鱼水情深</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11902" y="1661100"/>
            <a:ext cx="5892210" cy="3928140"/>
          </a:xfrm>
          <a:prstGeom prst="rect">
            <a:avLst/>
          </a:prstGeom>
          <a:ln w="38100">
            <a:solidFill>
              <a:schemeClr val="bg1"/>
            </a:solidFill>
          </a:ln>
          <a:effectLst>
            <a:outerShdw blurRad="50800" dist="38100" dir="2700000" algn="tl" rotWithShape="0">
              <a:prstClr val="black">
                <a:alpha val="40000"/>
              </a:prstClr>
            </a:outerShdw>
          </a:effectLst>
        </p:spPr>
      </p:pic>
      <p:grpSp>
        <p:nvGrpSpPr>
          <p:cNvPr id="2" name="组合 1"/>
          <p:cNvGrpSpPr/>
          <p:nvPr/>
        </p:nvGrpSpPr>
        <p:grpSpPr>
          <a:xfrm>
            <a:off x="6816080" y="2449170"/>
            <a:ext cx="4104456" cy="638887"/>
            <a:chOff x="6816080" y="2449170"/>
            <a:chExt cx="4104456" cy="638887"/>
          </a:xfrm>
        </p:grpSpPr>
        <p:sp>
          <p:nvSpPr>
            <p:cNvPr id="23" name="圆角矩形 22"/>
            <p:cNvSpPr/>
            <p:nvPr/>
          </p:nvSpPr>
          <p:spPr>
            <a:xfrm>
              <a:off x="7464152" y="2512855"/>
              <a:ext cx="2664296" cy="511516"/>
            </a:xfrm>
            <a:prstGeom prst="roundRect">
              <a:avLst/>
            </a:prstGeom>
            <a:solidFill>
              <a:schemeClr val="bg1"/>
            </a:solidFill>
            <a:ln w="6350">
              <a:solidFill>
                <a:schemeClr val="bg1">
                  <a:lumMod val="95000"/>
                </a:schemeClr>
              </a:solidFill>
              <a:prstDash val="sysDash"/>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p:cNvSpPr txBox="1"/>
            <p:nvPr/>
          </p:nvSpPr>
          <p:spPr>
            <a:xfrm>
              <a:off x="6816080" y="2449170"/>
              <a:ext cx="4104456" cy="638887"/>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2286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6pPr>
              <a:lvl7pPr marL="4572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7pPr>
              <a:lvl8pPr marL="6858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8pPr>
              <a:lvl9pPr marL="9144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9pPr>
            </a:lstStyle>
            <a:p>
              <a:pPr algn="ctr">
                <a:lnSpc>
                  <a:spcPct val="150000"/>
                </a:lnSpc>
                <a:defRPr/>
              </a:pPr>
              <a:r>
                <a:rPr lang="zh-CN" altLang="zh-CN" sz="2200" b="1" kern="0" spc="120" dirty="0">
                  <a:solidFill>
                    <a:srgbClr val="C90719"/>
                  </a:solidFill>
                  <a:latin typeface="微软雅黑" panose="020B0503020204020204" pitchFamily="34" charset="-122"/>
                  <a:ea typeface="微软雅黑" panose="020B0503020204020204" pitchFamily="34" charset="-122"/>
                  <a:cs typeface="+mn-cs"/>
                </a:rPr>
                <a:t>带着</a:t>
              </a:r>
              <a:r>
                <a:rPr lang="zh-CN" altLang="en-US" sz="2200" b="1" kern="0" spc="120" dirty="0">
                  <a:solidFill>
                    <a:srgbClr val="C90719"/>
                  </a:solidFill>
                  <a:latin typeface="微软雅黑" panose="020B0503020204020204" pitchFamily="34" charset="-122"/>
                  <a:ea typeface="微软雅黑" panose="020B0503020204020204" pitchFamily="34" charset="-122"/>
                </a:rPr>
                <a:t>感情</a:t>
              </a:r>
              <a:r>
                <a:rPr lang="zh-CN" altLang="zh-CN" sz="2200" b="1" kern="0" spc="120" dirty="0">
                  <a:solidFill>
                    <a:srgbClr val="C90719"/>
                  </a:solidFill>
                  <a:latin typeface="微软雅黑" panose="020B0503020204020204" pitchFamily="34" charset="-122"/>
                  <a:ea typeface="微软雅黑" panose="020B0503020204020204" pitchFamily="34" charset="-122"/>
                  <a:cs typeface="+mn-cs"/>
                </a:rPr>
                <a:t>学</a:t>
              </a:r>
              <a:endParaRPr lang="zh-CN" altLang="en-US" sz="2200" b="1" kern="0" spc="120" dirty="0">
                <a:solidFill>
                  <a:srgbClr val="C90719"/>
                </a:solidFill>
                <a:latin typeface="微软雅黑" panose="020B0503020204020204" pitchFamily="34" charset="-122"/>
                <a:ea typeface="微软雅黑" panose="020B0503020204020204" pitchFamily="34" charset="-122"/>
                <a:cs typeface="+mn-cs"/>
              </a:endParaRPr>
            </a:p>
          </p:txBody>
        </p:sp>
      </p:grpSp>
      <p:sp>
        <p:nvSpPr>
          <p:cNvPr id="7" name="矩形 6"/>
          <p:cNvSpPr/>
          <p:nvPr/>
        </p:nvSpPr>
        <p:spPr>
          <a:xfrm>
            <a:off x="1055440" y="5733256"/>
            <a:ext cx="5892210" cy="313932"/>
          </a:xfrm>
          <a:prstGeom prst="rect">
            <a:avLst/>
          </a:prstGeom>
        </p:spPr>
        <p:txBody>
          <a:bodyPr wrap="square">
            <a:spAutoFit/>
          </a:bodyPr>
          <a:lstStyle/>
          <a:p>
            <a:pPr indent="323850" algn="just">
              <a:lnSpc>
                <a:spcPct val="120000"/>
              </a:lnSpc>
            </a:pPr>
            <a:r>
              <a:rPr lang="en-US" altLang="zh-CN" sz="1200" dirty="0">
                <a:latin typeface="微软雅黑" panose="020B0503020204020204" pitchFamily="34" charset="-122"/>
                <a:ea typeface="微软雅黑" panose="020B0503020204020204" pitchFamily="34" charset="-122"/>
              </a:rPr>
              <a:t>2017</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月</a:t>
            </a:r>
            <a:r>
              <a:rPr lang="en-US" altLang="zh-CN" sz="1200" dirty="0">
                <a:latin typeface="微软雅黑" panose="020B0503020204020204" pitchFamily="34" charset="-122"/>
                <a:ea typeface="微软雅黑" panose="020B0503020204020204" pitchFamily="34" charset="-122"/>
              </a:rPr>
              <a:t>21</a:t>
            </a:r>
            <a:r>
              <a:rPr lang="zh-CN" altLang="en-US" sz="1200" dirty="0">
                <a:latin typeface="微软雅黑" panose="020B0503020204020204" pitchFamily="34" charset="-122"/>
                <a:ea typeface="微软雅黑" panose="020B0503020204020204" pitchFamily="34" charset="-122"/>
              </a:rPr>
              <a:t>日下午，习近平到忻州市岢岚县赵家洼村特困户王三女家中看望。</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p:stCondLst>
                              <p:cond delay="50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A_图片 1"/>
          <p:cNvPicPr>
            <a:picLocks noChangeAspect="1"/>
          </p:cNvPicPr>
          <p:nvPr>
            <p:custDataLst>
              <p:tags r:id="rId1"/>
            </p:custDataLst>
          </p:nvPr>
        </p:nvPicPr>
        <p:blipFill rotWithShape="1">
          <a:blip r:embed="rId2" cstate="print">
            <a:extLst>
              <a:ext uri="{28A0092B-C50C-407E-A947-70E740481C1C}">
                <a14:useLocalDpi xmlns:a14="http://schemas.microsoft.com/office/drawing/2010/main" val="0"/>
              </a:ext>
            </a:extLst>
          </a:blip>
          <a:srcRect l="5139" r="5139"/>
          <a:stretch>
            <a:fillRect/>
          </a:stretch>
        </p:blipFill>
        <p:spPr>
          <a:xfrm>
            <a:off x="0" y="-84317"/>
            <a:ext cx="12192000" cy="7157208"/>
          </a:xfrm>
          <a:prstGeom prst="rect">
            <a:avLst/>
          </a:prstGeom>
        </p:spPr>
      </p:pic>
      <p:grpSp>
        <p:nvGrpSpPr>
          <p:cNvPr id="4" name="组合 3"/>
          <p:cNvGrpSpPr/>
          <p:nvPr/>
        </p:nvGrpSpPr>
        <p:grpSpPr>
          <a:xfrm>
            <a:off x="1058474" y="1268760"/>
            <a:ext cx="10510134" cy="3589659"/>
            <a:chOff x="1066537" y="1279501"/>
            <a:chExt cx="10075052" cy="3589659"/>
          </a:xfrm>
        </p:grpSpPr>
        <p:sp>
          <p:nvSpPr>
            <p:cNvPr id="12" name="矩形: 圆角 11"/>
            <p:cNvSpPr/>
            <p:nvPr/>
          </p:nvSpPr>
          <p:spPr>
            <a:xfrm>
              <a:off x="1066537" y="1970090"/>
              <a:ext cx="10075052" cy="2899070"/>
            </a:xfrm>
            <a:prstGeom prst="roundRect">
              <a:avLst>
                <a:gd name="adj" fmla="val 7597"/>
              </a:avLst>
            </a:prstGeom>
            <a:solidFill>
              <a:srgbClr val="FFFCD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7" name="矩形 6"/>
            <p:cNvSpPr/>
            <p:nvPr/>
          </p:nvSpPr>
          <p:spPr>
            <a:xfrm>
              <a:off x="1066537" y="1279501"/>
              <a:ext cx="2552981" cy="5847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srgbClr val="FFFCD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Helvetica" panose="020B0604020202020204" pitchFamily="34" charset="0"/>
                </a:rPr>
                <a:t>问题与思考</a:t>
              </a:r>
              <a:endParaRPr kumimoji="0" lang="zh-CN" altLang="en-US" sz="3200" b="1" i="0" u="none" strike="noStrike" kern="1200" cap="none" spc="0" normalizeH="0" baseline="0" noProof="0" dirty="0">
                <a:ln>
                  <a:noFill/>
                </a:ln>
                <a:solidFill>
                  <a:srgbClr val="FFFCD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Helvetica" panose="020B0604020202020204" pitchFamily="34" charset="0"/>
              </a:endParaRPr>
            </a:p>
          </p:txBody>
        </p:sp>
      </p:grpSp>
      <p:sp>
        <p:nvSpPr>
          <p:cNvPr id="17" name="Freeform 7"/>
          <p:cNvSpPr>
            <a:spLocks noEditPoints="1"/>
          </p:cNvSpPr>
          <p:nvPr/>
        </p:nvSpPr>
        <p:spPr bwMode="auto">
          <a:xfrm>
            <a:off x="6359525" y="4360863"/>
            <a:ext cx="2301875" cy="2122488"/>
          </a:xfrm>
          <a:custGeom>
            <a:avLst/>
            <a:gdLst>
              <a:gd name="T0" fmla="*/ 426 w 1450"/>
              <a:gd name="T1" fmla="*/ 1254 h 1337"/>
              <a:gd name="T2" fmla="*/ 0 w 1450"/>
              <a:gd name="T3" fmla="*/ 1337 h 1337"/>
              <a:gd name="T4" fmla="*/ 107 w 1450"/>
              <a:gd name="T5" fmla="*/ 955 h 1337"/>
              <a:gd name="T6" fmla="*/ 1153 w 1450"/>
              <a:gd name="T7" fmla="*/ 0 h 1337"/>
              <a:gd name="T8" fmla="*/ 1450 w 1450"/>
              <a:gd name="T9" fmla="*/ 301 h 1337"/>
              <a:gd name="T10" fmla="*/ 426 w 1450"/>
              <a:gd name="T11" fmla="*/ 1254 h 1337"/>
              <a:gd name="T12" fmla="*/ 426 w 1450"/>
              <a:gd name="T13" fmla="*/ 1254 h 1337"/>
              <a:gd name="T14" fmla="*/ 426 w 1450"/>
              <a:gd name="T15" fmla="*/ 1254 h 1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0" h="1337">
                <a:moveTo>
                  <a:pt x="426" y="1254"/>
                </a:moveTo>
                <a:lnTo>
                  <a:pt x="0" y="1337"/>
                </a:lnTo>
                <a:lnTo>
                  <a:pt x="107" y="955"/>
                </a:lnTo>
                <a:lnTo>
                  <a:pt x="1153" y="0"/>
                </a:lnTo>
                <a:lnTo>
                  <a:pt x="1450" y="301"/>
                </a:lnTo>
                <a:lnTo>
                  <a:pt x="426" y="1254"/>
                </a:lnTo>
                <a:moveTo>
                  <a:pt x="426" y="1254"/>
                </a:moveTo>
                <a:lnTo>
                  <a:pt x="426" y="12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sym typeface="Helvetica" panose="020B0604020202020204" pitchFamily="34" charset="0"/>
            </a:endParaRPr>
          </a:p>
        </p:txBody>
      </p:sp>
      <p:sp>
        <p:nvSpPr>
          <p:cNvPr id="19" name="Freeform 9"/>
          <p:cNvSpPr>
            <a:spLocks noEditPoints="1"/>
          </p:cNvSpPr>
          <p:nvPr/>
        </p:nvSpPr>
        <p:spPr bwMode="auto">
          <a:xfrm>
            <a:off x="8339138" y="3932238"/>
            <a:ext cx="784225" cy="776288"/>
          </a:xfrm>
          <a:custGeom>
            <a:avLst/>
            <a:gdLst>
              <a:gd name="T0" fmla="*/ 295 w 494"/>
              <a:gd name="T1" fmla="*/ 489 h 489"/>
              <a:gd name="T2" fmla="*/ 0 w 494"/>
              <a:gd name="T3" fmla="*/ 188 h 489"/>
              <a:gd name="T4" fmla="*/ 198 w 494"/>
              <a:gd name="T5" fmla="*/ 0 h 489"/>
              <a:gd name="T6" fmla="*/ 494 w 494"/>
              <a:gd name="T7" fmla="*/ 300 h 489"/>
              <a:gd name="T8" fmla="*/ 295 w 494"/>
              <a:gd name="T9" fmla="*/ 489 h 489"/>
              <a:gd name="T10" fmla="*/ 295 w 494"/>
              <a:gd name="T11" fmla="*/ 489 h 489"/>
              <a:gd name="T12" fmla="*/ 295 w 494"/>
              <a:gd name="T13" fmla="*/ 489 h 489"/>
            </a:gdLst>
            <a:ahLst/>
            <a:cxnLst>
              <a:cxn ang="0">
                <a:pos x="T0" y="T1"/>
              </a:cxn>
              <a:cxn ang="0">
                <a:pos x="T2" y="T3"/>
              </a:cxn>
              <a:cxn ang="0">
                <a:pos x="T4" y="T5"/>
              </a:cxn>
              <a:cxn ang="0">
                <a:pos x="T6" y="T7"/>
              </a:cxn>
              <a:cxn ang="0">
                <a:pos x="T8" y="T9"/>
              </a:cxn>
              <a:cxn ang="0">
                <a:pos x="T10" y="T11"/>
              </a:cxn>
              <a:cxn ang="0">
                <a:pos x="T12" y="T13"/>
              </a:cxn>
            </a:cxnLst>
            <a:rect l="0" t="0" r="r" b="b"/>
            <a:pathLst>
              <a:path w="494" h="489">
                <a:moveTo>
                  <a:pt x="295" y="489"/>
                </a:moveTo>
                <a:lnTo>
                  <a:pt x="0" y="188"/>
                </a:lnTo>
                <a:lnTo>
                  <a:pt x="198" y="0"/>
                </a:lnTo>
                <a:lnTo>
                  <a:pt x="494" y="300"/>
                </a:lnTo>
                <a:lnTo>
                  <a:pt x="295" y="489"/>
                </a:lnTo>
                <a:moveTo>
                  <a:pt x="295" y="489"/>
                </a:moveTo>
                <a:lnTo>
                  <a:pt x="295" y="4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Helvetica" panose="020B0604020202020204" pitchFamily="34" charset="0"/>
              <a:ea typeface="宋体" panose="02010600030101010101" pitchFamily="2" charset="-122"/>
              <a:cs typeface="+mn-cs"/>
              <a:sym typeface="Helvetica" panose="020B0604020202020204" pitchFamily="34" charset="0"/>
            </a:endParaRPr>
          </a:p>
        </p:txBody>
      </p:sp>
      <p:sp>
        <p:nvSpPr>
          <p:cNvPr id="14" name="矩形 13"/>
          <p:cNvSpPr/>
          <p:nvPr/>
        </p:nvSpPr>
        <p:spPr>
          <a:xfrm>
            <a:off x="1385491" y="2367029"/>
            <a:ext cx="10369152" cy="2062103"/>
          </a:xfrm>
          <a:prstGeom prst="rect">
            <a:avLst/>
          </a:prstGeom>
        </p:spPr>
        <p:txBody>
          <a:bodyPr wrap="square">
            <a:spAutoFit/>
          </a:bodyPr>
          <a:lstStyle/>
          <a:p>
            <a:pPr marL="457200" lvl="0" indent="-457200">
              <a:lnSpc>
                <a:spcPct val="150000"/>
              </a:lnSpc>
              <a:spcBef>
                <a:spcPts val="1200"/>
              </a:spcBef>
              <a:buClr>
                <a:schemeClr val="tx1">
                  <a:lumMod val="95000"/>
                  <a:lumOff val="5000"/>
                </a:schemeClr>
              </a:buClr>
              <a:buFont typeface="+mj-lt"/>
              <a:buAutoNum type="arabicPeriod"/>
              <a:defRPr/>
            </a:pPr>
            <a:r>
              <a:rPr lang="zh-CN" altLang="en-US" sz="2400" b="1" dirty="0">
                <a:latin typeface="微软雅黑" panose="020B0503020204020204" pitchFamily="34" charset="-122"/>
                <a:ea typeface="微软雅黑" panose="020B0503020204020204" pitchFamily="34" charset="-122"/>
              </a:rPr>
              <a:t>如何认识用习近平新时代中国特色社会主义思想武装全党的重大意义？</a:t>
            </a:r>
            <a:endParaRPr lang="zh-CN" altLang="en-US" sz="2400" b="1" dirty="0">
              <a:latin typeface="微软雅黑" panose="020B0503020204020204" pitchFamily="34" charset="-122"/>
              <a:ea typeface="微软雅黑" panose="020B0503020204020204" pitchFamily="34" charset="-122"/>
            </a:endParaRPr>
          </a:p>
          <a:p>
            <a:pPr marL="457200" lvl="0" indent="-457200">
              <a:lnSpc>
                <a:spcPct val="150000"/>
              </a:lnSpc>
              <a:spcBef>
                <a:spcPts val="1200"/>
              </a:spcBef>
              <a:buClr>
                <a:schemeClr val="tx1">
                  <a:lumMod val="95000"/>
                  <a:lumOff val="5000"/>
                </a:schemeClr>
              </a:buClr>
              <a:buFont typeface="+mj-lt"/>
              <a:buAutoNum type="arabicPeriod"/>
              <a:defRPr/>
            </a:pPr>
            <a:r>
              <a:rPr lang="zh-CN" altLang="en-US" sz="2400" b="1" dirty="0">
                <a:latin typeface="微软雅黑" panose="020B0503020204020204" pitchFamily="34" charset="-122"/>
                <a:ea typeface="微软雅黑" panose="020B0503020204020204" pitchFamily="34" charset="-122"/>
              </a:rPr>
              <a:t>如何把握习近平新时代中国特色社会主义思想的精髓？</a:t>
            </a:r>
            <a:endParaRPr lang="zh-CN" altLang="en-US" sz="2400" b="1" dirty="0">
              <a:latin typeface="微软雅黑" panose="020B0503020204020204" pitchFamily="34" charset="-122"/>
              <a:ea typeface="微软雅黑" panose="020B0503020204020204" pitchFamily="34" charset="-122"/>
            </a:endParaRPr>
          </a:p>
          <a:p>
            <a:pPr marL="457200" lvl="0" indent="-457200">
              <a:lnSpc>
                <a:spcPct val="150000"/>
              </a:lnSpc>
              <a:spcBef>
                <a:spcPts val="1200"/>
              </a:spcBef>
              <a:buClr>
                <a:schemeClr val="tx1">
                  <a:lumMod val="95000"/>
                  <a:lumOff val="5000"/>
                </a:schemeClr>
              </a:buClr>
              <a:buFont typeface="+mj-lt"/>
              <a:buAutoNum type="arabicPeriod"/>
              <a:defRPr/>
            </a:pPr>
            <a:r>
              <a:rPr lang="zh-CN" altLang="en-US" sz="2400" b="1" dirty="0">
                <a:latin typeface="微软雅黑" panose="020B0503020204020204" pitchFamily="34" charset="-122"/>
                <a:ea typeface="微软雅黑" panose="020B0503020204020204" pitchFamily="34" charset="-122"/>
              </a:rPr>
              <a:t>如何学深悟透习近平新时代中国特色社会主义思想？</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335360" y="1528290"/>
            <a:ext cx="4104456" cy="638887"/>
            <a:chOff x="-92462" y="1176212"/>
            <a:chExt cx="4104456" cy="638887"/>
          </a:xfrm>
        </p:grpSpPr>
        <p:sp>
          <p:nvSpPr>
            <p:cNvPr id="28" name="圆角矩形 27"/>
            <p:cNvSpPr/>
            <p:nvPr/>
          </p:nvSpPr>
          <p:spPr>
            <a:xfrm>
              <a:off x="623392" y="1239897"/>
              <a:ext cx="2664296" cy="511516"/>
            </a:xfrm>
            <a:prstGeom prst="roundRect">
              <a:avLst/>
            </a:prstGeom>
            <a:solidFill>
              <a:schemeClr val="bg1"/>
            </a:solidFill>
            <a:ln w="6350">
              <a:solidFill>
                <a:schemeClr val="bg1">
                  <a:lumMod val="95000"/>
                </a:schemeClr>
              </a:solidFill>
              <a:prstDash val="sysDash"/>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题 1"/>
            <p:cNvSpPr txBox="1"/>
            <p:nvPr/>
          </p:nvSpPr>
          <p:spPr>
            <a:xfrm>
              <a:off x="-92462" y="1176212"/>
              <a:ext cx="4104456" cy="638887"/>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2286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6pPr>
              <a:lvl7pPr marL="4572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7pPr>
              <a:lvl8pPr marL="6858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8pPr>
              <a:lvl9pPr marL="9144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9pPr>
            </a:lstStyle>
            <a:p>
              <a:pPr algn="ctr">
                <a:lnSpc>
                  <a:spcPct val="150000"/>
                </a:lnSpc>
                <a:defRPr/>
              </a:pPr>
              <a:r>
                <a:rPr lang="zh-CN" altLang="zh-CN" sz="2200" b="1" kern="0" spc="120" dirty="0">
                  <a:solidFill>
                    <a:srgbClr val="C90719"/>
                  </a:solidFill>
                  <a:latin typeface="微软雅黑" panose="020B0503020204020204" pitchFamily="34" charset="-122"/>
                  <a:ea typeface="微软雅黑" panose="020B0503020204020204" pitchFamily="34" charset="-122"/>
                  <a:cs typeface="+mn-cs"/>
                </a:rPr>
                <a:t>带着</a:t>
              </a:r>
              <a:r>
                <a:rPr lang="zh-CN" altLang="en-US" sz="2200" b="1" kern="0" spc="120" dirty="0">
                  <a:solidFill>
                    <a:srgbClr val="C90719"/>
                  </a:solidFill>
                  <a:latin typeface="微软雅黑" panose="020B0503020204020204" pitchFamily="34" charset="-122"/>
                  <a:ea typeface="微软雅黑" panose="020B0503020204020204" pitchFamily="34" charset="-122"/>
                  <a:cs typeface="+mn-cs"/>
                </a:rPr>
                <a:t>使命</a:t>
              </a:r>
              <a:r>
                <a:rPr lang="zh-CN" altLang="zh-CN" sz="2200" b="1" kern="0" spc="120" dirty="0">
                  <a:solidFill>
                    <a:srgbClr val="C90719"/>
                  </a:solidFill>
                  <a:latin typeface="微软雅黑" panose="020B0503020204020204" pitchFamily="34" charset="-122"/>
                  <a:ea typeface="微软雅黑" panose="020B0503020204020204" pitchFamily="34" charset="-122"/>
                  <a:cs typeface="+mn-cs"/>
                </a:rPr>
                <a:t>学</a:t>
              </a:r>
              <a:endParaRPr lang="zh-CN" altLang="en-US" sz="2200" b="1" kern="0" spc="120" dirty="0">
                <a:solidFill>
                  <a:srgbClr val="C90719"/>
                </a:solidFill>
                <a:latin typeface="微软雅黑" panose="020B0503020204020204" pitchFamily="34" charset="-122"/>
                <a:ea typeface="微软雅黑" panose="020B0503020204020204" pitchFamily="34" charset="-122"/>
                <a:cs typeface="+mn-cs"/>
              </a:endParaRPr>
            </a:p>
          </p:txBody>
        </p:sp>
      </p:grpSp>
      <p:sp>
        <p:nvSpPr>
          <p:cNvPr id="27" name="矩形 26"/>
          <p:cNvSpPr/>
          <p:nvPr/>
        </p:nvSpPr>
        <p:spPr>
          <a:xfrm>
            <a:off x="5735960" y="5241231"/>
            <a:ext cx="5400600" cy="535531"/>
          </a:xfrm>
          <a:prstGeom prst="rect">
            <a:avLst/>
          </a:prstGeom>
        </p:spPr>
        <p:txBody>
          <a:bodyPr wrap="square">
            <a:spAutoFit/>
          </a:bodyPr>
          <a:lstStyle/>
          <a:p>
            <a:pPr algn="just">
              <a:lnSpc>
                <a:spcPct val="120000"/>
              </a:lnSpc>
            </a:pPr>
            <a:r>
              <a:rPr lang="en-US" altLang="zh-CN" sz="1200" dirty="0">
                <a:latin typeface="微软雅黑" panose="020B0503020204020204" pitchFamily="34" charset="-122"/>
                <a:ea typeface="微软雅黑" panose="020B0503020204020204" pitchFamily="34" charset="-122"/>
              </a:rPr>
              <a:t>      2016</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月</a:t>
            </a:r>
            <a:r>
              <a:rPr lang="en-US" altLang="zh-CN" sz="1200" dirty="0">
                <a:latin typeface="微软雅黑" panose="020B0503020204020204" pitchFamily="34" charset="-122"/>
                <a:ea typeface="微软雅黑" panose="020B0503020204020204" pitchFamily="34" charset="-122"/>
              </a:rPr>
              <a:t>17</a:t>
            </a:r>
            <a:r>
              <a:rPr lang="zh-CN" altLang="en-US" sz="1200" dirty="0">
                <a:latin typeface="微软雅黑" panose="020B0503020204020204" pitchFamily="34" charset="-122"/>
                <a:ea typeface="微软雅黑" panose="020B0503020204020204" pitchFamily="34" charset="-122"/>
              </a:rPr>
              <a:t>日，习近平在北京主持召开哲学社会科学工作座谈会并发表重要讲话。</a:t>
            </a:r>
            <a:endParaRPr lang="zh-CN" altLang="en-US" sz="1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5735960" y="1196752"/>
            <a:ext cx="5328592" cy="3838027"/>
          </a:xfrm>
          <a:prstGeom prst="rect">
            <a:avLst/>
          </a:prstGeom>
          <a:ln w="38100">
            <a:solidFill>
              <a:schemeClr val="bg1"/>
            </a:solidFill>
          </a:ln>
          <a:effectLst>
            <a:outerShdw blurRad="50800" dist="38100" dir="2700000" algn="tl" rotWithShape="0">
              <a:prstClr val="black">
                <a:alpha val="40000"/>
              </a:prstClr>
            </a:outerShdw>
          </a:effectLst>
        </p:spPr>
      </p:pic>
      <p:sp>
        <p:nvSpPr>
          <p:cNvPr id="13" name="矩形 12"/>
          <p:cNvSpPr/>
          <p:nvPr/>
        </p:nvSpPr>
        <p:spPr>
          <a:xfrm>
            <a:off x="911424" y="2375558"/>
            <a:ext cx="4608512" cy="2585323"/>
          </a:xfrm>
          <a:prstGeom prst="rect">
            <a:avLst/>
          </a:prstGeom>
        </p:spPr>
        <p:txBody>
          <a:bodyPr wrap="square">
            <a:spAutoFit/>
          </a:bodyPr>
          <a:lstStyle/>
          <a:p>
            <a:pPr>
              <a:lnSpc>
                <a:spcPct val="150000"/>
              </a:lnSpc>
              <a:buClr>
                <a:srgbClr val="E46C0A"/>
              </a:buCl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坚持问题</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意识、问题导向，认清面临的复杂形势和繁重任务，把握事业发展和人民群众的新期待，勇担当、敢担当、善担当，增强进取心、提振精气神，不断创造新的业绩，在新时代新征程中始终干在实处、走在前列。</a:t>
            </a:r>
            <a:endPar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75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24166" y="2808673"/>
            <a:ext cx="6213269" cy="2049087"/>
          </a:xfrm>
          <a:prstGeom prst="rect">
            <a:avLst/>
          </a:prstGeom>
        </p:spPr>
        <p:txBody>
          <a:bodyPr wrap="square">
            <a:spAutoFit/>
          </a:bodyPr>
          <a:lstStyle/>
          <a:p>
            <a:pPr algn="ctr">
              <a:lnSpc>
                <a:spcPct val="120000"/>
              </a:lnSpc>
            </a:pPr>
            <a:r>
              <a:rPr lang="zh-CN" altLang="en-US"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学而信</a:t>
            </a:r>
            <a:endParaRPr lang="en-US" altLang="zh-CN"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algn="ctr">
              <a:lnSpc>
                <a:spcPct val="120000"/>
              </a:lnSpc>
            </a:pPr>
            <a:r>
              <a:rPr lang="zh-CN" altLang="en-US"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学而思</a:t>
            </a:r>
            <a:endParaRPr lang="en-US" altLang="zh-CN"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algn="ctr">
              <a:lnSpc>
                <a:spcPct val="120000"/>
              </a:lnSpc>
            </a:pPr>
            <a:r>
              <a:rPr lang="zh-CN" altLang="en-US"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学而行</a:t>
            </a:r>
            <a:endParaRPr lang="en-US" altLang="zh-CN"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p:txBody>
      </p:sp>
      <p:sp>
        <p:nvSpPr>
          <p:cNvPr id="2" name="TextBox 100"/>
          <p:cNvSpPr txBox="1">
            <a:spLocks noChangeArrowheads="1"/>
          </p:cNvSpPr>
          <p:nvPr/>
        </p:nvSpPr>
        <p:spPr bwMode="auto">
          <a:xfrm>
            <a:off x="983432" y="1419066"/>
            <a:ext cx="10225136" cy="12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lvl="0" algn="ctr">
              <a:lnSpc>
                <a:spcPct val="120000"/>
              </a:lnSpc>
              <a:defRPr/>
            </a:pPr>
            <a:r>
              <a:rPr lang="zh-CN" altLang="en-US" sz="3200" b="1" dirty="0">
                <a:solidFill>
                  <a:srgbClr val="C00000"/>
                </a:solidFill>
                <a:latin typeface="微软雅黑" panose="020B0503020204020204" pitchFamily="34" charset="-122"/>
                <a:ea typeface="微软雅黑" panose="020B0503020204020204" pitchFamily="34" charset="-122"/>
              </a:rPr>
              <a:t>四、多措并举抓好习近平新时代中国特色</a:t>
            </a:r>
            <a:endParaRPr lang="en-US" altLang="zh-CN" sz="3200" b="1" dirty="0">
              <a:solidFill>
                <a:srgbClr val="C00000"/>
              </a:solidFill>
              <a:latin typeface="微软雅黑" panose="020B0503020204020204" pitchFamily="34" charset="-122"/>
              <a:ea typeface="微软雅黑" panose="020B0503020204020204" pitchFamily="34" charset="-122"/>
            </a:endParaRPr>
          </a:p>
          <a:p>
            <a:pPr lvl="0" algn="ctr">
              <a:lnSpc>
                <a:spcPct val="120000"/>
              </a:lnSpc>
              <a:defRPr/>
            </a:pPr>
            <a:r>
              <a:rPr lang="zh-CN" altLang="en-US" sz="3200" b="1" dirty="0">
                <a:solidFill>
                  <a:srgbClr val="C00000"/>
                </a:solidFill>
                <a:latin typeface="微软雅黑" panose="020B0503020204020204" pitchFamily="34" charset="-122"/>
                <a:ea typeface="微软雅黑" panose="020B0503020204020204" pitchFamily="34" charset="-122"/>
              </a:rPr>
              <a:t>社会主义思想学习教育</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1055440" y="2708900"/>
            <a:ext cx="10081443"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85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23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r="13958"/>
          <a:stretch>
            <a:fillRect/>
          </a:stretch>
        </p:blipFill>
        <p:spPr>
          <a:xfrm>
            <a:off x="-13523" y="548680"/>
            <a:ext cx="12230203" cy="5760641"/>
          </a:xfrm>
          <a:prstGeom prst="rect">
            <a:avLst/>
          </a:prstGeom>
        </p:spPr>
      </p:pic>
      <p:sp>
        <p:nvSpPr>
          <p:cNvPr id="6" name="标题 1"/>
          <p:cNvSpPr txBox="1"/>
          <p:nvPr/>
        </p:nvSpPr>
        <p:spPr>
          <a:xfrm>
            <a:off x="1865879" y="548680"/>
            <a:ext cx="8406585" cy="857250"/>
          </a:xfrm>
          <a:prstGeom prst="rect">
            <a:avLst/>
          </a:prstGeom>
          <a:noFill/>
          <a:ln w="9525">
            <a:noFill/>
          </a:ln>
        </p:spPr>
        <p:txBody>
          <a:bodyPr anchor="ctr"/>
          <a:lstStyle>
            <a:lvl1pPr algn="ctr" rtl="0" eaLnBrk="0" fontAlgn="base" hangingPunct="0">
              <a:spcBef>
                <a:spcPct val="0"/>
              </a:spcBef>
              <a:spcAft>
                <a:spcPct val="0"/>
              </a:spcAft>
              <a:defRPr sz="3000" b="1" kern="1200">
                <a:solidFill>
                  <a:srgbClr val="C00000"/>
                </a:solidFill>
                <a:latin typeface="+mj-lt"/>
                <a:ea typeface="+mj-ea"/>
                <a:cs typeface="+mj-cs"/>
              </a:defRPr>
            </a:lvl1pPr>
            <a:lvl2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5pPr>
            <a:lvl6pPr marL="4572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6pPr>
            <a:lvl7pPr marL="9144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7pPr>
            <a:lvl8pPr marL="13716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8pPr>
            <a:lvl9pPr marL="1828800" algn="ctr" rtl="0" eaLnBrk="0" fontAlgn="base" hangingPunct="0">
              <a:spcBef>
                <a:spcPct val="0"/>
              </a:spcBef>
              <a:spcAft>
                <a:spcPct val="0"/>
              </a:spcAft>
              <a:defRPr sz="3000" b="1">
                <a:solidFill>
                  <a:srgbClr val="C00000"/>
                </a:solidFill>
                <a:latin typeface="微软雅黑" panose="020B0503020204020204" pitchFamily="34" charset="-122"/>
                <a:ea typeface="微软雅黑" panose="020B0503020204020204" pitchFamily="34" charset="-122"/>
              </a:defRPr>
            </a:lvl9pPr>
          </a:lstStyle>
          <a:p>
            <a:pPr marL="342900" indent="-342900">
              <a:buFont typeface="Wingdings" panose="05000000000000000000" pitchFamily="2" charset="2"/>
              <a:buChar char="Ø"/>
              <a:defRPr/>
            </a:pPr>
            <a:r>
              <a:rPr lang="zh-CN" altLang="en-US" sz="24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rPr>
              <a:t>大力加强党内集中教育和经常性教育</a:t>
            </a:r>
            <a:endParaRPr lang="zh-CN" altLang="en-US" sz="2400" kern="0" spc="120" dirty="0">
              <a:solidFill>
                <a:schemeClr val="tx1">
                  <a:lumMod val="85000"/>
                  <a:lumOff val="15000"/>
                </a:schemeClr>
              </a:solidFill>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151632" y="1498771"/>
            <a:ext cx="9912919" cy="4398127"/>
          </a:xfrm>
          <a:prstGeom prst="rect">
            <a:avLst/>
          </a:prstGeom>
        </p:spPr>
        <p:txBody>
          <a:bodyPr wrap="square">
            <a:spAutoFit/>
          </a:bodyPr>
          <a:lstStyle/>
          <a:p>
            <a:pPr>
              <a:lnSpc>
                <a:spcPct val="170000"/>
              </a:lnSpc>
              <a:spcBef>
                <a:spcPts val="600"/>
              </a:spcBef>
              <a:buClr>
                <a:srgbClr val="E46C0A"/>
              </a:buClr>
            </a:pPr>
            <a:r>
              <a:rPr lang="zh-CN" altLang="en-US" b="1" dirty="0">
                <a:solidFill>
                  <a:srgbClr val="C90719"/>
                </a:solidFill>
                <a:latin typeface="微软雅黑" panose="020B0503020204020204" pitchFamily="34" charset="-122"/>
                <a:ea typeface="微软雅黑" panose="020B0503020204020204" pitchFamily="34" charset="-122"/>
              </a:rPr>
              <a:t>政治站位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全党全国的首要政治任务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70000"/>
              </a:lnSpc>
              <a:spcBef>
                <a:spcPts val="600"/>
              </a:spcBef>
              <a:buClr>
                <a:srgbClr val="E46C0A"/>
              </a:buClr>
            </a:pPr>
            <a:r>
              <a:rPr lang="zh-CN" altLang="en-US" b="1" dirty="0">
                <a:solidFill>
                  <a:srgbClr val="C90719"/>
                </a:solidFill>
                <a:latin typeface="微软雅黑" panose="020B0503020204020204" pitchFamily="34" charset="-122"/>
                <a:ea typeface="微软雅黑" panose="020B0503020204020204" pitchFamily="34" charset="-122"/>
              </a:rPr>
              <a:t>主要举措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全党大学习</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70000"/>
              </a:lnSpc>
              <a:spcBef>
                <a:spcPts val="600"/>
              </a:spcBef>
              <a:buClr>
                <a:srgbClr val="E46C0A"/>
              </a:buClr>
            </a:pPr>
            <a:r>
              <a:rPr lang="zh-CN" altLang="en-US" b="1" dirty="0">
                <a:solidFill>
                  <a:srgbClr val="C90719"/>
                </a:solidFill>
                <a:latin typeface="微软雅黑" panose="020B0503020204020204" pitchFamily="34" charset="-122"/>
                <a:ea typeface="微软雅黑" panose="020B0503020204020204" pitchFamily="34" charset="-122"/>
              </a:rPr>
              <a:t>重点对象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县处级以上领导干部</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70000"/>
              </a:lnSpc>
              <a:spcBef>
                <a:spcPts val="600"/>
              </a:spcBef>
              <a:buClr>
                <a:srgbClr val="E46C0A"/>
              </a:buClr>
            </a:pPr>
            <a:r>
              <a:rPr lang="zh-CN" altLang="en-US" b="1" dirty="0">
                <a:solidFill>
                  <a:srgbClr val="C90719"/>
                </a:solidFill>
                <a:latin typeface="微软雅黑" panose="020B0503020204020204" pitchFamily="34" charset="-122"/>
                <a:ea typeface="微软雅黑" panose="020B0503020204020204" pitchFamily="34" charset="-122"/>
              </a:rPr>
              <a:t>教育主题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不忘初心、牢记使命</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70000"/>
              </a:lnSpc>
              <a:spcBef>
                <a:spcPts val="600"/>
              </a:spcBef>
              <a:buClr>
                <a:srgbClr val="E46C0A"/>
              </a:buClr>
            </a:pPr>
            <a:r>
              <a:rPr lang="zh-CN" altLang="en-US" b="1" dirty="0">
                <a:solidFill>
                  <a:srgbClr val="C90719"/>
                </a:solidFill>
                <a:latin typeface="微软雅黑" panose="020B0503020204020204" pitchFamily="34" charset="-122"/>
                <a:ea typeface="微软雅黑" panose="020B0503020204020204" pitchFamily="34" charset="-122"/>
              </a:rPr>
              <a:t>教育重点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突出用习近平新时代中国特色社会主义思想武装头脑， </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70000"/>
              </a:lnSpc>
              <a:spcBef>
                <a:spcPts val="600"/>
              </a:spcBef>
              <a:buClr>
                <a:srgbClr val="E46C0A"/>
              </a:buCl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                突出坚决维护以习近平同志为核心的党中央权威和集中统一领导</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lvl="0">
              <a:lnSpc>
                <a:spcPct val="170000"/>
              </a:lnSpc>
              <a:spcBef>
                <a:spcPts val="600"/>
              </a:spcBef>
              <a:buClr>
                <a:srgbClr val="E46C0A"/>
              </a:buClr>
            </a:pPr>
            <a:r>
              <a:rPr lang="zh-CN" altLang="en-US" b="1" dirty="0">
                <a:solidFill>
                  <a:srgbClr val="C90719"/>
                </a:solidFill>
                <a:latin typeface="微软雅黑" panose="020B0503020204020204" pitchFamily="34" charset="-122"/>
                <a:ea typeface="微软雅黑" panose="020B0503020204020204" pitchFamily="34" charset="-122"/>
              </a:rPr>
              <a:t>教育目标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悟初心、守初心、践初心，更加自觉地为实现新时代党的历史使命不懈奋斗</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lvl="0">
              <a:lnSpc>
                <a:spcPct val="170000"/>
              </a:lnSpc>
              <a:spcBef>
                <a:spcPts val="600"/>
              </a:spcBef>
              <a:buClr>
                <a:srgbClr val="E46C0A"/>
              </a:buClr>
            </a:pPr>
            <a:r>
              <a:rPr lang="zh-CN" altLang="en-US" b="1" dirty="0">
                <a:solidFill>
                  <a:srgbClr val="C90719"/>
                </a:solidFill>
                <a:latin typeface="微软雅黑" panose="020B0503020204020204" pitchFamily="34" charset="-122"/>
                <a:ea typeface="微软雅黑" panose="020B0503020204020204" pitchFamily="34" charset="-122"/>
              </a:rPr>
              <a:t>制度保障  </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学习教育常态化制度化，严格执行党的组织生活基本制度</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2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695400" y="548680"/>
            <a:ext cx="5904656" cy="857250"/>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2286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6pPr>
            <a:lvl7pPr marL="4572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7pPr>
            <a:lvl8pPr marL="6858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8pPr>
            <a:lvl9pPr marL="9144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zh-CN" altLang="en-US" sz="2400" b="1" i="0" u="none" strike="noStrike" kern="0" cap="none" spc="12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中国共产党历史上的历次集中教育</a:t>
            </a:r>
            <a:endParaRPr kumimoji="0" lang="zh-CN" altLang="en-US" sz="2400" b="1" i="0" u="none" strike="noStrike" kern="0" cap="none" spc="12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nvGrpSpPr>
          <p:cNvPr id="2" name="组合 1"/>
          <p:cNvGrpSpPr/>
          <p:nvPr/>
        </p:nvGrpSpPr>
        <p:grpSpPr>
          <a:xfrm>
            <a:off x="876656" y="1627039"/>
            <a:ext cx="1285340" cy="2360035"/>
            <a:chOff x="876656" y="1627039"/>
            <a:chExt cx="1285340" cy="2360035"/>
          </a:xfrm>
        </p:grpSpPr>
        <p:grpSp>
          <p:nvGrpSpPr>
            <p:cNvPr id="54" name="组合 53"/>
            <p:cNvGrpSpPr/>
            <p:nvPr/>
          </p:nvGrpSpPr>
          <p:grpSpPr>
            <a:xfrm>
              <a:off x="876656" y="1627039"/>
              <a:ext cx="1285340" cy="663885"/>
              <a:chOff x="999752" y="1434441"/>
              <a:chExt cx="1905276" cy="984085"/>
            </a:xfrm>
          </p:grpSpPr>
          <p:sp>
            <p:nvSpPr>
              <p:cNvPr id="55" name="矩形: 圆角 54"/>
              <p:cNvSpPr/>
              <p:nvPr/>
            </p:nvSpPr>
            <p:spPr>
              <a:xfrm>
                <a:off x="1023602" y="1784956"/>
                <a:ext cx="1837208" cy="576064"/>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56" name="矩形: 圆角 55"/>
              <p:cNvSpPr/>
              <p:nvPr/>
            </p:nvSpPr>
            <p:spPr>
              <a:xfrm>
                <a:off x="1023602" y="1434441"/>
                <a:ext cx="1837208" cy="576064"/>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57" name="文本框 56"/>
              <p:cNvSpPr txBox="1"/>
              <p:nvPr/>
            </p:nvSpPr>
            <p:spPr>
              <a:xfrm>
                <a:off x="1023425" y="1494556"/>
                <a:ext cx="1881603" cy="4562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延安整风运动</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58" name="文本框 57"/>
              <p:cNvSpPr txBox="1"/>
              <p:nvPr/>
            </p:nvSpPr>
            <p:spPr>
              <a:xfrm>
                <a:off x="999752" y="1962304"/>
                <a:ext cx="1884729" cy="4562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1942—1945</a:t>
                </a:r>
                <a:endPar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cxnSp>
          <p:nvCxnSpPr>
            <p:cNvPr id="33" name="直接连接符 32"/>
            <p:cNvCxnSpPr/>
            <p:nvPr/>
          </p:nvCxnSpPr>
          <p:spPr>
            <a:xfrm flipV="1">
              <a:off x="876656" y="1710549"/>
              <a:ext cx="0" cy="2276525"/>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1246985" y="3987466"/>
            <a:ext cx="1274990" cy="2029254"/>
            <a:chOff x="1246985" y="3987466"/>
            <a:chExt cx="1274990" cy="2029254"/>
          </a:xfrm>
        </p:grpSpPr>
        <p:cxnSp>
          <p:nvCxnSpPr>
            <p:cNvPr id="78" name="直接连接符 77"/>
            <p:cNvCxnSpPr/>
            <p:nvPr/>
          </p:nvCxnSpPr>
          <p:spPr>
            <a:xfrm>
              <a:off x="2509857" y="3987466"/>
              <a:ext cx="0" cy="1993660"/>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246985" y="5362363"/>
              <a:ext cx="1274990" cy="654357"/>
              <a:chOff x="1246985" y="5362363"/>
              <a:chExt cx="1274990" cy="654357"/>
            </a:xfrm>
          </p:grpSpPr>
          <p:grpSp>
            <p:nvGrpSpPr>
              <p:cNvPr id="18" name="组合 17"/>
              <p:cNvGrpSpPr/>
              <p:nvPr/>
            </p:nvGrpSpPr>
            <p:grpSpPr>
              <a:xfrm>
                <a:off x="1259103" y="5386151"/>
                <a:ext cx="1239420" cy="630569"/>
                <a:chOff x="1012948" y="5493762"/>
                <a:chExt cx="1239420" cy="630569"/>
              </a:xfrm>
            </p:grpSpPr>
            <p:sp>
              <p:nvSpPr>
                <p:cNvPr id="80" name="矩形: 圆角 79"/>
                <p:cNvSpPr/>
                <p:nvPr/>
              </p:nvSpPr>
              <p:spPr>
                <a:xfrm>
                  <a:off x="1012948" y="5493762"/>
                  <a:ext cx="1239420" cy="388625"/>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81" name="矩形: 圆角 80"/>
                <p:cNvSpPr/>
                <p:nvPr/>
              </p:nvSpPr>
              <p:spPr>
                <a:xfrm>
                  <a:off x="1012948" y="5735706"/>
                  <a:ext cx="1239420" cy="388625"/>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grpSp>
          <p:sp>
            <p:nvSpPr>
              <p:cNvPr id="76" name="文本框 75"/>
              <p:cNvSpPr txBox="1"/>
              <p:nvPr/>
            </p:nvSpPr>
            <p:spPr>
              <a:xfrm>
                <a:off x="1246985" y="5683907"/>
                <a:ext cx="1271467"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整党运动</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77" name="文本框 76"/>
              <p:cNvSpPr txBox="1"/>
              <p:nvPr/>
            </p:nvSpPr>
            <p:spPr>
              <a:xfrm>
                <a:off x="1250496" y="5362363"/>
                <a:ext cx="1271479"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1947—1949</a:t>
                </a:r>
                <a:endPar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4" name="组合 3"/>
          <p:cNvGrpSpPr/>
          <p:nvPr/>
        </p:nvGrpSpPr>
        <p:grpSpPr>
          <a:xfrm>
            <a:off x="2090212" y="2644696"/>
            <a:ext cx="1271479" cy="1342771"/>
            <a:chOff x="2090212" y="2644696"/>
            <a:chExt cx="1271479" cy="1342771"/>
          </a:xfrm>
        </p:grpSpPr>
        <p:cxnSp>
          <p:nvCxnSpPr>
            <p:cNvPr id="59" name="直接连接符 58"/>
            <p:cNvCxnSpPr/>
            <p:nvPr/>
          </p:nvCxnSpPr>
          <p:spPr>
            <a:xfrm flipV="1">
              <a:off x="3343731" y="2726856"/>
              <a:ext cx="0" cy="1260611"/>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p:nvGrpSpPr>
          <p:grpSpPr>
            <a:xfrm>
              <a:off x="2090212" y="2644696"/>
              <a:ext cx="1271479" cy="663885"/>
              <a:chOff x="999752" y="1434441"/>
              <a:chExt cx="1884729" cy="984085"/>
            </a:xfrm>
          </p:grpSpPr>
          <p:sp>
            <p:nvSpPr>
              <p:cNvPr id="85" name="矩形: 圆角 84"/>
              <p:cNvSpPr/>
              <p:nvPr/>
            </p:nvSpPr>
            <p:spPr>
              <a:xfrm>
                <a:off x="1023602" y="1784956"/>
                <a:ext cx="1837208" cy="576064"/>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86" name="矩形: 圆角 85"/>
              <p:cNvSpPr/>
              <p:nvPr/>
            </p:nvSpPr>
            <p:spPr>
              <a:xfrm>
                <a:off x="1023602" y="1434441"/>
                <a:ext cx="1837208" cy="576064"/>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87" name="文本框 86"/>
              <p:cNvSpPr txBox="1"/>
              <p:nvPr/>
            </p:nvSpPr>
            <p:spPr>
              <a:xfrm>
                <a:off x="1023425" y="1494556"/>
                <a:ext cx="1837385" cy="4562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整风运动</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88" name="文本框 87"/>
              <p:cNvSpPr txBox="1"/>
              <p:nvPr/>
            </p:nvSpPr>
            <p:spPr>
              <a:xfrm>
                <a:off x="999752" y="1962304"/>
                <a:ext cx="1884729" cy="4562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1950</a:t>
                </a:r>
                <a:endPar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12" name="组合 11"/>
          <p:cNvGrpSpPr/>
          <p:nvPr/>
        </p:nvGrpSpPr>
        <p:grpSpPr>
          <a:xfrm>
            <a:off x="2660770" y="4018068"/>
            <a:ext cx="1274990" cy="2002999"/>
            <a:chOff x="2660770" y="4018068"/>
            <a:chExt cx="1274990" cy="2002999"/>
          </a:xfrm>
        </p:grpSpPr>
        <p:cxnSp>
          <p:nvCxnSpPr>
            <p:cNvPr id="66" name="直接连接符 65"/>
            <p:cNvCxnSpPr/>
            <p:nvPr/>
          </p:nvCxnSpPr>
          <p:spPr>
            <a:xfrm flipV="1">
              <a:off x="3929129" y="4018068"/>
              <a:ext cx="0" cy="1963058"/>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660770" y="5366710"/>
              <a:ext cx="1274990" cy="654357"/>
              <a:chOff x="1246985" y="5362363"/>
              <a:chExt cx="1274990" cy="654357"/>
            </a:xfrm>
          </p:grpSpPr>
          <p:grpSp>
            <p:nvGrpSpPr>
              <p:cNvPr id="90" name="组合 89"/>
              <p:cNvGrpSpPr/>
              <p:nvPr/>
            </p:nvGrpSpPr>
            <p:grpSpPr>
              <a:xfrm>
                <a:off x="1259103" y="5386151"/>
                <a:ext cx="1239420" cy="630569"/>
                <a:chOff x="1012948" y="5493762"/>
                <a:chExt cx="1239420" cy="630569"/>
              </a:xfrm>
            </p:grpSpPr>
            <p:sp>
              <p:nvSpPr>
                <p:cNvPr id="93" name="矩形: 圆角 92"/>
                <p:cNvSpPr/>
                <p:nvPr/>
              </p:nvSpPr>
              <p:spPr>
                <a:xfrm>
                  <a:off x="1012948" y="5493762"/>
                  <a:ext cx="1239420" cy="388625"/>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94" name="矩形: 圆角 93"/>
                <p:cNvSpPr/>
                <p:nvPr/>
              </p:nvSpPr>
              <p:spPr>
                <a:xfrm>
                  <a:off x="1012948" y="5735706"/>
                  <a:ext cx="1239420" cy="388625"/>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grpSp>
          <p:sp>
            <p:nvSpPr>
              <p:cNvPr id="91" name="文本框 90"/>
              <p:cNvSpPr txBox="1"/>
              <p:nvPr/>
            </p:nvSpPr>
            <p:spPr>
              <a:xfrm>
                <a:off x="1246985" y="5683907"/>
                <a:ext cx="1271467"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整党运动</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92" name="文本框 91"/>
              <p:cNvSpPr txBox="1"/>
              <p:nvPr/>
            </p:nvSpPr>
            <p:spPr>
              <a:xfrm>
                <a:off x="1250496" y="5362363"/>
                <a:ext cx="1271479"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1951—1954</a:t>
                </a:r>
                <a:endPar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9" name="组合 8"/>
          <p:cNvGrpSpPr/>
          <p:nvPr/>
        </p:nvGrpSpPr>
        <p:grpSpPr>
          <a:xfrm>
            <a:off x="8030550" y="1629454"/>
            <a:ext cx="1271480" cy="2358013"/>
            <a:chOff x="8030550" y="1629454"/>
            <a:chExt cx="1271480" cy="2358013"/>
          </a:xfrm>
        </p:grpSpPr>
        <p:cxnSp>
          <p:nvCxnSpPr>
            <p:cNvPr id="68" name="直接连接符 67"/>
            <p:cNvCxnSpPr/>
            <p:nvPr/>
          </p:nvCxnSpPr>
          <p:spPr>
            <a:xfrm flipV="1">
              <a:off x="9286061" y="1806093"/>
              <a:ext cx="0" cy="2181374"/>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100" name="组合 99"/>
            <p:cNvGrpSpPr/>
            <p:nvPr/>
          </p:nvGrpSpPr>
          <p:grpSpPr>
            <a:xfrm>
              <a:off x="8030550" y="1629454"/>
              <a:ext cx="1271480" cy="663885"/>
              <a:chOff x="999751" y="1434441"/>
              <a:chExt cx="1884730" cy="984085"/>
            </a:xfrm>
          </p:grpSpPr>
          <p:sp>
            <p:nvSpPr>
              <p:cNvPr id="101" name="矩形: 圆角 100"/>
              <p:cNvSpPr/>
              <p:nvPr/>
            </p:nvSpPr>
            <p:spPr>
              <a:xfrm>
                <a:off x="1023602" y="1784956"/>
                <a:ext cx="1837208" cy="576064"/>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02" name="矩形: 圆角 101"/>
              <p:cNvSpPr/>
              <p:nvPr/>
            </p:nvSpPr>
            <p:spPr>
              <a:xfrm>
                <a:off x="1023602" y="1434441"/>
                <a:ext cx="1837208" cy="576064"/>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03" name="文本框 102"/>
              <p:cNvSpPr txBox="1"/>
              <p:nvPr/>
            </p:nvSpPr>
            <p:spPr>
              <a:xfrm>
                <a:off x="999751" y="1494556"/>
                <a:ext cx="1884729" cy="4562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创先争优活动</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04" name="文本框 103"/>
              <p:cNvSpPr txBox="1"/>
              <p:nvPr/>
            </p:nvSpPr>
            <p:spPr>
              <a:xfrm>
                <a:off x="999752" y="1962304"/>
                <a:ext cx="1884729" cy="4562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2010—2012</a:t>
                </a:r>
                <a:endPar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13" name="组合 12"/>
          <p:cNvGrpSpPr/>
          <p:nvPr/>
        </p:nvGrpSpPr>
        <p:grpSpPr>
          <a:xfrm>
            <a:off x="4233596" y="4018068"/>
            <a:ext cx="1274990" cy="2002999"/>
            <a:chOff x="4233596" y="4018068"/>
            <a:chExt cx="1274990" cy="2002999"/>
          </a:xfrm>
        </p:grpSpPr>
        <p:cxnSp>
          <p:nvCxnSpPr>
            <p:cNvPr id="105" name="直接连接符 104"/>
            <p:cNvCxnSpPr/>
            <p:nvPr/>
          </p:nvCxnSpPr>
          <p:spPr>
            <a:xfrm flipV="1">
              <a:off x="5501955" y="4018068"/>
              <a:ext cx="0" cy="1963058"/>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106" name="组合 105"/>
            <p:cNvGrpSpPr/>
            <p:nvPr/>
          </p:nvGrpSpPr>
          <p:grpSpPr>
            <a:xfrm>
              <a:off x="4233596" y="5366710"/>
              <a:ext cx="1274990" cy="654357"/>
              <a:chOff x="1246985" y="5362363"/>
              <a:chExt cx="1274990" cy="654357"/>
            </a:xfrm>
          </p:grpSpPr>
          <p:grpSp>
            <p:nvGrpSpPr>
              <p:cNvPr id="107" name="组合 106"/>
              <p:cNvGrpSpPr/>
              <p:nvPr/>
            </p:nvGrpSpPr>
            <p:grpSpPr>
              <a:xfrm>
                <a:off x="1259103" y="5386151"/>
                <a:ext cx="1239420" cy="630569"/>
                <a:chOff x="1012948" y="5493762"/>
                <a:chExt cx="1239420" cy="630569"/>
              </a:xfrm>
            </p:grpSpPr>
            <p:sp>
              <p:nvSpPr>
                <p:cNvPr id="110" name="矩形: 圆角 109"/>
                <p:cNvSpPr/>
                <p:nvPr/>
              </p:nvSpPr>
              <p:spPr>
                <a:xfrm>
                  <a:off x="1012948" y="5493762"/>
                  <a:ext cx="1239420" cy="388625"/>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11" name="矩形: 圆角 110"/>
                <p:cNvSpPr/>
                <p:nvPr/>
              </p:nvSpPr>
              <p:spPr>
                <a:xfrm>
                  <a:off x="1012948" y="5735706"/>
                  <a:ext cx="1239420" cy="388625"/>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grpSp>
          <p:sp>
            <p:nvSpPr>
              <p:cNvPr id="108" name="文本框 107"/>
              <p:cNvSpPr txBox="1"/>
              <p:nvPr/>
            </p:nvSpPr>
            <p:spPr>
              <a:xfrm>
                <a:off x="1246985" y="5683907"/>
                <a:ext cx="1271467"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整党运动</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09" name="文本框 108"/>
              <p:cNvSpPr txBox="1"/>
              <p:nvPr/>
            </p:nvSpPr>
            <p:spPr>
              <a:xfrm>
                <a:off x="1250496" y="5362363"/>
                <a:ext cx="1271479"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1983—1987</a:t>
                </a:r>
                <a:endPar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14" name="组合 13"/>
          <p:cNvGrpSpPr/>
          <p:nvPr/>
        </p:nvGrpSpPr>
        <p:grpSpPr>
          <a:xfrm>
            <a:off x="5730969" y="4018068"/>
            <a:ext cx="1274990" cy="1697589"/>
            <a:chOff x="5730969" y="4018068"/>
            <a:chExt cx="1274990" cy="1697589"/>
          </a:xfrm>
        </p:grpSpPr>
        <p:cxnSp>
          <p:nvCxnSpPr>
            <p:cNvPr id="119" name="直接连接符 118"/>
            <p:cNvCxnSpPr/>
            <p:nvPr/>
          </p:nvCxnSpPr>
          <p:spPr>
            <a:xfrm flipV="1">
              <a:off x="6999328" y="4018068"/>
              <a:ext cx="0" cy="1652072"/>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120" name="组合 119"/>
            <p:cNvGrpSpPr/>
            <p:nvPr/>
          </p:nvGrpSpPr>
          <p:grpSpPr>
            <a:xfrm>
              <a:off x="5730969" y="4844691"/>
              <a:ext cx="1274990" cy="870966"/>
              <a:chOff x="1246985" y="5362363"/>
              <a:chExt cx="1274990" cy="870966"/>
            </a:xfrm>
          </p:grpSpPr>
          <p:grpSp>
            <p:nvGrpSpPr>
              <p:cNvPr id="121" name="组合 120"/>
              <p:cNvGrpSpPr/>
              <p:nvPr/>
            </p:nvGrpSpPr>
            <p:grpSpPr>
              <a:xfrm>
                <a:off x="1259103" y="5386151"/>
                <a:ext cx="1239420" cy="847178"/>
                <a:chOff x="1012948" y="5493762"/>
                <a:chExt cx="1239420" cy="847178"/>
              </a:xfrm>
            </p:grpSpPr>
            <p:sp>
              <p:nvSpPr>
                <p:cNvPr id="124" name="矩形: 圆角 123"/>
                <p:cNvSpPr/>
                <p:nvPr/>
              </p:nvSpPr>
              <p:spPr>
                <a:xfrm>
                  <a:off x="1012948" y="5493762"/>
                  <a:ext cx="1239420" cy="388625"/>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25" name="矩形: 圆角 124"/>
                <p:cNvSpPr/>
                <p:nvPr/>
              </p:nvSpPr>
              <p:spPr>
                <a:xfrm>
                  <a:off x="1012948" y="5735706"/>
                  <a:ext cx="1239420" cy="605234"/>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grpSp>
          <p:sp>
            <p:nvSpPr>
              <p:cNvPr id="122" name="文本框 121"/>
              <p:cNvSpPr txBox="1"/>
              <p:nvPr/>
            </p:nvSpPr>
            <p:spPr>
              <a:xfrm>
                <a:off x="1246985" y="5683907"/>
                <a:ext cx="1271467"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“三讲”</a:t>
                </a:r>
                <a:endParaRPr kumimoji="0" lang="en-US" altLang="zh-CN"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教育活动</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23" name="文本框 122"/>
              <p:cNvSpPr txBox="1"/>
              <p:nvPr/>
            </p:nvSpPr>
            <p:spPr>
              <a:xfrm>
                <a:off x="1250496" y="5362363"/>
                <a:ext cx="1271479"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1999—2000</a:t>
                </a:r>
                <a:endPar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8" name="组合 7"/>
          <p:cNvGrpSpPr/>
          <p:nvPr/>
        </p:nvGrpSpPr>
        <p:grpSpPr>
          <a:xfrm>
            <a:off x="6312036" y="2448577"/>
            <a:ext cx="1459366" cy="1538890"/>
            <a:chOff x="6312036" y="2448577"/>
            <a:chExt cx="1459366" cy="1538890"/>
          </a:xfrm>
        </p:grpSpPr>
        <p:cxnSp>
          <p:nvCxnSpPr>
            <p:cNvPr id="126" name="直接连接符 125"/>
            <p:cNvCxnSpPr/>
            <p:nvPr/>
          </p:nvCxnSpPr>
          <p:spPr>
            <a:xfrm flipV="1">
              <a:off x="7734224" y="2726856"/>
              <a:ext cx="0" cy="1260611"/>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127" name="组合 126"/>
            <p:cNvGrpSpPr/>
            <p:nvPr/>
          </p:nvGrpSpPr>
          <p:grpSpPr>
            <a:xfrm>
              <a:off x="6312036" y="2448577"/>
              <a:ext cx="1459366" cy="860004"/>
              <a:chOff x="971263" y="1143731"/>
              <a:chExt cx="1941703" cy="1274795"/>
            </a:xfrm>
          </p:grpSpPr>
          <p:sp>
            <p:nvSpPr>
              <p:cNvPr id="128" name="矩形: 圆角 127"/>
              <p:cNvSpPr/>
              <p:nvPr/>
            </p:nvSpPr>
            <p:spPr>
              <a:xfrm>
                <a:off x="1023602" y="1784956"/>
                <a:ext cx="1837208" cy="576064"/>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29" name="矩形: 圆角 128"/>
              <p:cNvSpPr/>
              <p:nvPr/>
            </p:nvSpPr>
            <p:spPr>
              <a:xfrm>
                <a:off x="1023602" y="1143731"/>
                <a:ext cx="1837208" cy="866773"/>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30" name="文本框 129"/>
              <p:cNvSpPr txBox="1"/>
              <p:nvPr/>
            </p:nvSpPr>
            <p:spPr>
              <a:xfrm>
                <a:off x="971263" y="1230474"/>
                <a:ext cx="1941703" cy="77557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保持共产党员</a:t>
                </a:r>
                <a:br>
                  <a:rPr kumimoji="0" lang="en-US" altLang="zh-CN"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b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先进性教育活动</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31" name="文本框 130"/>
              <p:cNvSpPr txBox="1"/>
              <p:nvPr/>
            </p:nvSpPr>
            <p:spPr>
              <a:xfrm>
                <a:off x="999752" y="1962304"/>
                <a:ext cx="1884729" cy="4562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2005—2006</a:t>
                </a:r>
                <a:endPar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15" name="组合 14"/>
          <p:cNvGrpSpPr/>
          <p:nvPr/>
        </p:nvGrpSpPr>
        <p:grpSpPr>
          <a:xfrm>
            <a:off x="7126614" y="3987074"/>
            <a:ext cx="1465915" cy="2035677"/>
            <a:chOff x="7126614" y="3987074"/>
            <a:chExt cx="1465915" cy="2035677"/>
          </a:xfrm>
        </p:grpSpPr>
        <p:cxnSp>
          <p:nvCxnSpPr>
            <p:cNvPr id="132" name="直接连接符 131"/>
            <p:cNvCxnSpPr/>
            <p:nvPr/>
          </p:nvCxnSpPr>
          <p:spPr>
            <a:xfrm flipV="1">
              <a:off x="8499809" y="3987074"/>
              <a:ext cx="0" cy="1787702"/>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7126614" y="5151785"/>
              <a:ext cx="1465915" cy="870966"/>
              <a:chOff x="1135116" y="5362363"/>
              <a:chExt cx="1465915" cy="870966"/>
            </a:xfrm>
          </p:grpSpPr>
          <p:grpSp>
            <p:nvGrpSpPr>
              <p:cNvPr id="134" name="组合 133"/>
              <p:cNvGrpSpPr/>
              <p:nvPr/>
            </p:nvGrpSpPr>
            <p:grpSpPr>
              <a:xfrm>
                <a:off x="1225510" y="5386151"/>
                <a:ext cx="1273013" cy="847178"/>
                <a:chOff x="979355" y="5493762"/>
                <a:chExt cx="1273013" cy="847178"/>
              </a:xfrm>
            </p:grpSpPr>
            <p:sp>
              <p:nvSpPr>
                <p:cNvPr id="137" name="矩形: 圆角 136"/>
                <p:cNvSpPr/>
                <p:nvPr/>
              </p:nvSpPr>
              <p:spPr>
                <a:xfrm>
                  <a:off x="979355" y="5493762"/>
                  <a:ext cx="1273013" cy="388625"/>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38" name="矩形: 圆角 137"/>
                <p:cNvSpPr/>
                <p:nvPr/>
              </p:nvSpPr>
              <p:spPr>
                <a:xfrm>
                  <a:off x="979355" y="5735706"/>
                  <a:ext cx="1273013" cy="605234"/>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grpSp>
          <p:sp>
            <p:nvSpPr>
              <p:cNvPr id="135" name="文本框 134"/>
              <p:cNvSpPr txBox="1"/>
              <p:nvPr/>
            </p:nvSpPr>
            <p:spPr>
              <a:xfrm>
                <a:off x="1135116" y="5683907"/>
                <a:ext cx="1465915"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深入学习实践</a:t>
                </a:r>
                <a:endParaRPr kumimoji="0" lang="en-US" altLang="zh-CN"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科学发展观活动</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36" name="文本框 135"/>
              <p:cNvSpPr txBox="1"/>
              <p:nvPr/>
            </p:nvSpPr>
            <p:spPr>
              <a:xfrm>
                <a:off x="1199262" y="5362363"/>
                <a:ext cx="1305941"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2008—2009</a:t>
                </a:r>
                <a:endPar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16" name="组合 15"/>
          <p:cNvGrpSpPr/>
          <p:nvPr/>
        </p:nvGrpSpPr>
        <p:grpSpPr>
          <a:xfrm>
            <a:off x="9069854" y="3999180"/>
            <a:ext cx="1274990" cy="1174532"/>
            <a:chOff x="9069854" y="3999180"/>
            <a:chExt cx="1274990" cy="1174532"/>
          </a:xfrm>
        </p:grpSpPr>
        <p:cxnSp>
          <p:nvCxnSpPr>
            <p:cNvPr id="139" name="直接连接符 138"/>
            <p:cNvCxnSpPr/>
            <p:nvPr/>
          </p:nvCxnSpPr>
          <p:spPr>
            <a:xfrm flipV="1">
              <a:off x="10338213" y="3999180"/>
              <a:ext cx="0" cy="1152605"/>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140" name="组合 139"/>
            <p:cNvGrpSpPr/>
            <p:nvPr/>
          </p:nvGrpSpPr>
          <p:grpSpPr>
            <a:xfrm>
              <a:off x="9069854" y="4302746"/>
              <a:ext cx="1274990" cy="870966"/>
              <a:chOff x="1246985" y="5362363"/>
              <a:chExt cx="1274990" cy="870966"/>
            </a:xfrm>
          </p:grpSpPr>
          <p:grpSp>
            <p:nvGrpSpPr>
              <p:cNvPr id="141" name="组合 140"/>
              <p:cNvGrpSpPr/>
              <p:nvPr/>
            </p:nvGrpSpPr>
            <p:grpSpPr>
              <a:xfrm>
                <a:off x="1259103" y="5386151"/>
                <a:ext cx="1239420" cy="847178"/>
                <a:chOff x="1012948" y="5493762"/>
                <a:chExt cx="1239420" cy="847178"/>
              </a:xfrm>
            </p:grpSpPr>
            <p:sp>
              <p:nvSpPr>
                <p:cNvPr id="144" name="矩形: 圆角 143"/>
                <p:cNvSpPr/>
                <p:nvPr/>
              </p:nvSpPr>
              <p:spPr>
                <a:xfrm>
                  <a:off x="1012948" y="5493762"/>
                  <a:ext cx="1239420" cy="388625"/>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45" name="矩形: 圆角 144"/>
                <p:cNvSpPr/>
                <p:nvPr/>
              </p:nvSpPr>
              <p:spPr>
                <a:xfrm>
                  <a:off x="1012948" y="5735706"/>
                  <a:ext cx="1239420" cy="605234"/>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grpSp>
          <p:sp>
            <p:nvSpPr>
              <p:cNvPr id="142" name="文本框 141"/>
              <p:cNvSpPr txBox="1"/>
              <p:nvPr/>
            </p:nvSpPr>
            <p:spPr>
              <a:xfrm>
                <a:off x="1246985" y="5683907"/>
                <a:ext cx="1271467"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党的群众路线教育实践活动</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43" name="文本框 142"/>
              <p:cNvSpPr txBox="1"/>
              <p:nvPr/>
            </p:nvSpPr>
            <p:spPr>
              <a:xfrm>
                <a:off x="1250496" y="5362363"/>
                <a:ext cx="1271479"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2013—2014</a:t>
                </a:r>
                <a:endPar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17" name="组合 16"/>
          <p:cNvGrpSpPr/>
          <p:nvPr/>
        </p:nvGrpSpPr>
        <p:grpSpPr>
          <a:xfrm>
            <a:off x="9926991" y="3978124"/>
            <a:ext cx="1274990" cy="2135736"/>
            <a:chOff x="9926991" y="3978124"/>
            <a:chExt cx="1274990" cy="2135736"/>
          </a:xfrm>
        </p:grpSpPr>
        <p:cxnSp>
          <p:nvCxnSpPr>
            <p:cNvPr id="147" name="直接连接符 146"/>
            <p:cNvCxnSpPr/>
            <p:nvPr/>
          </p:nvCxnSpPr>
          <p:spPr>
            <a:xfrm flipV="1">
              <a:off x="11195350" y="3978124"/>
              <a:ext cx="0" cy="2069553"/>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148" name="组合 147"/>
            <p:cNvGrpSpPr/>
            <p:nvPr/>
          </p:nvGrpSpPr>
          <p:grpSpPr>
            <a:xfrm>
              <a:off x="9926991" y="5242894"/>
              <a:ext cx="1274990" cy="870966"/>
              <a:chOff x="1246985" y="5362363"/>
              <a:chExt cx="1274990" cy="870966"/>
            </a:xfrm>
          </p:grpSpPr>
          <p:grpSp>
            <p:nvGrpSpPr>
              <p:cNvPr id="149" name="组合 148"/>
              <p:cNvGrpSpPr/>
              <p:nvPr/>
            </p:nvGrpSpPr>
            <p:grpSpPr>
              <a:xfrm>
                <a:off x="1259103" y="5386151"/>
                <a:ext cx="1239420" cy="847178"/>
                <a:chOff x="1012948" y="5493762"/>
                <a:chExt cx="1239420" cy="847178"/>
              </a:xfrm>
            </p:grpSpPr>
            <p:sp>
              <p:nvSpPr>
                <p:cNvPr id="152" name="矩形: 圆角 151"/>
                <p:cNvSpPr/>
                <p:nvPr/>
              </p:nvSpPr>
              <p:spPr>
                <a:xfrm>
                  <a:off x="1012948" y="5493762"/>
                  <a:ext cx="1239420" cy="388625"/>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53" name="矩形: 圆角 152"/>
                <p:cNvSpPr/>
                <p:nvPr/>
              </p:nvSpPr>
              <p:spPr>
                <a:xfrm>
                  <a:off x="1012948" y="5735706"/>
                  <a:ext cx="1239420" cy="605234"/>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grpSp>
          <p:sp>
            <p:nvSpPr>
              <p:cNvPr id="150" name="文本框 149"/>
              <p:cNvSpPr txBox="1"/>
              <p:nvPr/>
            </p:nvSpPr>
            <p:spPr>
              <a:xfrm>
                <a:off x="1246985" y="5683907"/>
                <a:ext cx="1271467"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“两学一做”</a:t>
                </a:r>
                <a:endParaRPr kumimoji="0" lang="en-US" altLang="zh-CN"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学习教育</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51" name="文本框 150"/>
              <p:cNvSpPr txBox="1"/>
              <p:nvPr/>
            </p:nvSpPr>
            <p:spPr>
              <a:xfrm>
                <a:off x="1250496" y="5362363"/>
                <a:ext cx="1271479"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2016</a:t>
                </a:r>
                <a:r>
                  <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年以来</a:t>
                </a:r>
                <a:endPar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10" name="组合 9"/>
          <p:cNvGrpSpPr/>
          <p:nvPr/>
        </p:nvGrpSpPr>
        <p:grpSpPr>
          <a:xfrm>
            <a:off x="9596481" y="2448577"/>
            <a:ext cx="1364137" cy="1538890"/>
            <a:chOff x="9596481" y="2448577"/>
            <a:chExt cx="1364137" cy="1538890"/>
          </a:xfrm>
        </p:grpSpPr>
        <p:cxnSp>
          <p:nvCxnSpPr>
            <p:cNvPr id="160" name="直接连接符 159"/>
            <p:cNvCxnSpPr/>
            <p:nvPr/>
          </p:nvCxnSpPr>
          <p:spPr>
            <a:xfrm flipV="1">
              <a:off x="10871198" y="2726856"/>
              <a:ext cx="0" cy="1260611"/>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161" name="组合 160"/>
            <p:cNvGrpSpPr/>
            <p:nvPr/>
          </p:nvGrpSpPr>
          <p:grpSpPr>
            <a:xfrm>
              <a:off x="9596481" y="2448577"/>
              <a:ext cx="1364137" cy="860004"/>
              <a:chOff x="968330" y="1143731"/>
              <a:chExt cx="2022077" cy="1274795"/>
            </a:xfrm>
          </p:grpSpPr>
          <p:sp>
            <p:nvSpPr>
              <p:cNvPr id="162" name="矩形: 圆角 161"/>
              <p:cNvSpPr/>
              <p:nvPr/>
            </p:nvSpPr>
            <p:spPr>
              <a:xfrm>
                <a:off x="1023602" y="1784956"/>
                <a:ext cx="1837208" cy="576064"/>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63" name="矩形: 圆角 162"/>
              <p:cNvSpPr/>
              <p:nvPr/>
            </p:nvSpPr>
            <p:spPr>
              <a:xfrm>
                <a:off x="1023602" y="1143731"/>
                <a:ext cx="1837208" cy="866773"/>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64" name="文本框 163"/>
              <p:cNvSpPr txBox="1"/>
              <p:nvPr/>
            </p:nvSpPr>
            <p:spPr>
              <a:xfrm>
                <a:off x="968330" y="1230474"/>
                <a:ext cx="2022077" cy="77557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“三严三实”</a:t>
                </a:r>
                <a:endParaRPr kumimoji="0" lang="en-US" altLang="zh-CN"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专题教育</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65" name="文本框 164"/>
              <p:cNvSpPr txBox="1"/>
              <p:nvPr/>
            </p:nvSpPr>
            <p:spPr>
              <a:xfrm>
                <a:off x="999752" y="1962304"/>
                <a:ext cx="1884729" cy="4562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2015</a:t>
                </a:r>
                <a:endParaRPr kumimoji="0" lang="en-US" altLang="zh-CN"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7" name="组合 6"/>
          <p:cNvGrpSpPr/>
          <p:nvPr/>
        </p:nvGrpSpPr>
        <p:grpSpPr>
          <a:xfrm>
            <a:off x="3677215" y="1807825"/>
            <a:ext cx="1271479" cy="2179643"/>
            <a:chOff x="3677215" y="1807825"/>
            <a:chExt cx="1271479" cy="2179643"/>
          </a:xfrm>
        </p:grpSpPr>
        <p:cxnSp>
          <p:nvCxnSpPr>
            <p:cNvPr id="166" name="直接连接符 165"/>
            <p:cNvCxnSpPr/>
            <p:nvPr/>
          </p:nvCxnSpPr>
          <p:spPr>
            <a:xfrm flipV="1">
              <a:off x="4930734" y="2002137"/>
              <a:ext cx="0" cy="1985331"/>
            </a:xfrm>
            <a:prstGeom prst="line">
              <a:avLst/>
            </a:prstGeom>
            <a:ln>
              <a:solidFill>
                <a:srgbClr val="C90719"/>
              </a:solidFill>
            </a:ln>
          </p:spPr>
          <p:style>
            <a:lnRef idx="1">
              <a:schemeClr val="accent1"/>
            </a:lnRef>
            <a:fillRef idx="0">
              <a:schemeClr val="accent1"/>
            </a:fillRef>
            <a:effectRef idx="0">
              <a:schemeClr val="accent1"/>
            </a:effectRef>
            <a:fontRef idx="minor">
              <a:schemeClr val="tx1"/>
            </a:fontRef>
          </p:style>
        </p:cxnSp>
        <p:grpSp>
          <p:nvGrpSpPr>
            <p:cNvPr id="167" name="组合 166"/>
            <p:cNvGrpSpPr/>
            <p:nvPr/>
          </p:nvGrpSpPr>
          <p:grpSpPr>
            <a:xfrm>
              <a:off x="3677215" y="1807825"/>
              <a:ext cx="1271479" cy="663885"/>
              <a:chOff x="999752" y="1434441"/>
              <a:chExt cx="1884729" cy="984085"/>
            </a:xfrm>
          </p:grpSpPr>
          <p:sp>
            <p:nvSpPr>
              <p:cNvPr id="168" name="矩形: 圆角 167"/>
              <p:cNvSpPr/>
              <p:nvPr/>
            </p:nvSpPr>
            <p:spPr>
              <a:xfrm>
                <a:off x="1023602" y="1784956"/>
                <a:ext cx="1837208" cy="576064"/>
              </a:xfrm>
              <a:prstGeom prst="roundRect">
                <a:avLst>
                  <a:gd name="adj" fmla="val 0"/>
                </a:avLst>
              </a:prstGeom>
              <a:solidFill>
                <a:srgbClr val="C90719"/>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69" name="矩形: 圆角 168"/>
              <p:cNvSpPr/>
              <p:nvPr/>
            </p:nvSpPr>
            <p:spPr>
              <a:xfrm>
                <a:off x="1023602" y="1434441"/>
                <a:ext cx="1837208" cy="576064"/>
              </a:xfrm>
              <a:prstGeom prst="roundRect">
                <a:avLst>
                  <a:gd name="adj" fmla="val 8400"/>
                </a:avLst>
              </a:prstGeom>
              <a:solidFill>
                <a:srgbClr val="FFFCDB"/>
              </a:solidFill>
              <a:ln w="28575">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170" name="文本框 169"/>
              <p:cNvSpPr txBox="1"/>
              <p:nvPr/>
            </p:nvSpPr>
            <p:spPr>
              <a:xfrm>
                <a:off x="1023425" y="1494556"/>
                <a:ext cx="1837385" cy="4562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整风运动</a:t>
                </a:r>
                <a:endParaRPr kumimoji="0" lang="zh-CN" altLang="en-US" sz="1400" b="1" i="0" u="none" strike="noStrike" kern="1200" cap="none" spc="0" normalizeH="0" baseline="0" noProof="0" dirty="0">
                  <a:ln>
                    <a:noFill/>
                  </a:ln>
                  <a:solidFill>
                    <a:schemeClr val="tx1">
                      <a:lumMod val="85000"/>
                      <a:lumOff val="15000"/>
                    </a:schemeClr>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171" name="文本框 170"/>
              <p:cNvSpPr txBox="1"/>
              <p:nvPr/>
            </p:nvSpPr>
            <p:spPr>
              <a:xfrm>
                <a:off x="999752" y="1962304"/>
                <a:ext cx="1884729" cy="45622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1957</a:t>
                </a:r>
                <a:endPar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grpSp>
      </p:grpSp>
      <p:grpSp>
        <p:nvGrpSpPr>
          <p:cNvPr id="19" name="组合 18"/>
          <p:cNvGrpSpPr/>
          <p:nvPr/>
        </p:nvGrpSpPr>
        <p:grpSpPr>
          <a:xfrm>
            <a:off x="595886" y="3938886"/>
            <a:ext cx="11404770" cy="120588"/>
            <a:chOff x="595886" y="3938886"/>
            <a:chExt cx="11404770" cy="120588"/>
          </a:xfrm>
        </p:grpSpPr>
        <p:cxnSp>
          <p:nvCxnSpPr>
            <p:cNvPr id="3" name="直接箭头连接符 2"/>
            <p:cNvCxnSpPr/>
            <p:nvPr/>
          </p:nvCxnSpPr>
          <p:spPr>
            <a:xfrm>
              <a:off x="695400" y="3987466"/>
              <a:ext cx="11305256"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95886" y="3987466"/>
              <a:ext cx="1062478" cy="0"/>
            </a:xfrm>
            <a:prstGeom prst="line">
              <a:avLst/>
            </a:prstGeom>
            <a:ln w="38100">
              <a:solidFill>
                <a:srgbClr val="C90719"/>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3283437" y="3938886"/>
              <a:ext cx="120588" cy="120588"/>
            </a:xfrm>
            <a:prstGeom prst="ellipse">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30" name="椭圆 29"/>
            <p:cNvSpPr/>
            <p:nvPr/>
          </p:nvSpPr>
          <p:spPr>
            <a:xfrm>
              <a:off x="4861575" y="3938886"/>
              <a:ext cx="120588" cy="120588"/>
            </a:xfrm>
            <a:prstGeom prst="ellipse">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31" name="椭圆 30"/>
            <p:cNvSpPr/>
            <p:nvPr/>
          </p:nvSpPr>
          <p:spPr>
            <a:xfrm>
              <a:off x="10816784" y="3938886"/>
              <a:ext cx="120588" cy="120588"/>
            </a:xfrm>
            <a:prstGeom prst="ellipse">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sp>
          <p:nvSpPr>
            <p:cNvPr id="32" name="椭圆 31"/>
            <p:cNvSpPr/>
            <p:nvPr/>
          </p:nvSpPr>
          <p:spPr>
            <a:xfrm>
              <a:off x="11136560" y="3938886"/>
              <a:ext cx="120588" cy="120588"/>
            </a:xfrm>
            <a:prstGeom prst="ellipse">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sym typeface="Helvetica" panose="020B0604020202020204" pitchFamily="34" charset="0"/>
              </a:endParaRPr>
            </a:p>
          </p:txBody>
        </p:sp>
        <p:cxnSp>
          <p:nvCxnSpPr>
            <p:cNvPr id="157" name="直接箭头连接符 156"/>
            <p:cNvCxnSpPr/>
            <p:nvPr/>
          </p:nvCxnSpPr>
          <p:spPr>
            <a:xfrm>
              <a:off x="11201981" y="3987074"/>
              <a:ext cx="798675" cy="0"/>
            </a:xfrm>
            <a:prstGeom prst="straightConnector1">
              <a:avLst/>
            </a:prstGeom>
            <a:ln w="38100">
              <a:solidFill>
                <a:srgbClr val="C90719"/>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090212" y="3987466"/>
              <a:ext cx="789353" cy="0"/>
            </a:xfrm>
            <a:prstGeom prst="line">
              <a:avLst/>
            </a:prstGeom>
            <a:ln w="38100">
              <a:solidFill>
                <a:srgbClr val="C90719"/>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3575720" y="3987466"/>
              <a:ext cx="1062478" cy="0"/>
            </a:xfrm>
            <a:prstGeom prst="line">
              <a:avLst/>
            </a:prstGeom>
            <a:ln w="38100">
              <a:solidFill>
                <a:srgbClr val="C90719"/>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5174654" y="3987466"/>
              <a:ext cx="1281386" cy="0"/>
            </a:xfrm>
            <a:prstGeom prst="line">
              <a:avLst/>
            </a:prstGeom>
            <a:ln w="38100">
              <a:solidFill>
                <a:srgbClr val="C90719"/>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6717466" y="3987466"/>
              <a:ext cx="530662" cy="0"/>
            </a:xfrm>
            <a:prstGeom prst="line">
              <a:avLst/>
            </a:prstGeom>
            <a:ln w="38100">
              <a:solidFill>
                <a:srgbClr val="C90719"/>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7466872" y="3987466"/>
              <a:ext cx="429328" cy="0"/>
            </a:xfrm>
            <a:prstGeom prst="line">
              <a:avLst/>
            </a:prstGeom>
            <a:ln w="38100">
              <a:solidFill>
                <a:srgbClr val="C90719"/>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8184232" y="3987466"/>
              <a:ext cx="530662" cy="0"/>
            </a:xfrm>
            <a:prstGeom prst="line">
              <a:avLst/>
            </a:prstGeom>
            <a:ln w="38100">
              <a:solidFill>
                <a:srgbClr val="C90719"/>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10056061" y="3987466"/>
              <a:ext cx="530662" cy="0"/>
            </a:xfrm>
            <a:prstGeom prst="line">
              <a:avLst/>
            </a:prstGeom>
            <a:ln w="38100">
              <a:solidFill>
                <a:srgbClr val="C90719"/>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8907352" y="3987466"/>
              <a:ext cx="789353" cy="0"/>
            </a:xfrm>
            <a:prstGeom prst="line">
              <a:avLst/>
            </a:prstGeom>
            <a:ln w="38100">
              <a:solidFill>
                <a:srgbClr val="C90719"/>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200"/>
                            </p:stCondLst>
                            <p:childTnLst>
                              <p:par>
                                <p:cTn id="9" presetID="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10" presetClass="entr" presetSubtype="0" fill="hold" nodeType="after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2700"/>
                            </p:stCondLst>
                            <p:childTnLst>
                              <p:par>
                                <p:cTn id="18" presetID="1" presetClass="entr" presetSubtype="0" fill="hold" nodeType="afterEffect">
                                  <p:stCondLst>
                                    <p:cond delay="500"/>
                                  </p:stCondLst>
                                  <p:childTnLst>
                                    <p:set>
                                      <p:cBhvr>
                                        <p:cTn id="19" dur="1" fill="hold">
                                          <p:stCondLst>
                                            <p:cond delay="0"/>
                                          </p:stCondLst>
                                        </p:cTn>
                                        <p:tgtEl>
                                          <p:spTgt spid="11"/>
                                        </p:tgtEl>
                                        <p:attrNameLst>
                                          <p:attrName>style.visibility</p:attrName>
                                        </p:attrNameLst>
                                      </p:cBhvr>
                                      <p:to>
                                        <p:strVal val="visible"/>
                                      </p:to>
                                    </p:set>
                                  </p:childTnLst>
                                </p:cTn>
                              </p:par>
                            </p:childTnLst>
                          </p:cTn>
                        </p:par>
                        <p:par>
                          <p:cTn id="20" fill="hold">
                            <p:stCondLst>
                              <p:cond delay="3200"/>
                            </p:stCondLst>
                            <p:childTnLst>
                              <p:par>
                                <p:cTn id="21" presetID="1" presetClass="entr" presetSubtype="0" fill="hold" nodeType="afterEffect">
                                  <p:stCondLst>
                                    <p:cond delay="50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3700"/>
                            </p:stCondLst>
                            <p:childTnLst>
                              <p:par>
                                <p:cTn id="24" presetID="1" presetClass="entr" presetSubtype="0" fill="hold" nodeType="afterEffect">
                                  <p:stCondLst>
                                    <p:cond delay="500"/>
                                  </p:stCondLst>
                                  <p:childTnLst>
                                    <p:set>
                                      <p:cBhvr>
                                        <p:cTn id="25" dur="1" fill="hold">
                                          <p:stCondLst>
                                            <p:cond delay="0"/>
                                          </p:stCondLst>
                                        </p:cTn>
                                        <p:tgtEl>
                                          <p:spTgt spid="12"/>
                                        </p:tgtEl>
                                        <p:attrNameLst>
                                          <p:attrName>style.visibility</p:attrName>
                                        </p:attrNameLst>
                                      </p:cBhvr>
                                      <p:to>
                                        <p:strVal val="visible"/>
                                      </p:to>
                                    </p:set>
                                  </p:childTnLst>
                                </p:cTn>
                              </p:par>
                            </p:childTnLst>
                          </p:cTn>
                        </p:par>
                        <p:par>
                          <p:cTn id="26" fill="hold">
                            <p:stCondLst>
                              <p:cond delay="4200"/>
                            </p:stCondLst>
                            <p:childTnLst>
                              <p:par>
                                <p:cTn id="27" presetID="1" presetClass="entr" presetSubtype="0" fill="hold" nodeType="afterEffect">
                                  <p:stCondLst>
                                    <p:cond delay="500"/>
                                  </p:stCondLst>
                                  <p:childTnLst>
                                    <p:set>
                                      <p:cBhvr>
                                        <p:cTn id="28" dur="1" fill="hold">
                                          <p:stCondLst>
                                            <p:cond delay="0"/>
                                          </p:stCondLst>
                                        </p:cTn>
                                        <p:tgtEl>
                                          <p:spTgt spid="7"/>
                                        </p:tgtEl>
                                        <p:attrNameLst>
                                          <p:attrName>style.visibility</p:attrName>
                                        </p:attrNameLst>
                                      </p:cBhvr>
                                      <p:to>
                                        <p:strVal val="visible"/>
                                      </p:to>
                                    </p:set>
                                  </p:childTnLst>
                                </p:cTn>
                              </p:par>
                            </p:childTnLst>
                          </p:cTn>
                        </p:par>
                        <p:par>
                          <p:cTn id="29" fill="hold">
                            <p:stCondLst>
                              <p:cond delay="4700"/>
                            </p:stCondLst>
                            <p:childTnLst>
                              <p:par>
                                <p:cTn id="30" presetID="1" presetClass="entr" presetSubtype="0" fill="hold" nodeType="afterEffect">
                                  <p:stCondLst>
                                    <p:cond delay="500"/>
                                  </p:stCondLst>
                                  <p:childTnLst>
                                    <p:set>
                                      <p:cBhvr>
                                        <p:cTn id="31" dur="1" fill="hold">
                                          <p:stCondLst>
                                            <p:cond delay="0"/>
                                          </p:stCondLst>
                                        </p:cTn>
                                        <p:tgtEl>
                                          <p:spTgt spid="13"/>
                                        </p:tgtEl>
                                        <p:attrNameLst>
                                          <p:attrName>style.visibility</p:attrName>
                                        </p:attrNameLst>
                                      </p:cBhvr>
                                      <p:to>
                                        <p:strVal val="visible"/>
                                      </p:to>
                                    </p:set>
                                  </p:childTnLst>
                                </p:cTn>
                              </p:par>
                            </p:childTnLst>
                          </p:cTn>
                        </p:par>
                        <p:par>
                          <p:cTn id="32" fill="hold">
                            <p:stCondLst>
                              <p:cond delay="5200"/>
                            </p:stCondLst>
                            <p:childTnLst>
                              <p:par>
                                <p:cTn id="33" presetID="1" presetClass="entr" presetSubtype="0" fill="hold" nodeType="afterEffect">
                                  <p:stCondLst>
                                    <p:cond delay="500"/>
                                  </p:stCondLst>
                                  <p:childTnLst>
                                    <p:set>
                                      <p:cBhvr>
                                        <p:cTn id="34" dur="1" fill="hold">
                                          <p:stCondLst>
                                            <p:cond delay="0"/>
                                          </p:stCondLst>
                                        </p:cTn>
                                        <p:tgtEl>
                                          <p:spTgt spid="14"/>
                                        </p:tgtEl>
                                        <p:attrNameLst>
                                          <p:attrName>style.visibility</p:attrName>
                                        </p:attrNameLst>
                                      </p:cBhvr>
                                      <p:to>
                                        <p:strVal val="visible"/>
                                      </p:to>
                                    </p:set>
                                  </p:childTnLst>
                                </p:cTn>
                              </p:par>
                            </p:childTnLst>
                          </p:cTn>
                        </p:par>
                        <p:par>
                          <p:cTn id="35" fill="hold">
                            <p:stCondLst>
                              <p:cond delay="5700"/>
                            </p:stCondLst>
                            <p:childTnLst>
                              <p:par>
                                <p:cTn id="36" presetID="1" presetClass="entr" presetSubtype="0" fill="hold" nodeType="afterEffect">
                                  <p:stCondLst>
                                    <p:cond delay="500"/>
                                  </p:stCondLst>
                                  <p:childTnLst>
                                    <p:set>
                                      <p:cBhvr>
                                        <p:cTn id="37" dur="1" fill="hold">
                                          <p:stCondLst>
                                            <p:cond delay="0"/>
                                          </p:stCondLst>
                                        </p:cTn>
                                        <p:tgtEl>
                                          <p:spTgt spid="2"/>
                                        </p:tgtEl>
                                        <p:attrNameLst>
                                          <p:attrName>style.visibility</p:attrName>
                                        </p:attrNameLst>
                                      </p:cBhvr>
                                      <p:to>
                                        <p:strVal val="visible"/>
                                      </p:to>
                                    </p:set>
                                  </p:childTnLst>
                                </p:cTn>
                              </p:par>
                            </p:childTnLst>
                          </p:cTn>
                        </p:par>
                        <p:par>
                          <p:cTn id="38" fill="hold">
                            <p:stCondLst>
                              <p:cond delay="6200"/>
                            </p:stCondLst>
                            <p:childTnLst>
                              <p:par>
                                <p:cTn id="39" presetID="1" presetClass="entr" presetSubtype="0" fill="hold" nodeType="afterEffect">
                                  <p:stCondLst>
                                    <p:cond delay="500"/>
                                  </p:stCondLst>
                                  <p:childTnLst>
                                    <p:set>
                                      <p:cBhvr>
                                        <p:cTn id="40" dur="1" fill="hold">
                                          <p:stCondLst>
                                            <p:cond delay="0"/>
                                          </p:stCondLst>
                                        </p:cTn>
                                        <p:tgtEl>
                                          <p:spTgt spid="8"/>
                                        </p:tgtEl>
                                        <p:attrNameLst>
                                          <p:attrName>style.visibility</p:attrName>
                                        </p:attrNameLst>
                                      </p:cBhvr>
                                      <p:to>
                                        <p:strVal val="visible"/>
                                      </p:to>
                                    </p:set>
                                  </p:childTnLst>
                                </p:cTn>
                              </p:par>
                            </p:childTnLst>
                          </p:cTn>
                        </p:par>
                        <p:par>
                          <p:cTn id="41" fill="hold">
                            <p:stCondLst>
                              <p:cond delay="6700"/>
                            </p:stCondLst>
                            <p:childTnLst>
                              <p:par>
                                <p:cTn id="42" presetID="1" presetClass="entr" presetSubtype="0" fill="hold" nodeType="afterEffect">
                                  <p:stCondLst>
                                    <p:cond delay="500"/>
                                  </p:stCondLst>
                                  <p:childTnLst>
                                    <p:set>
                                      <p:cBhvr>
                                        <p:cTn id="43" dur="1" fill="hold">
                                          <p:stCondLst>
                                            <p:cond delay="0"/>
                                          </p:stCondLst>
                                        </p:cTn>
                                        <p:tgtEl>
                                          <p:spTgt spid="15"/>
                                        </p:tgtEl>
                                        <p:attrNameLst>
                                          <p:attrName>style.visibility</p:attrName>
                                        </p:attrNameLst>
                                      </p:cBhvr>
                                      <p:to>
                                        <p:strVal val="visible"/>
                                      </p:to>
                                    </p:set>
                                  </p:childTnLst>
                                </p:cTn>
                              </p:par>
                            </p:childTnLst>
                          </p:cTn>
                        </p:par>
                        <p:par>
                          <p:cTn id="44" fill="hold">
                            <p:stCondLst>
                              <p:cond delay="7200"/>
                            </p:stCondLst>
                            <p:childTnLst>
                              <p:par>
                                <p:cTn id="45" presetID="1" presetClass="entr" presetSubtype="0" fill="hold" nodeType="afterEffect">
                                  <p:stCondLst>
                                    <p:cond delay="500"/>
                                  </p:stCondLst>
                                  <p:childTnLst>
                                    <p:set>
                                      <p:cBhvr>
                                        <p:cTn id="46" dur="1" fill="hold">
                                          <p:stCondLst>
                                            <p:cond delay="0"/>
                                          </p:stCondLst>
                                        </p:cTn>
                                        <p:tgtEl>
                                          <p:spTgt spid="9"/>
                                        </p:tgtEl>
                                        <p:attrNameLst>
                                          <p:attrName>style.visibility</p:attrName>
                                        </p:attrNameLst>
                                      </p:cBhvr>
                                      <p:to>
                                        <p:strVal val="visible"/>
                                      </p:to>
                                    </p:set>
                                  </p:childTnLst>
                                </p:cTn>
                              </p:par>
                            </p:childTnLst>
                          </p:cTn>
                        </p:par>
                        <p:par>
                          <p:cTn id="47" fill="hold">
                            <p:stCondLst>
                              <p:cond delay="7700"/>
                            </p:stCondLst>
                            <p:childTnLst>
                              <p:par>
                                <p:cTn id="48" presetID="1" presetClass="entr" presetSubtype="0" fill="hold" nodeType="afterEffect">
                                  <p:stCondLst>
                                    <p:cond delay="500"/>
                                  </p:stCondLst>
                                  <p:childTnLst>
                                    <p:set>
                                      <p:cBhvr>
                                        <p:cTn id="49" dur="1" fill="hold">
                                          <p:stCondLst>
                                            <p:cond delay="0"/>
                                          </p:stCondLst>
                                        </p:cTn>
                                        <p:tgtEl>
                                          <p:spTgt spid="16"/>
                                        </p:tgtEl>
                                        <p:attrNameLst>
                                          <p:attrName>style.visibility</p:attrName>
                                        </p:attrNameLst>
                                      </p:cBhvr>
                                      <p:to>
                                        <p:strVal val="visible"/>
                                      </p:to>
                                    </p:set>
                                  </p:childTnLst>
                                </p:cTn>
                              </p:par>
                            </p:childTnLst>
                          </p:cTn>
                        </p:par>
                        <p:par>
                          <p:cTn id="50" fill="hold">
                            <p:stCondLst>
                              <p:cond delay="8200"/>
                            </p:stCondLst>
                            <p:childTnLst>
                              <p:par>
                                <p:cTn id="51" presetID="1" presetClass="entr" presetSubtype="0" fill="hold" nodeType="afterEffect">
                                  <p:stCondLst>
                                    <p:cond delay="500"/>
                                  </p:stCondLst>
                                  <p:childTnLst>
                                    <p:set>
                                      <p:cBhvr>
                                        <p:cTn id="52" dur="1" fill="hold">
                                          <p:stCondLst>
                                            <p:cond delay="0"/>
                                          </p:stCondLst>
                                        </p:cTn>
                                        <p:tgtEl>
                                          <p:spTgt spid="10"/>
                                        </p:tgtEl>
                                        <p:attrNameLst>
                                          <p:attrName>style.visibility</p:attrName>
                                        </p:attrNameLst>
                                      </p:cBhvr>
                                      <p:to>
                                        <p:strVal val="visible"/>
                                      </p:to>
                                    </p:set>
                                  </p:childTnLst>
                                </p:cTn>
                              </p:par>
                            </p:childTnLst>
                          </p:cTn>
                        </p:par>
                        <p:par>
                          <p:cTn id="53" fill="hold">
                            <p:stCondLst>
                              <p:cond delay="8700"/>
                            </p:stCondLst>
                            <p:childTnLst>
                              <p:par>
                                <p:cTn id="54" presetID="1" presetClass="entr" presetSubtype="0" fill="hold" nodeType="afterEffect">
                                  <p:stCondLst>
                                    <p:cond delay="500"/>
                                  </p:stCondLst>
                                  <p:childTnLst>
                                    <p:set>
                                      <p:cBhvr>
                                        <p:cTn id="5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675620" y="543687"/>
            <a:ext cx="6840760" cy="646331"/>
          </a:xfrm>
          <a:prstGeom prst="rect">
            <a:avLst/>
          </a:prstGeom>
        </p:spPr>
        <p:txBody>
          <a:bodyPr wrap="square">
            <a:spAutoFit/>
          </a:bodyPr>
          <a:lstStyle/>
          <a:p>
            <a:pPr marL="342900" marR="0" lvl="0" indent="-342900" algn="ctr" defTabSz="914400" latinLnBrk="0">
              <a:lnSpc>
                <a:spcPct val="150000"/>
              </a:lnSpc>
              <a:buClrTx/>
              <a:buSzTx/>
              <a:buFont typeface="Wingdings" panose="05000000000000000000" pitchFamily="2" charset="2"/>
              <a:buChar char="Ø"/>
              <a:defRPr/>
            </a:pPr>
            <a:r>
              <a:rPr lang="zh-CN" altLang="en-US" sz="2400" b="1" kern="0" spc="120" dirty="0">
                <a:solidFill>
                  <a:schemeClr val="tx1">
                    <a:lumMod val="85000"/>
                    <a:lumOff val="15000"/>
                  </a:schemeClr>
                </a:solidFill>
                <a:latin typeface="微软雅黑" panose="020B0503020204020204" pitchFamily="34" charset="-122"/>
                <a:ea typeface="微软雅黑" panose="020B0503020204020204" pitchFamily="34" charset="-122"/>
              </a:rPr>
              <a:t>突出抓好领导干部这个“关键少数”</a:t>
            </a:r>
            <a:endParaRPr lang="zh-CN" altLang="en-US" sz="2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127126" y="1340768"/>
            <a:ext cx="9937750" cy="807875"/>
            <a:chOff x="1127126" y="1203816"/>
            <a:chExt cx="9937750" cy="807875"/>
          </a:xfrm>
        </p:grpSpPr>
        <p:sp>
          <p:nvSpPr>
            <p:cNvPr id="19" name="矩形: 圆角 18"/>
            <p:cNvSpPr/>
            <p:nvPr/>
          </p:nvSpPr>
          <p:spPr>
            <a:xfrm>
              <a:off x="1127126" y="1402710"/>
              <a:ext cx="9937750" cy="608981"/>
            </a:xfrm>
            <a:prstGeom prst="roundRect">
              <a:avLst/>
            </a:prstGeom>
            <a:solidFill>
              <a:schemeClr val="bg1"/>
            </a:solidFill>
            <a:ln w="6350">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7126" y="1203816"/>
              <a:ext cx="9937745" cy="807875"/>
              <a:chOff x="1127126" y="1203816"/>
              <a:chExt cx="9937745" cy="807875"/>
            </a:xfrm>
          </p:grpSpPr>
          <p:sp>
            <p:nvSpPr>
              <p:cNvPr id="13" name="矩形 12"/>
              <p:cNvSpPr/>
              <p:nvPr/>
            </p:nvSpPr>
            <p:spPr>
              <a:xfrm>
                <a:off x="1127129" y="1632035"/>
                <a:ext cx="9937742" cy="379656"/>
              </a:xfrm>
              <a:prstGeom prst="rect">
                <a:avLst/>
              </a:prstGeom>
            </p:spPr>
            <p:txBody>
              <a:bodyPr wrap="square">
                <a:spAutoFit/>
              </a:bodyPr>
              <a:lstStyle/>
              <a:p>
                <a:pPr lvl="0" indent="457200" eaLnBrk="1" fontAlgn="auto" hangingPunct="1">
                  <a:lnSpc>
                    <a:spcPct val="120000"/>
                  </a:lnSpc>
                  <a:spcBef>
                    <a:spcPts val="0"/>
                  </a:spcBef>
                  <a:spcAft>
                    <a:spcPts val="0"/>
                  </a:spcAft>
                  <a:defRPr/>
                </a:pPr>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更高标准、更严要求</a:t>
                </a:r>
                <a:endPar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 name="矩形: 折角 19"/>
              <p:cNvSpPr/>
              <p:nvPr/>
            </p:nvSpPr>
            <p:spPr>
              <a:xfrm>
                <a:off x="1127126" y="1223972"/>
                <a:ext cx="2736624"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21" name="文本框 20"/>
              <p:cNvSpPr txBox="1"/>
              <p:nvPr/>
            </p:nvSpPr>
            <p:spPr>
              <a:xfrm>
                <a:off x="1239185" y="1203816"/>
                <a:ext cx="2624566" cy="400110"/>
              </a:xfrm>
              <a:prstGeom prst="rect">
                <a:avLst/>
              </a:prstGeom>
              <a:noFill/>
            </p:spPr>
            <p:txBody>
              <a:bodyPr wrap="square" rtlCol="0">
                <a:spAutoFit/>
              </a:bodyPr>
              <a:lstStyle/>
              <a:p>
                <a:pPr lvl="0" algn="dist" eaLnBrk="1" fontAlgn="auto" hangingPunct="1">
                  <a:spcBef>
                    <a:spcPts val="0"/>
                  </a:spcBef>
                  <a:spcAft>
                    <a:spcPts val="0"/>
                  </a:spcAft>
                  <a:defRPr/>
                </a:pPr>
                <a:r>
                  <a:rPr lang="zh-CN" altLang="en-US" sz="2000" b="1" dirty="0">
                    <a:solidFill>
                      <a:prstClr val="white"/>
                    </a:solidFill>
                    <a:latin typeface="微软雅黑" panose="020B0503020204020204" pitchFamily="34" charset="-122"/>
                    <a:ea typeface="微软雅黑" panose="020B0503020204020204" pitchFamily="34" charset="-122"/>
                  </a:rPr>
                  <a:t>岗位重要、责任重大</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grpSp>
        <p:nvGrpSpPr>
          <p:cNvPr id="3" name="组合 2"/>
          <p:cNvGrpSpPr/>
          <p:nvPr/>
        </p:nvGrpSpPr>
        <p:grpSpPr>
          <a:xfrm>
            <a:off x="1127124" y="2303511"/>
            <a:ext cx="9937752" cy="793448"/>
            <a:chOff x="1127124" y="2132856"/>
            <a:chExt cx="9937752" cy="793448"/>
          </a:xfrm>
        </p:grpSpPr>
        <p:sp>
          <p:nvSpPr>
            <p:cNvPr id="24" name="矩形: 圆角 23"/>
            <p:cNvSpPr/>
            <p:nvPr/>
          </p:nvSpPr>
          <p:spPr>
            <a:xfrm>
              <a:off x="1127126" y="2331750"/>
              <a:ext cx="9937750" cy="580591"/>
            </a:xfrm>
            <a:prstGeom prst="roundRect">
              <a:avLst/>
            </a:prstGeom>
            <a:solidFill>
              <a:schemeClr val="bg1"/>
            </a:solidFill>
            <a:ln w="6350">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27125" y="2546648"/>
              <a:ext cx="9937750" cy="379656"/>
            </a:xfrm>
            <a:prstGeom prst="rect">
              <a:avLst/>
            </a:prstGeom>
          </p:spPr>
          <p:txBody>
            <a:bodyPr wrap="square">
              <a:spAutoFit/>
            </a:bodyPr>
            <a:lstStyle/>
            <a:p>
              <a:pPr lvl="0" indent="457200" eaLnBrk="1" fontAlgn="auto" hangingPunct="1">
                <a:lnSpc>
                  <a:spcPct val="120000"/>
                </a:lnSpc>
                <a:spcBef>
                  <a:spcPts val="0"/>
                </a:spcBef>
                <a:spcAft>
                  <a:spcPts val="0"/>
                </a:spcAft>
                <a:defRPr/>
              </a:pPr>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提高政治站位、树立历史眼光、强化理论思维、增强大局观念、丰富知识素养、坚持问题导向</a:t>
              </a:r>
              <a:endPar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 name="矩形: 折角 24"/>
            <p:cNvSpPr/>
            <p:nvPr/>
          </p:nvSpPr>
          <p:spPr>
            <a:xfrm>
              <a:off x="1127124" y="2153012"/>
              <a:ext cx="2736627"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26" name="文本框 25"/>
            <p:cNvSpPr txBox="1"/>
            <p:nvPr/>
          </p:nvSpPr>
          <p:spPr>
            <a:xfrm>
              <a:off x="1239184" y="2132856"/>
              <a:ext cx="2624568" cy="400110"/>
            </a:xfrm>
            <a:prstGeom prst="rect">
              <a:avLst/>
            </a:prstGeom>
            <a:noFill/>
          </p:spPr>
          <p:txBody>
            <a:bodyPr wrap="square" rtlCol="0">
              <a:spAutoFit/>
            </a:bodyPr>
            <a:lstStyle/>
            <a:p>
              <a:pPr lvl="0" algn="dist" eaLnBrk="1" fontAlgn="auto" hangingPunct="1">
                <a:spcBef>
                  <a:spcPts val="0"/>
                </a:spcBef>
                <a:spcAft>
                  <a:spcPts val="0"/>
                </a:spcAft>
                <a:defRPr/>
              </a:pPr>
              <a:r>
                <a:rPr lang="zh-CN" altLang="en-US" sz="2000" b="1" dirty="0">
                  <a:solidFill>
                    <a:prstClr val="white"/>
                  </a:solidFill>
                  <a:latin typeface="微软雅黑" panose="020B0503020204020204" pitchFamily="34" charset="-122"/>
                  <a:ea typeface="微软雅黑" panose="020B0503020204020204" pitchFamily="34" charset="-122"/>
                </a:rPr>
                <a:t>树立六种学习意识</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127124" y="3251827"/>
            <a:ext cx="9937752" cy="799399"/>
            <a:chOff x="1127124" y="3028890"/>
            <a:chExt cx="9937752" cy="799399"/>
          </a:xfrm>
        </p:grpSpPr>
        <p:sp>
          <p:nvSpPr>
            <p:cNvPr id="29" name="矩形: 圆角 28"/>
            <p:cNvSpPr/>
            <p:nvPr/>
          </p:nvSpPr>
          <p:spPr>
            <a:xfrm>
              <a:off x="1127126" y="3247699"/>
              <a:ext cx="9937750" cy="580590"/>
            </a:xfrm>
            <a:prstGeom prst="roundRect">
              <a:avLst/>
            </a:prstGeom>
            <a:solidFill>
              <a:schemeClr val="bg1"/>
            </a:solidFill>
            <a:ln w="6350">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27125" y="3418628"/>
              <a:ext cx="9937750" cy="379656"/>
            </a:xfrm>
            <a:prstGeom prst="rect">
              <a:avLst/>
            </a:prstGeom>
          </p:spPr>
          <p:txBody>
            <a:bodyPr wrap="square">
              <a:spAutoFit/>
            </a:bodyPr>
            <a:lstStyle/>
            <a:p>
              <a:pPr lvl="0" indent="457200" eaLnBrk="1" fontAlgn="auto" hangingPunct="1">
                <a:lnSpc>
                  <a:spcPct val="120000"/>
                </a:lnSpc>
                <a:spcBef>
                  <a:spcPts val="0"/>
                </a:spcBef>
                <a:spcAft>
                  <a:spcPts val="0"/>
                </a:spcAft>
                <a:defRPr/>
              </a:pPr>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历史和现实相贯通、国际和国内相关联、理论和实际相结合</a:t>
              </a:r>
              <a:endPar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矩形: 折角 29"/>
            <p:cNvSpPr/>
            <p:nvPr/>
          </p:nvSpPr>
          <p:spPr>
            <a:xfrm>
              <a:off x="1127124" y="3068960"/>
              <a:ext cx="2736627"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31" name="文本框 30"/>
            <p:cNvSpPr txBox="1"/>
            <p:nvPr/>
          </p:nvSpPr>
          <p:spPr>
            <a:xfrm>
              <a:off x="1239184" y="3028890"/>
              <a:ext cx="2624568" cy="400110"/>
            </a:xfrm>
            <a:prstGeom prst="rect">
              <a:avLst/>
            </a:prstGeom>
            <a:noFill/>
          </p:spPr>
          <p:txBody>
            <a:bodyPr wrap="square" rtlCol="0">
              <a:spAutoFit/>
            </a:bodyPr>
            <a:lstStyle/>
            <a:p>
              <a:pPr lvl="0" algn="dist" eaLnBrk="1" fontAlgn="auto" hangingPunct="1">
                <a:spcBef>
                  <a:spcPts val="0"/>
                </a:spcBef>
                <a:spcAft>
                  <a:spcPts val="0"/>
                </a:spcAft>
                <a:defRPr/>
              </a:pPr>
              <a:r>
                <a:rPr lang="zh-CN" altLang="en-US" sz="2000" b="1" dirty="0">
                  <a:solidFill>
                    <a:prstClr val="white"/>
                  </a:solidFill>
                  <a:latin typeface="微软雅黑" panose="020B0503020204020204" pitchFamily="34" charset="-122"/>
                  <a:ea typeface="微软雅黑" panose="020B0503020204020204" pitchFamily="34" charset="-122"/>
                </a:rPr>
                <a:t>明确三种学习要求</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126802" y="4206094"/>
            <a:ext cx="9937750" cy="1144043"/>
            <a:chOff x="1126802" y="3960406"/>
            <a:chExt cx="9937750" cy="1144043"/>
          </a:xfrm>
        </p:grpSpPr>
        <p:sp>
          <p:nvSpPr>
            <p:cNvPr id="34" name="矩形: 圆角 33"/>
            <p:cNvSpPr/>
            <p:nvPr/>
          </p:nvSpPr>
          <p:spPr>
            <a:xfrm>
              <a:off x="1126802" y="4181536"/>
              <a:ext cx="9937750" cy="922913"/>
            </a:xfrm>
            <a:prstGeom prst="roundRect">
              <a:avLst/>
            </a:prstGeom>
            <a:solidFill>
              <a:schemeClr val="bg1"/>
            </a:solidFill>
            <a:ln w="6350">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折角 34"/>
            <p:cNvSpPr/>
            <p:nvPr/>
          </p:nvSpPr>
          <p:spPr>
            <a:xfrm>
              <a:off x="1127125" y="3992720"/>
              <a:ext cx="2675612"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33" name="矩形 32"/>
            <p:cNvSpPr/>
            <p:nvPr/>
          </p:nvSpPr>
          <p:spPr>
            <a:xfrm>
              <a:off x="1127124" y="4350812"/>
              <a:ext cx="9649395" cy="720197"/>
            </a:xfrm>
            <a:prstGeom prst="rect">
              <a:avLst/>
            </a:prstGeom>
          </p:spPr>
          <p:txBody>
            <a:bodyPr wrap="square">
              <a:spAutoFit/>
            </a:bodyPr>
            <a:lstStyle/>
            <a:p>
              <a:pPr lvl="0" indent="457200" eaLnBrk="1" fontAlgn="auto" hangingPunct="1">
                <a:lnSpc>
                  <a:spcPct val="120000"/>
                </a:lnSpc>
                <a:spcBef>
                  <a:spcPts val="0"/>
                </a:spcBef>
                <a:spcAft>
                  <a:spcPts val="0"/>
                </a:spcAft>
                <a:defRPr/>
              </a:pPr>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努力打造学习习近平新时代中国特色社会主义思想的“示范组”、“模范班”，做坚定信仰者、忠实实践者</a:t>
              </a:r>
              <a:endPar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1240957" y="3960406"/>
              <a:ext cx="2582174" cy="400110"/>
            </a:xfrm>
            <a:prstGeom prst="rect">
              <a:avLst/>
            </a:prstGeom>
            <a:noFill/>
          </p:spPr>
          <p:txBody>
            <a:bodyPr wrap="square" rtlCol="0">
              <a:spAutoFit/>
            </a:bodyPr>
            <a:lstStyle/>
            <a:p>
              <a:pPr lvl="0" algn="dist" eaLnBrk="1" fontAlgn="auto" hangingPunct="1">
                <a:spcBef>
                  <a:spcPts val="0"/>
                </a:spcBef>
                <a:spcAft>
                  <a:spcPts val="0"/>
                </a:spcAft>
                <a:defRPr/>
              </a:pPr>
              <a:r>
                <a:rPr lang="zh-CN" altLang="en-US" sz="2000" b="1" dirty="0">
                  <a:solidFill>
                    <a:prstClr val="white"/>
                  </a:solidFill>
                  <a:latin typeface="微软雅黑" panose="020B0503020204020204" pitchFamily="34" charset="-122"/>
                  <a:ea typeface="微软雅黑" panose="020B0503020204020204" pitchFamily="34" charset="-122"/>
                </a:rPr>
                <a:t>身体力行、知行合一</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126802" y="5505005"/>
            <a:ext cx="9968581" cy="804315"/>
            <a:chOff x="1126802" y="5193819"/>
            <a:chExt cx="9968581" cy="804315"/>
          </a:xfrm>
        </p:grpSpPr>
        <p:sp>
          <p:nvSpPr>
            <p:cNvPr id="39" name="矩形: 圆角 38"/>
            <p:cNvSpPr/>
            <p:nvPr/>
          </p:nvSpPr>
          <p:spPr>
            <a:xfrm>
              <a:off x="1157633" y="5392714"/>
              <a:ext cx="9937750" cy="605420"/>
            </a:xfrm>
            <a:prstGeom prst="roundRect">
              <a:avLst/>
            </a:prstGeom>
            <a:solidFill>
              <a:schemeClr val="bg1"/>
            </a:solidFill>
            <a:ln w="6350">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126802" y="5589240"/>
              <a:ext cx="9937750" cy="406265"/>
            </a:xfrm>
            <a:prstGeom prst="rect">
              <a:avLst/>
            </a:prstGeom>
          </p:spPr>
          <p:txBody>
            <a:bodyPr wrap="square">
              <a:spAutoFit/>
            </a:bodyPr>
            <a:lstStyle/>
            <a:p>
              <a:pPr lvl="0" indent="457200" eaLnBrk="1" fontAlgn="auto" hangingPunct="1">
                <a:lnSpc>
                  <a:spcPct val="120000"/>
                </a:lnSpc>
                <a:spcBef>
                  <a:spcPts val="0"/>
                </a:spcBef>
                <a:spcAft>
                  <a:spcPts val="0"/>
                </a:spcAft>
                <a:defRPr/>
              </a:pPr>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切实担负起组织学习的领导责任</a:t>
              </a:r>
              <a:endPar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矩形: 折角 39"/>
            <p:cNvSpPr/>
            <p:nvPr/>
          </p:nvSpPr>
          <p:spPr>
            <a:xfrm>
              <a:off x="1157631" y="5213975"/>
              <a:ext cx="2736627"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41" name="文本框 40"/>
            <p:cNvSpPr txBox="1"/>
            <p:nvPr/>
          </p:nvSpPr>
          <p:spPr>
            <a:xfrm>
              <a:off x="1269690" y="5193819"/>
              <a:ext cx="2644961" cy="400110"/>
            </a:xfrm>
            <a:prstGeom prst="rect">
              <a:avLst/>
            </a:prstGeom>
            <a:noFill/>
          </p:spPr>
          <p:txBody>
            <a:bodyPr wrap="square" rtlCol="0">
              <a:spAutoFit/>
            </a:bodyPr>
            <a:lstStyle/>
            <a:p>
              <a:pPr lvl="0" algn="dist" eaLnBrk="1" fontAlgn="auto" hangingPunct="1">
                <a:spcBef>
                  <a:spcPts val="0"/>
                </a:spcBef>
                <a:spcAft>
                  <a:spcPts val="0"/>
                </a:spcAft>
                <a:defRPr/>
              </a:pPr>
              <a:r>
                <a:rPr lang="zh-CN" altLang="en-US" sz="2000" b="1" dirty="0">
                  <a:solidFill>
                    <a:prstClr val="white"/>
                  </a:solidFill>
                  <a:latin typeface="微软雅黑" panose="020B0503020204020204" pitchFamily="34" charset="-122"/>
                  <a:ea typeface="微软雅黑" panose="020B0503020204020204" pitchFamily="34" charset="-122"/>
                </a:rPr>
                <a:t>加强领导、责任担当</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250"/>
                            </p:stCondLst>
                            <p:childTnLst>
                              <p:par>
                                <p:cTn id="9" presetID="1" presetClass="entr" presetSubtype="0"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1750"/>
                            </p:stCondLst>
                            <p:childTnLst>
                              <p:par>
                                <p:cTn id="12" presetID="10" presetClass="entr" presetSubtype="0" fill="hold" nodeType="after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2750"/>
                            </p:stCondLst>
                            <p:childTnLst>
                              <p:par>
                                <p:cTn id="16" presetID="10" presetClass="entr" presetSubtype="0" fill="hold" nodeType="after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375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4250"/>
                            </p:stCondLst>
                            <p:childTnLst>
                              <p:par>
                                <p:cTn id="24" presetID="1" presetClass="entr" presetSubtype="0" fill="hold" nodeType="afterEffect">
                                  <p:stCondLst>
                                    <p:cond delay="50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6816080" y="1258480"/>
            <a:ext cx="4752528" cy="4794081"/>
          </a:xfrm>
          <a:prstGeom prst="rect">
            <a:avLst/>
          </a:prstGeom>
          <a:ln w="38100">
            <a:solidFill>
              <a:schemeClr val="bg1"/>
            </a:solidFill>
          </a:ln>
          <a:effectLst>
            <a:outerShdw blurRad="50800" dist="38100" dir="2700000" algn="tl" rotWithShape="0">
              <a:prstClr val="black">
                <a:alpha val="40000"/>
              </a:prstClr>
            </a:outerShdw>
          </a:effectLst>
        </p:spPr>
      </p:pic>
      <p:sp>
        <p:nvSpPr>
          <p:cNvPr id="6" name="矩形 5"/>
          <p:cNvSpPr/>
          <p:nvPr/>
        </p:nvSpPr>
        <p:spPr>
          <a:xfrm>
            <a:off x="2448272" y="478413"/>
            <a:ext cx="7248128" cy="646331"/>
          </a:xfrm>
          <a:prstGeom prst="rect">
            <a:avLst/>
          </a:prstGeom>
        </p:spPr>
        <p:txBody>
          <a:bodyPr wrap="square">
            <a:spAutoFit/>
          </a:bodyPr>
          <a:lstStyle/>
          <a:p>
            <a:pPr marL="342900" indent="-342900" algn="ctr">
              <a:lnSpc>
                <a:spcPct val="150000"/>
              </a:lnSpc>
              <a:buFont typeface="Wingdings" panose="05000000000000000000" pitchFamily="2" charset="2"/>
              <a:buChar char="Ø"/>
              <a:defRPr/>
            </a:pPr>
            <a:r>
              <a:rPr lang="zh-CN" altLang="zh-CN" sz="2400" b="1" kern="0" spc="120" dirty="0">
                <a:solidFill>
                  <a:schemeClr val="tx1">
                    <a:lumMod val="85000"/>
                    <a:lumOff val="15000"/>
                  </a:schemeClr>
                </a:solidFill>
                <a:latin typeface="微软雅黑" panose="020B0503020204020204" pitchFamily="34" charset="-122"/>
                <a:ea typeface="微软雅黑" panose="020B0503020204020204" pitchFamily="34" charset="-122"/>
              </a:rPr>
              <a:t>切实强化各类各级教育培训工作</a:t>
            </a:r>
            <a:endParaRPr lang="zh-CN" altLang="en-US" sz="2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40435" y="1238324"/>
            <a:ext cx="5856536" cy="1777765"/>
            <a:chOff x="1127124" y="1438728"/>
            <a:chExt cx="5856536" cy="1777765"/>
          </a:xfrm>
        </p:grpSpPr>
        <p:sp>
          <p:nvSpPr>
            <p:cNvPr id="15" name="矩形: 圆角 14"/>
            <p:cNvSpPr/>
            <p:nvPr/>
          </p:nvSpPr>
          <p:spPr>
            <a:xfrm>
              <a:off x="1127126" y="1472956"/>
              <a:ext cx="5856534" cy="1743537"/>
            </a:xfrm>
            <a:prstGeom prst="roundRect">
              <a:avLst>
                <a:gd name="adj" fmla="val 0"/>
              </a:avLst>
            </a:prstGeom>
            <a:solidFill>
              <a:schemeClr val="bg1"/>
            </a:solidFill>
            <a:ln w="6350">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88860" y="1905670"/>
              <a:ext cx="5527337" cy="1156855"/>
            </a:xfrm>
            <a:prstGeom prst="rect">
              <a:avLst/>
            </a:prstGeom>
          </p:spPr>
          <p:txBody>
            <a:bodyPr wrap="square">
              <a:spAutoFit/>
            </a:bodyPr>
            <a:lstStyle/>
            <a:p>
              <a:pPr lvl="0" indent="457200" algn="just" eaLnBrk="1" fontAlgn="auto" hangingPunct="1">
                <a:lnSpc>
                  <a:spcPct val="150000"/>
                </a:lnSpc>
                <a:spcBef>
                  <a:spcPts val="0"/>
                </a:spcBef>
                <a:spcAft>
                  <a:spcPts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作为各级党校（行政学院）、干部学院的主课，全面纳入培训计划和教学布局，办好重点班次</a:t>
              </a:r>
              <a:r>
                <a:rPr lang="zh-CN" altLang="en-US" sz="1600" dirty="0" smtClean="0">
                  <a:solidFill>
                    <a:schemeClr val="tx1">
                      <a:lumMod val="85000"/>
                      <a:lumOff val="15000"/>
                    </a:schemeClr>
                  </a:solidFill>
                  <a:latin typeface="微软雅黑" panose="020B0503020204020204" pitchFamily="34" charset="-122"/>
                  <a:ea typeface="微软雅黑" panose="020B0503020204020204" pitchFamily="34" charset="-122"/>
                </a:rPr>
                <a:t>，分类</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分级抓好干部理论武装，重点抓好县处级以上领导干部的集中轮训</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 name="矩形: 折角 15"/>
            <p:cNvSpPr/>
            <p:nvPr/>
          </p:nvSpPr>
          <p:spPr>
            <a:xfrm>
              <a:off x="1127124" y="1458884"/>
              <a:ext cx="3312690"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17" name="文本框 16"/>
            <p:cNvSpPr txBox="1"/>
            <p:nvPr/>
          </p:nvSpPr>
          <p:spPr>
            <a:xfrm>
              <a:off x="1167176" y="1438728"/>
              <a:ext cx="3200632" cy="400110"/>
            </a:xfrm>
            <a:prstGeom prst="rect">
              <a:avLst/>
            </a:prstGeom>
            <a:noFill/>
          </p:spPr>
          <p:txBody>
            <a:bodyPr wrap="square" rtlCol="0">
              <a:spAutoFit/>
            </a:bodyPr>
            <a:lstStyle/>
            <a:p>
              <a:pPr lvl="0" algn="dist" eaLnBrk="1" fontAlgn="auto" hangingPunct="1">
                <a:spcBef>
                  <a:spcPts val="0"/>
                </a:spcBef>
                <a:spcAft>
                  <a:spcPts val="0"/>
                </a:spcAft>
                <a:defRPr/>
              </a:pPr>
              <a:r>
                <a:rPr lang="zh-CN" altLang="en-US" sz="2000" b="1" dirty="0">
                  <a:solidFill>
                    <a:prstClr val="white"/>
                  </a:solidFill>
                  <a:latin typeface="微软雅黑" panose="020B0503020204020204" pitchFamily="34" charset="-122"/>
                  <a:ea typeface="微软雅黑" panose="020B0503020204020204" pitchFamily="34" charset="-122"/>
                </a:rPr>
                <a:t>干部教育培训的重中之重</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293436" y="3274685"/>
            <a:ext cx="6086860" cy="1059964"/>
            <a:chOff x="869176" y="1458884"/>
            <a:chExt cx="6086860" cy="1059964"/>
          </a:xfrm>
        </p:grpSpPr>
        <p:sp>
          <p:nvSpPr>
            <p:cNvPr id="20" name="矩形: 圆角 19"/>
            <p:cNvSpPr/>
            <p:nvPr/>
          </p:nvSpPr>
          <p:spPr>
            <a:xfrm>
              <a:off x="1127125" y="1482509"/>
              <a:ext cx="5828911" cy="1036339"/>
            </a:xfrm>
            <a:prstGeom prst="roundRect">
              <a:avLst>
                <a:gd name="adj" fmla="val 0"/>
              </a:avLst>
            </a:prstGeom>
            <a:solidFill>
              <a:schemeClr val="bg1"/>
            </a:solidFill>
            <a:ln w="6350">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69176" y="1890127"/>
              <a:ext cx="5999876" cy="461665"/>
            </a:xfrm>
            <a:prstGeom prst="rect">
              <a:avLst/>
            </a:prstGeom>
          </p:spPr>
          <p:txBody>
            <a:bodyPr wrap="square">
              <a:spAutoFit/>
            </a:bodyPr>
            <a:lstStyle/>
            <a:p>
              <a:pPr lvl="0" indent="457200" eaLnBrk="1" fontAlgn="auto" hangingPunct="1">
                <a:lnSpc>
                  <a:spcPct val="150000"/>
                </a:lnSpc>
                <a:spcBef>
                  <a:spcPts val="0"/>
                </a:spcBef>
                <a:spcAft>
                  <a:spcPts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推动马克思主义中国化最新成果进教材、进课堂、进头脑</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 name="矩形: 折角 20"/>
            <p:cNvSpPr/>
            <p:nvPr/>
          </p:nvSpPr>
          <p:spPr>
            <a:xfrm>
              <a:off x="1127124" y="1458884"/>
              <a:ext cx="5483980" cy="394280"/>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22" name="文本框 21"/>
            <p:cNvSpPr txBox="1"/>
            <p:nvPr/>
          </p:nvSpPr>
          <p:spPr>
            <a:xfrm>
              <a:off x="1156227" y="1458884"/>
              <a:ext cx="4788696" cy="400110"/>
            </a:xfrm>
            <a:prstGeom prst="rect">
              <a:avLst/>
            </a:prstGeom>
            <a:noFill/>
          </p:spPr>
          <p:txBody>
            <a:bodyPr wrap="square" rtlCol="0">
              <a:spAutoFit/>
            </a:bodyPr>
            <a:lstStyle/>
            <a:p>
              <a:pPr lvl="0" algn="dist" eaLnBrk="1" fontAlgn="auto" hangingPunct="1">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rPr>
                <a:t>学校思想政治教育和课堂教学的重要内容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51384" y="4616870"/>
            <a:ext cx="5845587" cy="1445971"/>
            <a:chOff x="1127124" y="1438728"/>
            <a:chExt cx="5845587" cy="1445971"/>
          </a:xfrm>
        </p:grpSpPr>
        <p:sp>
          <p:nvSpPr>
            <p:cNvPr id="25" name="矩形: 圆角 24"/>
            <p:cNvSpPr/>
            <p:nvPr/>
          </p:nvSpPr>
          <p:spPr>
            <a:xfrm>
              <a:off x="1127126" y="1458884"/>
              <a:ext cx="5845585" cy="1425815"/>
            </a:xfrm>
            <a:prstGeom prst="roundRect">
              <a:avLst>
                <a:gd name="adj" fmla="val 0"/>
              </a:avLst>
            </a:prstGeom>
            <a:solidFill>
              <a:schemeClr val="bg1"/>
            </a:solidFill>
            <a:ln w="6350">
              <a:solidFill>
                <a:schemeClr val="bg1">
                  <a:lumMod val="6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278002" y="1887445"/>
              <a:ext cx="5591050" cy="830997"/>
            </a:xfrm>
            <a:prstGeom prst="rect">
              <a:avLst/>
            </a:prstGeom>
          </p:spPr>
          <p:txBody>
            <a:bodyPr wrap="square">
              <a:spAutoFit/>
            </a:bodyPr>
            <a:lstStyle/>
            <a:p>
              <a:pPr lvl="0" indent="457200" eaLnBrk="1" fontAlgn="auto" hangingPunct="1">
                <a:lnSpc>
                  <a:spcPct val="150000"/>
                </a:lnSpc>
                <a:spcBef>
                  <a:spcPts val="0"/>
                </a:spcBef>
                <a:spcAft>
                  <a:spcPts val="0"/>
                </a:spcAft>
                <a:defRPr/>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加强师资队伍建设，改进教育培训方式方法，不断增强教育培训的吸引力说服力</a:t>
              </a:r>
              <a:endPar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 name="矩形: 折角 25"/>
            <p:cNvSpPr/>
            <p:nvPr/>
          </p:nvSpPr>
          <p:spPr>
            <a:xfrm>
              <a:off x="1127124" y="1458884"/>
              <a:ext cx="3096667"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27" name="文本框 26"/>
            <p:cNvSpPr txBox="1"/>
            <p:nvPr/>
          </p:nvSpPr>
          <p:spPr>
            <a:xfrm>
              <a:off x="1199133" y="1438728"/>
              <a:ext cx="2984607" cy="400110"/>
            </a:xfrm>
            <a:prstGeom prst="rect">
              <a:avLst/>
            </a:prstGeom>
            <a:noFill/>
          </p:spPr>
          <p:txBody>
            <a:bodyPr wrap="square" rtlCol="0">
              <a:spAutoFit/>
            </a:bodyPr>
            <a:lstStyle/>
            <a:p>
              <a:pPr lvl="0" eaLnBrk="1" fontAlgn="auto" hangingPunct="1">
                <a:spcBef>
                  <a:spcPts val="0"/>
                </a:spcBef>
                <a:spcAft>
                  <a:spcPts val="0"/>
                </a:spcAft>
                <a:defRPr/>
              </a:pPr>
              <a:r>
                <a:rPr lang="zh-CN" altLang="en-US" sz="2000" b="1" dirty="0">
                  <a:solidFill>
                    <a:prstClr val="white"/>
                  </a:solidFill>
                  <a:latin typeface="微软雅黑" panose="020B0503020204020204" pitchFamily="34" charset="-122"/>
                  <a:ea typeface="微软雅黑" panose="020B0503020204020204" pitchFamily="34" charset="-122"/>
                </a:rPr>
                <a:t>强队伍，改方法，重实效</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149"/>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649"/>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149"/>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649"/>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191052" y="548680"/>
            <a:ext cx="3762568" cy="461665"/>
          </a:xfrm>
          <a:prstGeom prst="rect">
            <a:avLst/>
          </a:prstGeom>
        </p:spPr>
        <p:txBody>
          <a:bodyPr wrap="none">
            <a:spAutoFit/>
          </a:bodyPr>
          <a:lstStyle/>
          <a:p>
            <a:pPr marL="342900" indent="-342900" algn="ctr">
              <a:buFont typeface="Wingdings" panose="05000000000000000000" pitchFamily="2" charset="2"/>
              <a:buChar char="Ø"/>
              <a:defRPr/>
            </a:pPr>
            <a:r>
              <a:rPr lang="zh-CN" altLang="zh-CN" sz="2400" b="1" kern="0" spc="120" dirty="0">
                <a:solidFill>
                  <a:schemeClr val="tx1">
                    <a:lumMod val="85000"/>
                    <a:lumOff val="15000"/>
                  </a:schemeClr>
                </a:solidFill>
                <a:latin typeface="微软雅黑" panose="020B0503020204020204" pitchFamily="34" charset="-122"/>
                <a:ea typeface="微软雅黑" panose="020B0503020204020204" pitchFamily="34" charset="-122"/>
              </a:rPr>
              <a:t>持续深化宣传研究阐释</a:t>
            </a:r>
            <a:endParaRPr lang="zh-CN" altLang="en-US" sz="2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127124" y="1268760"/>
            <a:ext cx="9937752" cy="1567956"/>
            <a:chOff x="1127124" y="1438728"/>
            <a:chExt cx="9937752" cy="1567956"/>
          </a:xfrm>
        </p:grpSpPr>
        <p:sp>
          <p:nvSpPr>
            <p:cNvPr id="14" name="矩形: 圆角 13"/>
            <p:cNvSpPr/>
            <p:nvPr/>
          </p:nvSpPr>
          <p:spPr>
            <a:xfrm>
              <a:off x="1127126" y="1637622"/>
              <a:ext cx="9937750" cy="1369062"/>
            </a:xfrm>
            <a:prstGeom prst="roundRect">
              <a:avLst/>
            </a:prstGeom>
            <a:solidFill>
              <a:schemeClr val="bg1"/>
            </a:solid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27125" y="1866947"/>
              <a:ext cx="9793411" cy="1034129"/>
            </a:xfrm>
            <a:prstGeom prst="rect">
              <a:avLst/>
            </a:prstGeom>
          </p:spPr>
          <p:txBody>
            <a:bodyPr wrap="square">
              <a:spAutoFit/>
            </a:bodyPr>
            <a:lstStyle/>
            <a:p>
              <a:pPr lvl="0" indent="457200" eaLnBrk="1" fontAlgn="auto" hangingPunct="1">
                <a:lnSpc>
                  <a:spcPct val="120000"/>
                </a:lnSpc>
                <a:spcBef>
                  <a:spcPts val="0"/>
                </a:spcBef>
                <a:spcAft>
                  <a:spcPts val="0"/>
                </a:spcAft>
                <a:defRPr/>
              </a:pPr>
              <a:r>
                <a:rPr lang="zh-CN" altLang="en-US" sz="1700" dirty="0">
                  <a:solidFill>
                    <a:srgbClr val="3E3A3A"/>
                  </a:solidFill>
                  <a:latin typeface="微软雅黑" panose="020B0503020204020204" pitchFamily="34" charset="-122"/>
                  <a:ea typeface="微软雅黑" panose="020B0503020204020204" pitchFamily="34" charset="-122"/>
                </a:rPr>
                <a:t>各级各类媒体要同向发力、协同联动，形成全方位、多层次、多声部传播党的创新理论的舆论矩阵，综合运用各种栏目形式、各种节目形态进行报道，使习近平新时代中国特色社会主义思想成为时代最强音。</a:t>
              </a:r>
              <a:endParaRPr lang="zh-CN" altLang="en-US" sz="1700" dirty="0">
                <a:solidFill>
                  <a:srgbClr val="3E3A3A"/>
                </a:solidFill>
                <a:latin typeface="微软雅黑" panose="020B0503020204020204" pitchFamily="34" charset="-122"/>
                <a:ea typeface="微软雅黑" panose="020B0503020204020204" pitchFamily="34" charset="-122"/>
              </a:endParaRPr>
            </a:p>
          </p:txBody>
        </p:sp>
        <p:sp>
          <p:nvSpPr>
            <p:cNvPr id="15" name="矩形: 折角 14"/>
            <p:cNvSpPr/>
            <p:nvPr/>
          </p:nvSpPr>
          <p:spPr>
            <a:xfrm>
              <a:off x="1127124" y="1458884"/>
              <a:ext cx="4064728"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16" name="文本框 15"/>
            <p:cNvSpPr txBox="1"/>
            <p:nvPr/>
          </p:nvSpPr>
          <p:spPr>
            <a:xfrm>
              <a:off x="1239184" y="1438728"/>
              <a:ext cx="4064728" cy="400110"/>
            </a:xfrm>
            <a:prstGeom prst="rect">
              <a:avLst/>
            </a:prstGeom>
            <a:noFill/>
          </p:spPr>
          <p:txBody>
            <a:bodyPr wrap="square" rtlCol="0">
              <a:spAutoFit/>
            </a:bodyPr>
            <a:lstStyle/>
            <a:p>
              <a:pPr lvl="0" eaLnBrk="1" fontAlgn="auto" hangingPunct="1">
                <a:spcBef>
                  <a:spcPts val="0"/>
                </a:spcBef>
                <a:spcAft>
                  <a:spcPts val="0"/>
                </a:spcAft>
                <a:defRPr/>
              </a:pPr>
              <a:r>
                <a:rPr lang="zh-CN" altLang="en-US" sz="2000" b="1" dirty="0">
                  <a:solidFill>
                    <a:prstClr val="white"/>
                  </a:solidFill>
                  <a:latin typeface="微软雅黑" panose="020B0503020204020204" pitchFamily="34" charset="-122"/>
                  <a:ea typeface="微软雅黑" panose="020B0503020204020204" pitchFamily="34" charset="-122"/>
                </a:rPr>
                <a:t>创新媒体宣传，奏响时代最强音</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127124" y="2996952"/>
            <a:ext cx="9937752" cy="1567956"/>
            <a:chOff x="1127124" y="1438728"/>
            <a:chExt cx="9937752" cy="1567956"/>
          </a:xfrm>
        </p:grpSpPr>
        <p:sp>
          <p:nvSpPr>
            <p:cNvPr id="19" name="矩形: 圆角 18"/>
            <p:cNvSpPr/>
            <p:nvPr/>
          </p:nvSpPr>
          <p:spPr>
            <a:xfrm>
              <a:off x="1127126" y="1637622"/>
              <a:ext cx="9937750" cy="1369062"/>
            </a:xfrm>
            <a:prstGeom prst="roundRect">
              <a:avLst/>
            </a:prstGeom>
            <a:solidFill>
              <a:schemeClr val="bg1"/>
            </a:solid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27125" y="1866947"/>
              <a:ext cx="9793411" cy="1034129"/>
            </a:xfrm>
            <a:prstGeom prst="rect">
              <a:avLst/>
            </a:prstGeom>
          </p:spPr>
          <p:txBody>
            <a:bodyPr wrap="square">
              <a:spAutoFit/>
            </a:bodyPr>
            <a:lstStyle/>
            <a:p>
              <a:pPr lvl="0" indent="457200" eaLnBrk="1" fontAlgn="auto" hangingPunct="1">
                <a:lnSpc>
                  <a:spcPct val="120000"/>
                </a:lnSpc>
                <a:spcBef>
                  <a:spcPts val="0"/>
                </a:spcBef>
                <a:spcAft>
                  <a:spcPts val="0"/>
                </a:spcAft>
                <a:defRPr/>
              </a:pPr>
              <a:r>
                <a:rPr lang="zh-CN" altLang="en-US" sz="1700" dirty="0">
                  <a:solidFill>
                    <a:srgbClr val="3E3A3A"/>
                  </a:solidFill>
                  <a:latin typeface="微软雅黑" panose="020B0503020204020204" pitchFamily="34" charset="-122"/>
                  <a:ea typeface="微软雅黑" panose="020B0503020204020204" pitchFamily="34" charset="-122"/>
                </a:rPr>
                <a:t>充分发挥习近平新时代中国特色社会主义思想研究中心（院）的重要作用，发挥理论工作“四大平台”作用，开展专题研究，办好系列理论研讨会，推出一批高质量的研究成果，强化学理支撑。加强阐释引导，针对热点、难点、疑点问题解疑释惑，增进理解认同。</a:t>
              </a:r>
              <a:endParaRPr lang="zh-CN" altLang="en-US" sz="1700" dirty="0">
                <a:solidFill>
                  <a:srgbClr val="3E3A3A"/>
                </a:solidFill>
                <a:latin typeface="微软雅黑" panose="020B0503020204020204" pitchFamily="34" charset="-122"/>
                <a:ea typeface="微软雅黑" panose="020B0503020204020204" pitchFamily="34" charset="-122"/>
              </a:endParaRPr>
            </a:p>
          </p:txBody>
        </p:sp>
        <p:sp>
          <p:nvSpPr>
            <p:cNvPr id="20" name="矩形: 折角 19"/>
            <p:cNvSpPr/>
            <p:nvPr/>
          </p:nvSpPr>
          <p:spPr>
            <a:xfrm>
              <a:off x="1127124" y="1458884"/>
              <a:ext cx="4064728"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21" name="文本框 20"/>
            <p:cNvSpPr txBox="1"/>
            <p:nvPr/>
          </p:nvSpPr>
          <p:spPr>
            <a:xfrm>
              <a:off x="1239184" y="1438728"/>
              <a:ext cx="4064728" cy="400110"/>
            </a:xfrm>
            <a:prstGeom prst="rect">
              <a:avLst/>
            </a:prstGeom>
            <a:noFill/>
          </p:spPr>
          <p:txBody>
            <a:bodyPr wrap="square" rtlCol="0">
              <a:spAutoFit/>
            </a:bodyPr>
            <a:lstStyle/>
            <a:p>
              <a:pPr lvl="0" eaLnBrk="1" fontAlgn="auto" hangingPunct="1">
                <a:spcBef>
                  <a:spcPts val="0"/>
                </a:spcBef>
                <a:spcAft>
                  <a:spcPts val="0"/>
                </a:spcAft>
                <a:defRPr/>
              </a:pPr>
              <a:r>
                <a:rPr lang="zh-CN" altLang="en-US" sz="2000" b="1" dirty="0">
                  <a:solidFill>
                    <a:prstClr val="white"/>
                  </a:solidFill>
                  <a:latin typeface="微软雅黑" panose="020B0503020204020204" pitchFamily="34" charset="-122"/>
                  <a:ea typeface="微软雅黑" panose="020B0503020204020204" pitchFamily="34" charset="-122"/>
                </a:rPr>
                <a:t>加强研究阐释，增进理解和认同</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1"/>
          <a:stretch>
            <a:fillRect/>
          </a:stretch>
        </p:blipFill>
        <p:spPr>
          <a:xfrm>
            <a:off x="1199456" y="4797152"/>
            <a:ext cx="2855498" cy="1477099"/>
          </a:xfrm>
          <a:prstGeom prst="rect">
            <a:avLst/>
          </a:prstGeom>
          <a:ln w="38100">
            <a:solidFill>
              <a:schemeClr val="bg1"/>
            </a:solidFill>
          </a:ln>
          <a:effectLst>
            <a:outerShdw blurRad="50800" dist="38100" dir="2700000" algn="tl" rotWithShape="0">
              <a:prstClr val="black">
                <a:alpha val="40000"/>
              </a:prstClr>
            </a:outerShdw>
          </a:effectLst>
        </p:spPr>
      </p:pic>
      <p:pic>
        <p:nvPicPr>
          <p:cNvPr id="5" name="图片 4"/>
          <p:cNvPicPr>
            <a:picLocks noChangeAspect="1"/>
          </p:cNvPicPr>
          <p:nvPr/>
        </p:nvPicPr>
        <p:blipFill>
          <a:blip r:embed="rId2"/>
          <a:stretch>
            <a:fillRect/>
          </a:stretch>
        </p:blipFill>
        <p:spPr>
          <a:xfrm>
            <a:off x="8269915" y="4797152"/>
            <a:ext cx="2643090" cy="1472012"/>
          </a:xfrm>
          <a:prstGeom prst="rect">
            <a:avLst/>
          </a:prstGeom>
          <a:ln w="38100">
            <a:solidFill>
              <a:schemeClr val="bg1"/>
            </a:solidFill>
          </a:ln>
          <a:effectLst>
            <a:outerShdw blurRad="50800" dist="38100" dir="2700000" algn="tl" rotWithShape="0">
              <a:prstClr val="black">
                <a:alpha val="40000"/>
              </a:prstClr>
            </a:outerShdw>
          </a:effectLst>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1396" y="4794233"/>
            <a:ext cx="2622078" cy="1480017"/>
          </a:xfrm>
          <a:prstGeom prst="rect">
            <a:avLst/>
          </a:prstGeom>
          <a:ln w="38100">
            <a:solidFill>
              <a:schemeClr val="bg1"/>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949"/>
                            </p:stCondLst>
                            <p:childTnLst>
                              <p:par>
                                <p:cTn id="9" presetID="10"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949"/>
                            </p:stCondLst>
                            <p:childTnLst>
                              <p:par>
                                <p:cTn id="13" presetID="10" presetClass="entr" presetSubtype="0" fill="hold" nodeType="afterEffect">
                                  <p:stCondLst>
                                    <p:cond delay="5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2949"/>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3449"/>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3949"/>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35360" y="548680"/>
            <a:ext cx="11521280" cy="646331"/>
          </a:xfrm>
          <a:prstGeom prst="rect">
            <a:avLst/>
          </a:prstGeom>
        </p:spPr>
        <p:txBody>
          <a:bodyPr wrap="square">
            <a:spAutoFit/>
          </a:bodyPr>
          <a:lstStyle/>
          <a:p>
            <a:pPr marL="342900" marR="0" lvl="0" indent="-342900" algn="ctr" defTabSz="914400" latinLnBrk="0">
              <a:lnSpc>
                <a:spcPct val="150000"/>
              </a:lnSpc>
              <a:buClrTx/>
              <a:buSzTx/>
              <a:buFont typeface="Wingdings" panose="05000000000000000000" pitchFamily="2" charset="2"/>
              <a:buChar char="Ø"/>
              <a:defRPr/>
            </a:pPr>
            <a:r>
              <a:rPr lang="zh-CN" altLang="en-US" sz="2400" b="1" kern="0" spc="120" dirty="0">
                <a:solidFill>
                  <a:schemeClr val="tx1">
                    <a:lumMod val="85000"/>
                    <a:lumOff val="15000"/>
                  </a:schemeClr>
                </a:solidFill>
                <a:latin typeface="微软雅黑" panose="020B0503020204020204" pitchFamily="34" charset="-122"/>
                <a:ea typeface="微软雅黑" panose="020B0503020204020204" pitchFamily="34" charset="-122"/>
              </a:rPr>
              <a:t>扎实开展基层理论宣讲</a:t>
            </a:r>
            <a:endParaRPr lang="zh-CN" altLang="en-US" sz="2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127125" y="1268760"/>
            <a:ext cx="9937751" cy="1184768"/>
            <a:chOff x="1127125" y="1268760"/>
            <a:chExt cx="9937751" cy="1184768"/>
          </a:xfrm>
        </p:grpSpPr>
        <p:sp>
          <p:nvSpPr>
            <p:cNvPr id="11" name="矩形 10"/>
            <p:cNvSpPr/>
            <p:nvPr/>
          </p:nvSpPr>
          <p:spPr>
            <a:xfrm>
              <a:off x="1127125" y="1630253"/>
              <a:ext cx="9937750" cy="720197"/>
            </a:xfrm>
            <a:prstGeom prst="rect">
              <a:avLst/>
            </a:prstGeom>
          </p:spPr>
          <p:txBody>
            <a:bodyPr wrap="square">
              <a:spAutoFit/>
            </a:bodyPr>
            <a:lstStyle/>
            <a:p>
              <a:pPr lvl="0" indent="457200" eaLnBrk="1" fontAlgn="auto" hangingPunct="1">
                <a:lnSpc>
                  <a:spcPct val="120000"/>
                </a:lnSpc>
                <a:spcBef>
                  <a:spcPts val="0"/>
                </a:spcBef>
                <a:spcAft>
                  <a:spcPts val="0"/>
                </a:spcAft>
                <a:defRPr/>
              </a:pPr>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适应对象化、差异化、分众化的特点，深入城乡基层开展面对面理论宣讲，把习近平新时代中国特色社会主义思想讲清楚、讲明白，让老百姓听得懂、能领会、可落实。</a:t>
              </a:r>
              <a:endPar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矩形: 圆角 2"/>
            <p:cNvSpPr/>
            <p:nvPr/>
          </p:nvSpPr>
          <p:spPr>
            <a:xfrm>
              <a:off x="1127126" y="1467654"/>
              <a:ext cx="9937750" cy="985874"/>
            </a:xfrm>
            <a:prstGeom prst="roundRect">
              <a:avLst/>
            </a:prstGeom>
            <a:no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折角 1"/>
            <p:cNvSpPr/>
            <p:nvPr/>
          </p:nvSpPr>
          <p:spPr>
            <a:xfrm>
              <a:off x="1127125" y="1288916"/>
              <a:ext cx="1947010"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21" name="文本框 20"/>
            <p:cNvSpPr txBox="1"/>
            <p:nvPr/>
          </p:nvSpPr>
          <p:spPr>
            <a:xfrm>
              <a:off x="1239184" y="1268760"/>
              <a:ext cx="1722891" cy="400110"/>
            </a:xfrm>
            <a:prstGeom prst="rect">
              <a:avLst/>
            </a:prstGeom>
            <a:noFill/>
          </p:spPr>
          <p:txBody>
            <a:bodyPr wrap="square" rtlCol="0">
              <a:spAutoFit/>
            </a:bodyPr>
            <a:lstStyle/>
            <a:p>
              <a:pPr lvl="0" algn="dist" eaLnBrk="1" fontAlgn="auto" hangingPunct="1">
                <a:spcBef>
                  <a:spcPts val="0"/>
                </a:spcBef>
                <a:spcAft>
                  <a:spcPts val="0"/>
                </a:spcAft>
                <a:defRPr/>
              </a:pPr>
              <a:r>
                <a:rPr lang="zh-CN" altLang="en-US" sz="2000" b="1" dirty="0">
                  <a:solidFill>
                    <a:prstClr val="white"/>
                  </a:solidFill>
                  <a:latin typeface="微软雅黑" panose="020B0503020204020204" pitchFamily="34" charset="-122"/>
                  <a:ea typeface="微软雅黑" panose="020B0503020204020204" pitchFamily="34" charset="-122"/>
                </a:rPr>
                <a:t>深入基层</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127125" y="2578320"/>
            <a:ext cx="9937751" cy="1184768"/>
            <a:chOff x="1127125" y="2578320"/>
            <a:chExt cx="9937751" cy="1184768"/>
          </a:xfrm>
        </p:grpSpPr>
        <p:sp>
          <p:nvSpPr>
            <p:cNvPr id="22" name="矩形 21"/>
            <p:cNvSpPr/>
            <p:nvPr/>
          </p:nvSpPr>
          <p:spPr>
            <a:xfrm>
              <a:off x="1127125" y="2939813"/>
              <a:ext cx="9937750" cy="720197"/>
            </a:xfrm>
            <a:prstGeom prst="rect">
              <a:avLst/>
            </a:prstGeom>
          </p:spPr>
          <p:txBody>
            <a:bodyPr wrap="square">
              <a:spAutoFit/>
            </a:bodyPr>
            <a:lstStyle/>
            <a:p>
              <a:pPr lvl="0" indent="457200" eaLnBrk="1" fontAlgn="auto" hangingPunct="1">
                <a:lnSpc>
                  <a:spcPct val="120000"/>
                </a:lnSpc>
                <a:spcBef>
                  <a:spcPts val="0"/>
                </a:spcBef>
                <a:spcAft>
                  <a:spcPts val="0"/>
                </a:spcAft>
                <a:defRPr/>
              </a:pPr>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充分发挥各级党委讲师团的作用，组建各类宣讲队伍，采取多种方式，有针对性地进行靶向讲解，推动习近平新时代中国特色社会主义思想进企业、进农村、进机关、进校园、进社区、进军营、进网络。</a:t>
              </a:r>
              <a:endPar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圆角 22"/>
            <p:cNvSpPr/>
            <p:nvPr/>
          </p:nvSpPr>
          <p:spPr>
            <a:xfrm>
              <a:off x="1127126" y="2777214"/>
              <a:ext cx="9937750" cy="985874"/>
            </a:xfrm>
            <a:prstGeom prst="roundRect">
              <a:avLst/>
            </a:prstGeom>
            <a:no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折角 23"/>
            <p:cNvSpPr/>
            <p:nvPr/>
          </p:nvSpPr>
          <p:spPr>
            <a:xfrm>
              <a:off x="1127125" y="2598476"/>
              <a:ext cx="1947010"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25" name="文本框 24"/>
            <p:cNvSpPr txBox="1"/>
            <p:nvPr/>
          </p:nvSpPr>
          <p:spPr>
            <a:xfrm>
              <a:off x="1239184" y="2578320"/>
              <a:ext cx="1722891" cy="400110"/>
            </a:xfrm>
            <a:prstGeom prst="rect">
              <a:avLst/>
            </a:prstGeom>
            <a:noFill/>
          </p:spPr>
          <p:txBody>
            <a:bodyPr wrap="square" rtlCol="0">
              <a:spAutoFit/>
            </a:bodyPr>
            <a:lstStyle/>
            <a:p>
              <a:pPr lvl="0" algn="dist" eaLnBrk="1" fontAlgn="auto" hangingPunct="1">
                <a:spcBef>
                  <a:spcPts val="0"/>
                </a:spcBef>
                <a:spcAft>
                  <a:spcPts val="0"/>
                </a:spcAft>
                <a:defRPr/>
              </a:pPr>
              <a:r>
                <a:rPr lang="zh-CN" altLang="en-US" sz="2000" b="1">
                  <a:solidFill>
                    <a:prstClr val="white"/>
                  </a:solidFill>
                  <a:latin typeface="微软雅黑" panose="020B0503020204020204" pitchFamily="34" charset="-122"/>
                  <a:ea typeface="微软雅黑" panose="020B0503020204020204" pitchFamily="34" charset="-122"/>
                </a:rPr>
                <a:t>靶向讲解</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127125" y="3834545"/>
            <a:ext cx="9937751" cy="1184768"/>
            <a:chOff x="1127125" y="3834545"/>
            <a:chExt cx="9937751" cy="1184768"/>
          </a:xfrm>
        </p:grpSpPr>
        <p:sp>
          <p:nvSpPr>
            <p:cNvPr id="35" name="矩形 34"/>
            <p:cNvSpPr/>
            <p:nvPr/>
          </p:nvSpPr>
          <p:spPr>
            <a:xfrm>
              <a:off x="1127125" y="4196038"/>
              <a:ext cx="9937750" cy="720197"/>
            </a:xfrm>
            <a:prstGeom prst="rect">
              <a:avLst/>
            </a:prstGeom>
          </p:spPr>
          <p:txBody>
            <a:bodyPr wrap="square">
              <a:spAutoFit/>
            </a:bodyPr>
            <a:lstStyle/>
            <a:p>
              <a:pPr lvl="0" indent="457200" eaLnBrk="1" fontAlgn="auto" hangingPunct="1">
                <a:lnSpc>
                  <a:spcPct val="120000"/>
                </a:lnSpc>
                <a:spcBef>
                  <a:spcPts val="0"/>
                </a:spcBef>
                <a:spcAft>
                  <a:spcPts val="0"/>
                </a:spcAft>
                <a:defRPr/>
              </a:pPr>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注重运用互联网、手机等新媒体，通过微博、微信、客户端等传播平台，开展立体化、互动式的理论宣讲，不断扩大宣讲工作的覆盖面影响力。</a:t>
              </a:r>
              <a:endPar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6" name="矩形: 圆角 35"/>
            <p:cNvSpPr/>
            <p:nvPr/>
          </p:nvSpPr>
          <p:spPr>
            <a:xfrm>
              <a:off x="1127126" y="4033439"/>
              <a:ext cx="9937750" cy="985874"/>
            </a:xfrm>
            <a:prstGeom prst="roundRect">
              <a:avLst/>
            </a:prstGeom>
            <a:no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折角 36"/>
            <p:cNvSpPr/>
            <p:nvPr/>
          </p:nvSpPr>
          <p:spPr>
            <a:xfrm>
              <a:off x="1127125" y="3854701"/>
              <a:ext cx="1947010"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38" name="文本框 37"/>
            <p:cNvSpPr txBox="1"/>
            <p:nvPr/>
          </p:nvSpPr>
          <p:spPr>
            <a:xfrm>
              <a:off x="1239184" y="3834545"/>
              <a:ext cx="1722891" cy="400110"/>
            </a:xfrm>
            <a:prstGeom prst="rect">
              <a:avLst/>
            </a:prstGeom>
            <a:noFill/>
          </p:spPr>
          <p:txBody>
            <a:bodyPr wrap="square" rtlCol="0">
              <a:spAutoFit/>
            </a:bodyPr>
            <a:lstStyle/>
            <a:p>
              <a:pPr lvl="0" algn="dist" eaLnBrk="1" fontAlgn="auto" hangingPunct="1">
                <a:spcBef>
                  <a:spcPts val="0"/>
                </a:spcBef>
                <a:spcAft>
                  <a:spcPts val="0"/>
                </a:spcAft>
                <a:defRPr/>
              </a:pPr>
              <a:r>
                <a:rPr lang="zh-CN" altLang="en-US" sz="2000" b="1">
                  <a:solidFill>
                    <a:prstClr val="white"/>
                  </a:solidFill>
                  <a:latin typeface="微软雅黑" panose="020B0503020204020204" pitchFamily="34" charset="-122"/>
                  <a:ea typeface="微软雅黑" panose="020B0503020204020204" pitchFamily="34" charset="-122"/>
                </a:rPr>
                <a:t>多维并进</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127125" y="5098600"/>
            <a:ext cx="9937751" cy="1184768"/>
            <a:chOff x="1127125" y="5098600"/>
            <a:chExt cx="9937751" cy="1184768"/>
          </a:xfrm>
        </p:grpSpPr>
        <p:sp>
          <p:nvSpPr>
            <p:cNvPr id="39" name="矩形 38"/>
            <p:cNvSpPr/>
            <p:nvPr/>
          </p:nvSpPr>
          <p:spPr>
            <a:xfrm>
              <a:off x="1127125" y="5460093"/>
              <a:ext cx="9937750" cy="720197"/>
            </a:xfrm>
            <a:prstGeom prst="rect">
              <a:avLst/>
            </a:prstGeom>
          </p:spPr>
          <p:txBody>
            <a:bodyPr wrap="square">
              <a:spAutoFit/>
            </a:bodyPr>
            <a:lstStyle/>
            <a:p>
              <a:pPr lvl="0" indent="457200" eaLnBrk="1" fontAlgn="auto" hangingPunct="1">
                <a:lnSpc>
                  <a:spcPct val="120000"/>
                </a:lnSpc>
                <a:spcBef>
                  <a:spcPts val="0"/>
                </a:spcBef>
                <a:spcAft>
                  <a:spcPts val="0"/>
                </a:spcAft>
                <a:defRPr/>
              </a:pPr>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充分利用百姓宣讲的独特优势，紧密联系百姓身边发生的变化、联系人们普遍关注的问题，坚持围绕“小切口”阐述大道理，注重身边人讲身边事，切实增强宣讲的亲和力和感染力。</a:t>
              </a:r>
              <a:endPar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 name="矩形: 圆角 39"/>
            <p:cNvSpPr/>
            <p:nvPr/>
          </p:nvSpPr>
          <p:spPr>
            <a:xfrm>
              <a:off x="1127126" y="5297494"/>
              <a:ext cx="9937750" cy="985874"/>
            </a:xfrm>
            <a:prstGeom prst="roundRect">
              <a:avLst/>
            </a:prstGeom>
            <a:noFill/>
            <a:ln w="63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折角 40"/>
            <p:cNvSpPr/>
            <p:nvPr/>
          </p:nvSpPr>
          <p:spPr>
            <a:xfrm>
              <a:off x="1127125" y="5118756"/>
              <a:ext cx="1947010" cy="357477"/>
            </a:xfrm>
            <a:prstGeom prst="foldedCorner">
              <a:avLst>
                <a:gd name="adj" fmla="val 25475"/>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600">
                <a:solidFill>
                  <a:prstClr val="white"/>
                </a:solidFill>
                <a:latin typeface="等线" panose="02010600030101010101" charset="-122"/>
                <a:ea typeface="等线" panose="02010600030101010101" charset="-122"/>
              </a:endParaRPr>
            </a:p>
          </p:txBody>
        </p:sp>
        <p:sp>
          <p:nvSpPr>
            <p:cNvPr id="42" name="文本框 41"/>
            <p:cNvSpPr txBox="1"/>
            <p:nvPr/>
          </p:nvSpPr>
          <p:spPr>
            <a:xfrm>
              <a:off x="1239184" y="5098600"/>
              <a:ext cx="1722891" cy="400110"/>
            </a:xfrm>
            <a:prstGeom prst="rect">
              <a:avLst/>
            </a:prstGeom>
            <a:noFill/>
          </p:spPr>
          <p:txBody>
            <a:bodyPr wrap="square" rtlCol="0">
              <a:spAutoFit/>
            </a:bodyPr>
            <a:lstStyle/>
            <a:p>
              <a:pPr lvl="0" algn="dist" eaLnBrk="1" fontAlgn="auto" hangingPunct="1">
                <a:spcBef>
                  <a:spcPts val="0"/>
                </a:spcBef>
                <a:spcAft>
                  <a:spcPts val="0"/>
                </a:spcAft>
                <a:defRPr/>
              </a:pPr>
              <a:r>
                <a:rPr lang="zh-CN" altLang="en-US" sz="2000" b="1">
                  <a:solidFill>
                    <a:prstClr val="white"/>
                  </a:solidFill>
                  <a:latin typeface="微软雅黑" panose="020B0503020204020204" pitchFamily="34" charset="-122"/>
                  <a:ea typeface="微软雅黑" panose="020B0503020204020204" pitchFamily="34" charset="-122"/>
                </a:rPr>
                <a:t>联接地气</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3000"/>
                            </p:stCondLst>
                            <p:childTnLst>
                              <p:par>
                                <p:cTn id="17" presetID="10" presetClass="entr" presetSubtype="0" fill="hold" nodeType="after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25369" y="2823591"/>
            <a:ext cx="6213269" cy="1384290"/>
          </a:xfrm>
          <a:prstGeom prst="rect">
            <a:avLst/>
          </a:prstGeom>
        </p:spPr>
        <p:txBody>
          <a:bodyPr wrap="square">
            <a:spAutoFit/>
          </a:bodyPr>
          <a:lstStyle/>
          <a:p>
            <a:pPr algn="ctr">
              <a:lnSpc>
                <a:spcPct val="120000"/>
              </a:lnSpc>
            </a:pPr>
            <a:r>
              <a:rPr lang="zh-CN" altLang="en-US"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为学之实</a:t>
            </a:r>
            <a:endParaRPr lang="en-US" altLang="zh-CN"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algn="ctr">
              <a:lnSpc>
                <a:spcPct val="120000"/>
              </a:lnSpc>
            </a:pPr>
            <a:r>
              <a:rPr lang="zh-CN" altLang="en-US"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固在践履</a:t>
            </a:r>
            <a:endParaRPr lang="en-US" altLang="zh-CN"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p:txBody>
      </p:sp>
      <p:sp>
        <p:nvSpPr>
          <p:cNvPr id="2" name="TextBox 100"/>
          <p:cNvSpPr txBox="1">
            <a:spLocks noChangeArrowheads="1"/>
          </p:cNvSpPr>
          <p:nvPr/>
        </p:nvSpPr>
        <p:spPr bwMode="auto">
          <a:xfrm>
            <a:off x="983432" y="1419066"/>
            <a:ext cx="10225136" cy="12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lvl="0" algn="ctr">
              <a:lnSpc>
                <a:spcPct val="120000"/>
              </a:lnSpc>
              <a:defRPr/>
            </a:pPr>
            <a:r>
              <a:rPr lang="zh-CN" altLang="en-US" sz="3200" b="1" dirty="0">
                <a:solidFill>
                  <a:srgbClr val="C00000"/>
                </a:solidFill>
                <a:latin typeface="微软雅黑" panose="020B0503020204020204" pitchFamily="34" charset="-122"/>
                <a:ea typeface="微软雅黑" panose="020B0503020204020204" pitchFamily="34" charset="-122"/>
              </a:rPr>
              <a:t>五、大力推动习近平新时代中国特色社会主义思想</a:t>
            </a:r>
            <a:endParaRPr lang="en-US" altLang="zh-CN" sz="3200" b="1" dirty="0">
              <a:solidFill>
                <a:srgbClr val="C00000"/>
              </a:solidFill>
              <a:latin typeface="微软雅黑" panose="020B0503020204020204" pitchFamily="34" charset="-122"/>
              <a:ea typeface="微软雅黑" panose="020B0503020204020204" pitchFamily="34" charset="-122"/>
            </a:endParaRPr>
          </a:p>
          <a:p>
            <a:pPr lvl="0" algn="ctr">
              <a:lnSpc>
                <a:spcPct val="120000"/>
              </a:lnSpc>
              <a:defRPr/>
            </a:pPr>
            <a:r>
              <a:rPr lang="zh-CN" altLang="en-US" sz="3200" b="1" dirty="0">
                <a:solidFill>
                  <a:srgbClr val="C00000"/>
                </a:solidFill>
                <a:latin typeface="微软雅黑" panose="020B0503020204020204" pitchFamily="34" charset="-122"/>
                <a:ea typeface="微软雅黑" panose="020B0503020204020204" pitchFamily="34" charset="-122"/>
              </a:rPr>
              <a:t>学习教育不断取得新成效</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1127448" y="2708920"/>
            <a:ext cx="10009112"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099"/>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2599"/>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2226809"/>
            <a:ext cx="12192000" cy="2714359"/>
            <a:chOff x="0" y="2132495"/>
            <a:chExt cx="12192000" cy="2714359"/>
          </a:xfrm>
        </p:grpSpPr>
        <p:sp>
          <p:nvSpPr>
            <p:cNvPr id="7" name="矩形 6"/>
            <p:cNvSpPr/>
            <p:nvPr/>
          </p:nvSpPr>
          <p:spPr>
            <a:xfrm>
              <a:off x="0" y="2132495"/>
              <a:ext cx="12192000" cy="2714359"/>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Calibri" panose="020F0502020204030204"/>
                <a:ea typeface="微软雅黑" panose="020B0503020204020204" pitchFamily="34" charset="-122"/>
                <a:cs typeface="+mn-cs"/>
                <a:sym typeface="Helvetica" panose="020B0604020202020204" pitchFamily="34" charset="0"/>
              </a:endParaRPr>
            </a:p>
          </p:txBody>
        </p:sp>
        <p:sp>
          <p:nvSpPr>
            <p:cNvPr id="8" name="矩形 7"/>
            <p:cNvSpPr/>
            <p:nvPr/>
          </p:nvSpPr>
          <p:spPr>
            <a:xfrm>
              <a:off x="0" y="2482927"/>
              <a:ext cx="12192000" cy="59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Helvetica" panose="020B0604020202020204" pitchFamily="34" charset="0"/>
              </a:endParaRPr>
            </a:p>
          </p:txBody>
        </p:sp>
        <p:sp>
          <p:nvSpPr>
            <p:cNvPr id="10" name="矩形 9"/>
            <p:cNvSpPr/>
            <p:nvPr/>
          </p:nvSpPr>
          <p:spPr>
            <a:xfrm>
              <a:off x="0" y="4427143"/>
              <a:ext cx="12192000" cy="59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sym typeface="Helvetica" panose="020B0604020202020204" pitchFamily="34" charset="0"/>
              </a:endParaRPr>
            </a:p>
          </p:txBody>
        </p:sp>
      </p:grpSp>
      <p:sp>
        <p:nvSpPr>
          <p:cNvPr id="2" name="矩形 1"/>
          <p:cNvSpPr/>
          <p:nvPr/>
        </p:nvSpPr>
        <p:spPr>
          <a:xfrm>
            <a:off x="5303912" y="2852936"/>
            <a:ext cx="5616624" cy="1846659"/>
          </a:xfrm>
          <a:prstGeom prst="rect">
            <a:avLst/>
          </a:prstGeom>
        </p:spPr>
        <p:txBody>
          <a:bodyPr wrap="square">
            <a:spAutoFit/>
          </a:bodyPr>
          <a:lstStyle/>
          <a:p>
            <a:pPr>
              <a:lnSpc>
                <a:spcPct val="150000"/>
              </a:lnSpc>
            </a:pP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zh-CN" sz="2400" b="1" dirty="0">
                <a:solidFill>
                  <a:schemeClr val="bg1"/>
                </a:solidFill>
                <a:latin typeface="微软雅黑" panose="020B0503020204020204" pitchFamily="34" charset="-122"/>
                <a:ea typeface="微软雅黑" panose="020B0503020204020204" pitchFamily="34" charset="-122"/>
              </a:rPr>
              <a:t>人人发扬</a:t>
            </a:r>
            <a:r>
              <a:rPr lang="zh-CN" altLang="en-US" sz="2400" b="1" dirty="0">
                <a:solidFill>
                  <a:schemeClr val="bg1"/>
                </a:solidFill>
                <a:latin typeface="微软雅黑" panose="020B0503020204020204" pitchFamily="34" charset="-122"/>
                <a:ea typeface="微软雅黑" panose="020B0503020204020204" pitchFamily="34" charset="-122"/>
              </a:rPr>
              <a:t>“</a:t>
            </a:r>
            <a:r>
              <a:rPr lang="zh-CN" altLang="zh-CN" sz="2400" b="1" dirty="0">
                <a:solidFill>
                  <a:schemeClr val="bg1"/>
                </a:solidFill>
                <a:latin typeface="微软雅黑" panose="020B0503020204020204" pitchFamily="34" charset="-122"/>
                <a:ea typeface="微软雅黑" panose="020B0503020204020204" pitchFamily="34" charset="-122"/>
              </a:rPr>
              <a:t>钉子</a:t>
            </a:r>
            <a:r>
              <a:rPr lang="zh-CN" altLang="en-US" sz="2400" b="1" dirty="0">
                <a:solidFill>
                  <a:schemeClr val="bg1"/>
                </a:solidFill>
                <a:latin typeface="微软雅黑" panose="020B0503020204020204" pitchFamily="34" charset="-122"/>
                <a:ea typeface="微软雅黑" panose="020B0503020204020204" pitchFamily="34" charset="-122"/>
              </a:rPr>
              <a:t>”</a:t>
            </a:r>
            <a:r>
              <a:rPr lang="zh-CN" altLang="zh-CN" sz="2400" b="1" dirty="0">
                <a:solidFill>
                  <a:schemeClr val="bg1"/>
                </a:solidFill>
                <a:latin typeface="微软雅黑" panose="020B0503020204020204" pitchFamily="34" charset="-122"/>
                <a:ea typeface="微软雅黑" panose="020B0503020204020204" pitchFamily="34" charset="-122"/>
              </a:rPr>
              <a:t>精神，挤时间读书，有计划地进行系统学习。</a:t>
            </a:r>
            <a:endParaRPr lang="zh-CN" altLang="zh-CN" sz="2400" b="1" dirty="0">
              <a:solidFill>
                <a:schemeClr val="bg1"/>
              </a:solidFill>
              <a:latin typeface="微软雅黑" panose="020B0503020204020204" pitchFamily="34" charset="-122"/>
              <a:ea typeface="微软雅黑" panose="020B0503020204020204" pitchFamily="34" charset="-122"/>
            </a:endParaRPr>
          </a:p>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defRPr/>
            </a:pPr>
            <a:endParaRPr lang="zh-CN" altLang="en-US" sz="2400"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9" name="直接箭头连接符 79"/>
          <p:cNvCxnSpPr/>
          <p:nvPr/>
        </p:nvCxnSpPr>
        <p:spPr bwMode="auto">
          <a:xfrm>
            <a:off x="6456040" y="260648"/>
            <a:ext cx="5400600" cy="0"/>
          </a:xfrm>
          <a:prstGeom prst="straightConnector1">
            <a:avLst/>
          </a:prstGeom>
          <a:ln w="3175">
            <a:solidFill>
              <a:srgbClr val="900F13">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727848" y="4115835"/>
            <a:ext cx="6000792" cy="276999"/>
          </a:xfrm>
          <a:prstGeom prst="rect">
            <a:avLst/>
          </a:prstGeom>
          <a:noFill/>
        </p:spPr>
        <p:txBody>
          <a:bodyPr wrap="square" rtlCol="0">
            <a:spAutoFit/>
          </a:bodyPr>
          <a:lstStyle/>
          <a:p>
            <a:pPr algn="r"/>
            <a:r>
              <a:rPr lang="zh-CN" altLang="zh-CN" sz="1200" dirty="0">
                <a:solidFill>
                  <a:schemeClr val="bg1"/>
                </a:solidFill>
                <a:latin typeface="微软雅黑" panose="020B0503020204020204" pitchFamily="34" charset="-122"/>
                <a:ea typeface="微软雅黑" panose="020B0503020204020204" pitchFamily="34" charset="-122"/>
              </a:rPr>
              <a:t>——习近平：《县委一班人要遵守六项规定》</a:t>
            </a:r>
            <a:endParaRPr lang="zh-CN" altLang="en-US" sz="1200" dirty="0">
              <a:solidFill>
                <a:schemeClr val="bg1"/>
              </a:solidFill>
            </a:endParaRPr>
          </a:p>
        </p:txBody>
      </p:sp>
      <p:pic>
        <p:nvPicPr>
          <p:cNvPr id="5" name="图片 4" descr="TIM图片20180730214739.png"/>
          <p:cNvPicPr>
            <a:picLocks noChangeAspect="1"/>
          </p:cNvPicPr>
          <p:nvPr/>
        </p:nvPicPr>
        <p:blipFill>
          <a:blip r:embed="rId1"/>
          <a:stretch>
            <a:fillRect/>
          </a:stretch>
        </p:blipFill>
        <p:spPr>
          <a:xfrm>
            <a:off x="1271464" y="1412776"/>
            <a:ext cx="3195148" cy="4500594"/>
          </a:xfrm>
          <a:prstGeom prst="rect">
            <a:avLst/>
          </a:prstGeom>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iterate type="wd">
                                    <p:tmPct val="10000"/>
                                  </p:iterate>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childTnLst>
                          </p:cTn>
                        </p:par>
                        <p:par>
                          <p:cTn id="17" fill="hold">
                            <p:stCondLst>
                              <p:cond delay="3200"/>
                            </p:stCondLst>
                            <p:childTnLst>
                              <p:par>
                                <p:cTn id="18" presetID="10" presetClass="entr" presetSubtype="0" fill="hold" grpId="0" nodeType="afterEffect">
                                  <p:stCondLst>
                                    <p:cond delay="0"/>
                                  </p:stCondLst>
                                  <p:iterate type="wd">
                                    <p:tmPct val="10000"/>
                                  </p:iterate>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129438" y="1785927"/>
            <a:ext cx="572903" cy="3071834"/>
            <a:chOff x="1260093" y="1340768"/>
            <a:chExt cx="518465" cy="4369307"/>
          </a:xfrm>
        </p:grpSpPr>
        <p:sp>
          <p:nvSpPr>
            <p:cNvPr id="3" name="任意多边形 24610"/>
            <p:cNvSpPr>
              <a:spLocks noChangeArrowheads="1"/>
            </p:cNvSpPr>
            <p:nvPr/>
          </p:nvSpPr>
          <p:spPr bwMode="auto">
            <a:xfrm>
              <a:off x="1260093" y="1340768"/>
              <a:ext cx="409575" cy="2019496"/>
            </a:xfrm>
            <a:custGeom>
              <a:avLst/>
              <a:gdLst>
                <a:gd name="T0" fmla="*/ 10800 w 21600"/>
                <a:gd name="T1" fmla="*/ 10800 h 21600"/>
                <a:gd name="T2" fmla="*/ 10800 w 21600"/>
                <a:gd name="T3" fmla="*/ 10800 h 21600"/>
                <a:gd name="T4" fmla="*/ 10800 w 21600"/>
                <a:gd name="T5" fmla="*/ 10800 h 21600"/>
                <a:gd name="T6" fmla="*/ 10800 w 21600"/>
                <a:gd name="T7" fmla="*/ 108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20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rPr>
                <a:t>本讲内容</a:t>
              </a:r>
              <a:endParaRPr kumimoji="0" lang="zh-CN" altLang="en-US" sz="3200" i="0" u="none" strike="noStrike" kern="1200" cap="none" spc="0" normalizeH="0" baseline="0" noProof="0" dirty="0">
                <a:ln>
                  <a:noFill/>
                </a:ln>
                <a:solidFill>
                  <a:srgbClr val="C00000"/>
                </a:solidFill>
                <a:effectLst/>
                <a:uLnTx/>
                <a:uFillTx/>
                <a:latin typeface="华文行楷" panose="02010800040101010101" pitchFamily="2" charset="-122"/>
                <a:ea typeface="华文行楷" panose="02010800040101010101" pitchFamily="2" charset="-122"/>
                <a:cs typeface="+mn-cs"/>
                <a:sym typeface="Songti SC Regular" charset="0"/>
              </a:endParaRPr>
            </a:p>
          </p:txBody>
        </p:sp>
        <p:cxnSp>
          <p:nvCxnSpPr>
            <p:cNvPr id="4" name="直接箭头连接符 3"/>
            <p:cNvCxnSpPr/>
            <p:nvPr/>
          </p:nvCxnSpPr>
          <p:spPr>
            <a:xfrm>
              <a:off x="1778558" y="1340768"/>
              <a:ext cx="0" cy="4369307"/>
            </a:xfrm>
            <a:prstGeom prst="straightConnector1">
              <a:avLst/>
            </a:prstGeom>
            <a:ln>
              <a:solidFill>
                <a:srgbClr val="C00000">
                  <a:alpha val="5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10" name="TextBox 100"/>
          <p:cNvSpPr txBox="1">
            <a:spLocks noChangeArrowheads="1"/>
          </p:cNvSpPr>
          <p:nvPr/>
        </p:nvSpPr>
        <p:spPr bwMode="auto">
          <a:xfrm>
            <a:off x="1847529" y="1654385"/>
            <a:ext cx="10344472" cy="317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a:lnSpc>
                <a:spcPct val="200000"/>
              </a:lnSpc>
              <a:buClr>
                <a:srgbClr val="C00000"/>
              </a:buClr>
              <a:defRPr/>
            </a:pPr>
            <a:r>
              <a:rPr lang="zh-CN" altLang="en-US" sz="2000" b="1" kern="0" spc="250" dirty="0">
                <a:latin typeface="微软雅黑" panose="020B0503020204020204" pitchFamily="34" charset="-122"/>
                <a:ea typeface="微软雅黑" panose="020B0503020204020204" pitchFamily="34" charset="-122"/>
              </a:rPr>
              <a:t>一、充分认识用习近平新时代中国特色社会主义思想武装全党的重大意义</a:t>
            </a:r>
            <a:endParaRPr lang="en-US" altLang="zh-CN" sz="2000" b="1" kern="0" spc="250" dirty="0">
              <a:latin typeface="微软雅黑" panose="020B0503020204020204" pitchFamily="34" charset="-122"/>
              <a:ea typeface="微软雅黑" panose="020B0503020204020204" pitchFamily="34" charset="-122"/>
            </a:endParaRPr>
          </a:p>
          <a:p>
            <a:pPr>
              <a:lnSpc>
                <a:spcPct val="200000"/>
              </a:lnSpc>
              <a:buClr>
                <a:srgbClr val="C00000"/>
              </a:buClr>
              <a:defRPr/>
            </a:pPr>
            <a:r>
              <a:rPr lang="zh-CN" altLang="en-US" sz="2000" b="1" kern="0" spc="250" dirty="0">
                <a:latin typeface="微软雅黑" panose="020B0503020204020204" pitchFamily="34" charset="-122"/>
                <a:ea typeface="微软雅黑" panose="020B0503020204020204" pitchFamily="34" charset="-122"/>
              </a:rPr>
              <a:t>二、深刻把握习近平新时代中国特色社会主义思想的精髓</a:t>
            </a:r>
            <a:endParaRPr lang="en-US" altLang="zh-CN" sz="2000" b="1" kern="0" spc="250" dirty="0">
              <a:latin typeface="微软雅黑" panose="020B0503020204020204" pitchFamily="34" charset="-122"/>
              <a:ea typeface="微软雅黑" panose="020B0503020204020204" pitchFamily="34" charset="-122"/>
            </a:endParaRPr>
          </a:p>
          <a:p>
            <a:pPr>
              <a:lnSpc>
                <a:spcPct val="200000"/>
              </a:lnSpc>
              <a:buClr>
                <a:srgbClr val="C00000"/>
              </a:buClr>
              <a:defRPr/>
            </a:pPr>
            <a:r>
              <a:rPr lang="zh-CN" altLang="en-US" sz="2000" b="1" kern="0" spc="250" dirty="0">
                <a:latin typeface="微软雅黑" panose="020B0503020204020204" pitchFamily="34" charset="-122"/>
                <a:ea typeface="微软雅黑" panose="020B0503020204020204" pitchFamily="34" charset="-122"/>
              </a:rPr>
              <a:t>三、切实把习近平新时代中国特色社会主义思想学深悟透</a:t>
            </a:r>
            <a:endParaRPr lang="en-US" altLang="zh-CN" sz="2000" b="1" kern="0" spc="250" dirty="0">
              <a:latin typeface="微软雅黑" panose="020B0503020204020204" pitchFamily="34" charset="-122"/>
              <a:ea typeface="微软雅黑" panose="020B0503020204020204" pitchFamily="34" charset="-122"/>
            </a:endParaRPr>
          </a:p>
          <a:p>
            <a:pPr>
              <a:lnSpc>
                <a:spcPct val="200000"/>
              </a:lnSpc>
              <a:buClr>
                <a:srgbClr val="C00000"/>
              </a:buClr>
              <a:defRPr/>
            </a:pPr>
            <a:r>
              <a:rPr lang="zh-CN" altLang="en-US" sz="2000" b="1" kern="0" spc="250" dirty="0">
                <a:latin typeface="微软雅黑" panose="020B0503020204020204" pitchFamily="34" charset="-122"/>
                <a:ea typeface="微软雅黑" panose="020B0503020204020204" pitchFamily="34" charset="-122"/>
              </a:rPr>
              <a:t>四、多措并举抓好习近平新时代中国特色社会主义思想学习教育</a:t>
            </a:r>
            <a:endParaRPr lang="en-US" altLang="zh-CN" sz="2000" b="1" kern="0" spc="250" dirty="0">
              <a:latin typeface="微软雅黑" panose="020B0503020204020204" pitchFamily="34" charset="-122"/>
              <a:ea typeface="微软雅黑" panose="020B0503020204020204" pitchFamily="34" charset="-122"/>
            </a:endParaRPr>
          </a:p>
          <a:p>
            <a:pPr>
              <a:lnSpc>
                <a:spcPct val="200000"/>
              </a:lnSpc>
              <a:buClr>
                <a:srgbClr val="C00000"/>
              </a:buClr>
              <a:defRPr/>
            </a:pPr>
            <a:r>
              <a:rPr lang="zh-CN" altLang="en-US" sz="2000" b="1" kern="0" spc="250" dirty="0">
                <a:latin typeface="微软雅黑" panose="020B0503020204020204" pitchFamily="34" charset="-122"/>
                <a:ea typeface="微软雅黑" panose="020B0503020204020204" pitchFamily="34" charset="-122"/>
              </a:rPr>
              <a:t>五、大力推动习近平新时代中国特色社会主义思想学习教育不断取得新成效</a:t>
            </a:r>
            <a:endParaRPr lang="zh-CN" altLang="en-US" sz="2000" b="1" kern="0" spc="25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27984" y="548680"/>
            <a:ext cx="8286885" cy="646331"/>
          </a:xfrm>
          <a:prstGeom prst="rect">
            <a:avLst/>
          </a:prstGeom>
        </p:spPr>
        <p:txBody>
          <a:bodyPr wrap="none">
            <a:spAutoFit/>
          </a:bodyPr>
          <a:lstStyle/>
          <a:p>
            <a:pPr marL="342900" indent="-342900" algn="ctr">
              <a:lnSpc>
                <a:spcPct val="150000"/>
              </a:lnSpc>
              <a:buFont typeface="Wingdings" panose="05000000000000000000" pitchFamily="2" charset="2"/>
              <a:buChar char="Ø"/>
              <a:defRPr/>
            </a:pPr>
            <a:r>
              <a:rPr lang="zh-CN" altLang="en-US" sz="2400" b="1" kern="0" spc="120" dirty="0">
                <a:solidFill>
                  <a:schemeClr val="tx1">
                    <a:lumMod val="85000"/>
                    <a:lumOff val="15000"/>
                  </a:schemeClr>
                </a:solidFill>
                <a:latin typeface="微软雅黑" panose="020B0503020204020204" pitchFamily="34" charset="-122"/>
                <a:ea typeface="微软雅黑" panose="020B0503020204020204" pitchFamily="34" charset="-122"/>
              </a:rPr>
              <a:t>学习教育成效要体现在提高政治站位、坚定维护核心上</a:t>
            </a:r>
            <a:endParaRPr lang="zh-CN" altLang="en-US" sz="2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55440" y="1772816"/>
            <a:ext cx="10082598" cy="2698574"/>
            <a:chOff x="2074537" y="1988840"/>
            <a:chExt cx="7849165" cy="2100803"/>
          </a:xfrm>
        </p:grpSpPr>
        <p:sp>
          <p:nvSpPr>
            <p:cNvPr id="8" name="Rectangle 3"/>
            <p:cNvSpPr/>
            <p:nvPr/>
          </p:nvSpPr>
          <p:spPr>
            <a:xfrm>
              <a:off x="5511105" y="1988840"/>
              <a:ext cx="4412597" cy="2100803"/>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w="28575" cap="flat" cmpd="sng" algn="ctr">
              <a:noFill/>
              <a:prstDash val="solid"/>
            </a:ln>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en-US" sz="1400"/>
            </a:p>
          </p:txBody>
        </p:sp>
        <p:sp>
          <p:nvSpPr>
            <p:cNvPr id="10" name="Rectangle 3"/>
            <p:cNvSpPr/>
            <p:nvPr/>
          </p:nvSpPr>
          <p:spPr>
            <a:xfrm>
              <a:off x="2074537" y="1988840"/>
              <a:ext cx="3347882" cy="2100803"/>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28575" cap="flat" cmpd="sng" algn="ctr">
              <a:noFill/>
              <a:prstDash val="solid"/>
            </a:ln>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en-US" sz="1400"/>
            </a:p>
          </p:txBody>
        </p:sp>
      </p:grpSp>
      <p:grpSp>
        <p:nvGrpSpPr>
          <p:cNvPr id="9" name="组合 8"/>
          <p:cNvGrpSpPr/>
          <p:nvPr/>
        </p:nvGrpSpPr>
        <p:grpSpPr>
          <a:xfrm>
            <a:off x="1055440" y="4869160"/>
            <a:ext cx="2016224" cy="720080"/>
            <a:chOff x="1991544" y="4653136"/>
            <a:chExt cx="2016224" cy="720080"/>
          </a:xfrm>
          <a:effectLst>
            <a:outerShdw blurRad="50800" dist="38100" dir="2700000" algn="tl" rotWithShape="0">
              <a:prstClr val="black">
                <a:alpha val="40000"/>
              </a:prstClr>
            </a:outerShdw>
          </a:effectLst>
        </p:grpSpPr>
        <p:sp>
          <p:nvSpPr>
            <p:cNvPr id="6" name="圆角矩形 5"/>
            <p:cNvSpPr/>
            <p:nvPr/>
          </p:nvSpPr>
          <p:spPr>
            <a:xfrm>
              <a:off x="1991544" y="4653136"/>
              <a:ext cx="2016224" cy="720080"/>
            </a:xfrm>
            <a:prstGeom prst="roundRect">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137881" y="4729576"/>
              <a:ext cx="1723550" cy="499624"/>
            </a:xfrm>
            <a:prstGeom prst="rect">
              <a:avLst/>
            </a:prstGeom>
          </p:spPr>
          <p:txBody>
            <a:bodyPr wrap="none">
              <a:spAutoFit/>
            </a:bodyPr>
            <a:lstStyle/>
            <a:p>
              <a:pPr lvl="0" algn="ctr">
                <a:lnSpc>
                  <a:spcPct val="150000"/>
                </a:lnSpc>
                <a:buClr>
                  <a:srgbClr val="E46C0A"/>
                </a:buClr>
              </a:pPr>
              <a:r>
                <a:rPr lang="zh-CN" altLang="en-US" sz="2000" b="1" dirty="0">
                  <a:solidFill>
                    <a:schemeClr val="bg1"/>
                  </a:solidFill>
                  <a:latin typeface="微软雅黑" panose="020B0503020204020204" pitchFamily="34" charset="-122"/>
                  <a:ea typeface="微软雅黑" panose="020B0503020204020204" pitchFamily="34" charset="-122"/>
                </a:rPr>
                <a:t>提高政治站位</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744232" y="4869160"/>
            <a:ext cx="2016224" cy="720080"/>
            <a:chOff x="4082097" y="4675460"/>
            <a:chExt cx="2016224" cy="720080"/>
          </a:xfrm>
          <a:effectLst>
            <a:outerShdw blurRad="50800" dist="38100" dir="2700000" algn="tl" rotWithShape="0">
              <a:prstClr val="black">
                <a:alpha val="40000"/>
              </a:prstClr>
            </a:outerShdw>
          </a:effectLst>
        </p:grpSpPr>
        <p:sp>
          <p:nvSpPr>
            <p:cNvPr id="25" name="圆角矩形 24"/>
            <p:cNvSpPr/>
            <p:nvPr/>
          </p:nvSpPr>
          <p:spPr>
            <a:xfrm>
              <a:off x="4082097" y="4675460"/>
              <a:ext cx="2016224" cy="720080"/>
            </a:xfrm>
            <a:prstGeom prst="roundRect">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4228434" y="4747468"/>
              <a:ext cx="1723550" cy="499624"/>
            </a:xfrm>
            <a:prstGeom prst="rect">
              <a:avLst/>
            </a:prstGeom>
          </p:spPr>
          <p:txBody>
            <a:bodyPr wrap="none">
              <a:spAutoFit/>
            </a:bodyPr>
            <a:lstStyle/>
            <a:p>
              <a:pPr lvl="0" algn="ctr">
                <a:lnSpc>
                  <a:spcPct val="150000"/>
                </a:lnSpc>
                <a:buClr>
                  <a:srgbClr val="E46C0A"/>
                </a:buClr>
              </a:pPr>
              <a:r>
                <a:rPr lang="zh-CN" altLang="en-US" sz="2000" b="1" dirty="0">
                  <a:solidFill>
                    <a:schemeClr val="bg1"/>
                  </a:solidFill>
                  <a:latin typeface="微软雅黑" panose="020B0503020204020204" pitchFamily="34" charset="-122"/>
                  <a:ea typeface="微软雅黑" panose="020B0503020204020204" pitchFamily="34" charset="-122"/>
                </a:rPr>
                <a:t>坚定维护核心</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6433024" y="4869160"/>
            <a:ext cx="2016223" cy="720080"/>
            <a:chOff x="6270114" y="4869160"/>
            <a:chExt cx="2016223" cy="720080"/>
          </a:xfrm>
          <a:effectLst>
            <a:outerShdw blurRad="50800" dist="38100" dir="2700000" algn="tl" rotWithShape="0">
              <a:prstClr val="black">
                <a:alpha val="40000"/>
              </a:prstClr>
            </a:outerShdw>
          </a:effectLst>
        </p:grpSpPr>
        <p:sp>
          <p:nvSpPr>
            <p:cNvPr id="26" name="圆角矩形 25"/>
            <p:cNvSpPr/>
            <p:nvPr/>
          </p:nvSpPr>
          <p:spPr>
            <a:xfrm>
              <a:off x="6270114" y="4869160"/>
              <a:ext cx="2016223" cy="720080"/>
            </a:xfrm>
            <a:prstGeom prst="roundRect">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416450" y="4941168"/>
              <a:ext cx="1723550" cy="499624"/>
            </a:xfrm>
            <a:prstGeom prst="rect">
              <a:avLst/>
            </a:prstGeom>
          </p:spPr>
          <p:txBody>
            <a:bodyPr wrap="none">
              <a:spAutoFit/>
            </a:bodyPr>
            <a:lstStyle/>
            <a:p>
              <a:pPr lvl="0" algn="ctr">
                <a:lnSpc>
                  <a:spcPct val="150000"/>
                </a:lnSpc>
                <a:buClr>
                  <a:srgbClr val="E46C0A"/>
                </a:buClr>
              </a:pPr>
              <a:r>
                <a:rPr lang="zh-CN" altLang="en-US" sz="2000" b="1" dirty="0">
                  <a:solidFill>
                    <a:schemeClr val="bg1"/>
                  </a:solidFill>
                  <a:latin typeface="微软雅黑" panose="020B0503020204020204" pitchFamily="34" charset="-122"/>
                  <a:ea typeface="微软雅黑" panose="020B0503020204020204" pitchFamily="34" charset="-122"/>
                </a:rPr>
                <a:t>坚守精神高地</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9121814" y="4865468"/>
            <a:ext cx="2016224" cy="720080"/>
            <a:chOff x="8072636" y="4653136"/>
            <a:chExt cx="2016224" cy="720080"/>
          </a:xfrm>
          <a:effectLst>
            <a:outerShdw blurRad="50800" dist="38100" dir="2700000" algn="tl" rotWithShape="0">
              <a:prstClr val="black">
                <a:alpha val="40000"/>
              </a:prstClr>
            </a:outerShdw>
          </a:effectLst>
        </p:grpSpPr>
        <p:sp>
          <p:nvSpPr>
            <p:cNvPr id="27" name="圆角矩形 26"/>
            <p:cNvSpPr/>
            <p:nvPr/>
          </p:nvSpPr>
          <p:spPr>
            <a:xfrm>
              <a:off x="8072636" y="4653136"/>
              <a:ext cx="2016224" cy="720080"/>
            </a:xfrm>
            <a:prstGeom prst="roundRect">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8218974" y="4728836"/>
              <a:ext cx="1723549" cy="499624"/>
            </a:xfrm>
            <a:prstGeom prst="rect">
              <a:avLst/>
            </a:prstGeom>
          </p:spPr>
          <p:txBody>
            <a:bodyPr wrap="none">
              <a:spAutoFit/>
            </a:bodyPr>
            <a:lstStyle/>
            <a:p>
              <a:pPr lvl="0" algn="ctr">
                <a:lnSpc>
                  <a:spcPct val="150000"/>
                </a:lnSpc>
                <a:buClr>
                  <a:srgbClr val="E46C0A"/>
                </a:buClr>
              </a:pPr>
              <a:r>
                <a:rPr lang="zh-CN" altLang="en-US" sz="2000" b="1" dirty="0">
                  <a:solidFill>
                    <a:schemeClr val="bg1"/>
                  </a:solidFill>
                  <a:latin typeface="微软雅黑" panose="020B0503020204020204" pitchFamily="34" charset="-122"/>
                  <a:ea typeface="微软雅黑" panose="020B0503020204020204" pitchFamily="34" charset="-122"/>
                </a:rPr>
                <a:t>永葆政治本色</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649"/>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149"/>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2649"/>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3149"/>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649"/>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28895" y="548680"/>
            <a:ext cx="8286885" cy="646331"/>
          </a:xfrm>
          <a:prstGeom prst="rect">
            <a:avLst/>
          </a:prstGeom>
        </p:spPr>
        <p:txBody>
          <a:bodyPr wrap="none">
            <a:spAutoFit/>
          </a:bodyPr>
          <a:lstStyle/>
          <a:p>
            <a:pPr marL="342900" indent="-342900" algn="ctr" eaLnBrk="1" fontAlgn="auto" hangingPunct="1">
              <a:lnSpc>
                <a:spcPct val="150000"/>
              </a:lnSpc>
              <a:spcBef>
                <a:spcPts val="0"/>
              </a:spcBef>
              <a:spcAft>
                <a:spcPts val="0"/>
              </a:spcAft>
              <a:buFont typeface="Wingdings" panose="05000000000000000000" pitchFamily="2" charset="2"/>
              <a:buChar char="Ø"/>
              <a:defRPr/>
            </a:pPr>
            <a:r>
              <a:rPr lang="zh-CN" altLang="en-US" sz="2400" b="1" kern="0" spc="120" dirty="0">
                <a:solidFill>
                  <a:schemeClr val="tx1">
                    <a:lumMod val="85000"/>
                    <a:lumOff val="15000"/>
                  </a:schemeClr>
                </a:solidFill>
                <a:latin typeface="微软雅黑" panose="020B0503020204020204" pitchFamily="34" charset="-122"/>
                <a:ea typeface="微软雅黑" panose="020B0503020204020204" pitchFamily="34" charset="-122"/>
              </a:rPr>
              <a:t>学习教育成效要体现在增强过硬本领、推动实际工作上</a:t>
            </a:r>
            <a:endParaRPr lang="en-US" altLang="zh-CN" sz="2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091756" y="2132856"/>
            <a:ext cx="4820189" cy="1057206"/>
            <a:chOff x="1091756" y="2011753"/>
            <a:chExt cx="4820189" cy="1057206"/>
          </a:xfrm>
        </p:grpSpPr>
        <p:sp>
          <p:nvSpPr>
            <p:cNvPr id="4" name="矩形 3"/>
            <p:cNvSpPr/>
            <p:nvPr/>
          </p:nvSpPr>
          <p:spPr>
            <a:xfrm>
              <a:off x="1559496" y="2060848"/>
              <a:ext cx="4248472" cy="941155"/>
            </a:xfrm>
            <a:prstGeom prst="rect">
              <a:avLst/>
            </a:prstGeom>
            <a:solidFill>
              <a:schemeClr val="bg1"/>
            </a:solidFill>
            <a:ln w="3175">
              <a:solidFill>
                <a:srgbClr val="C90719"/>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离页连接符 4"/>
            <p:cNvSpPr/>
            <p:nvPr/>
          </p:nvSpPr>
          <p:spPr>
            <a:xfrm rot="16200000">
              <a:off x="869031" y="2234478"/>
              <a:ext cx="1057206" cy="611756"/>
            </a:xfrm>
            <a:prstGeom prst="flowChartOffpageConnector">
              <a:avLst/>
            </a:prstGeom>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文本框 235"/>
            <p:cNvSpPr txBox="1"/>
            <p:nvPr/>
          </p:nvSpPr>
          <p:spPr>
            <a:xfrm>
              <a:off x="2298705" y="2131572"/>
              <a:ext cx="3613240" cy="799706"/>
            </a:xfrm>
            <a:prstGeom prst="rect">
              <a:avLst/>
            </a:prstGeom>
            <a:noFill/>
            <a:ln>
              <a:noFill/>
            </a:ln>
          </p:spPr>
          <p:txBody>
            <a:bodyPr wrap="square" rtlCol="0">
              <a:spAutoFit/>
            </a:bodyPr>
            <a:lstStyle/>
            <a:p>
              <a:pPr hangingPunct="1">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在掌握科学思想方法上有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hangingPunct="1">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新的</a:t>
              </a:r>
              <a:r>
                <a:rPr lang="zh-CN" altLang="en-US" sz="2000" b="1" dirty="0">
                  <a:solidFill>
                    <a:srgbClr val="C90719"/>
                  </a:solidFill>
                  <a:latin typeface="微软雅黑" panose="020B0503020204020204" pitchFamily="34" charset="-122"/>
                  <a:ea typeface="微软雅黑" panose="020B0503020204020204" pitchFamily="34" charset="-122"/>
                </a:rPr>
                <a:t>提高</a:t>
              </a:r>
              <a:endParaRPr lang="zh-CN" altLang="en-US" sz="2000" b="1" dirty="0">
                <a:solidFill>
                  <a:srgbClr val="C90719"/>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6275714" y="2132857"/>
            <a:ext cx="4820187" cy="1057206"/>
            <a:chOff x="6275714" y="2011754"/>
            <a:chExt cx="4820187" cy="1057206"/>
          </a:xfrm>
        </p:grpSpPr>
        <p:sp>
          <p:nvSpPr>
            <p:cNvPr id="253" name="矩形 252"/>
            <p:cNvSpPr/>
            <p:nvPr/>
          </p:nvSpPr>
          <p:spPr>
            <a:xfrm>
              <a:off x="6743452" y="2060849"/>
              <a:ext cx="4248472" cy="941155"/>
            </a:xfrm>
            <a:prstGeom prst="rect">
              <a:avLst/>
            </a:prstGeom>
            <a:solidFill>
              <a:schemeClr val="bg1"/>
            </a:solidFill>
            <a:ln w="3175">
              <a:solidFill>
                <a:srgbClr val="C90719"/>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流程图: 离页连接符 253"/>
            <p:cNvSpPr/>
            <p:nvPr/>
          </p:nvSpPr>
          <p:spPr>
            <a:xfrm rot="16200000">
              <a:off x="6053298" y="2234170"/>
              <a:ext cx="1057206" cy="612374"/>
            </a:xfrm>
            <a:prstGeom prst="flowChartOffpageConnector">
              <a:avLst/>
            </a:prstGeom>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文本框 254"/>
            <p:cNvSpPr txBox="1"/>
            <p:nvPr/>
          </p:nvSpPr>
          <p:spPr>
            <a:xfrm>
              <a:off x="7482661" y="2131573"/>
              <a:ext cx="3613240" cy="799706"/>
            </a:xfrm>
            <a:prstGeom prst="rect">
              <a:avLst/>
            </a:prstGeom>
            <a:noFill/>
            <a:ln>
              <a:noFill/>
            </a:ln>
          </p:spPr>
          <p:txBody>
            <a:bodyPr wrap="square" rtlCol="0">
              <a:spAutoFit/>
            </a:bodyPr>
            <a:lstStyle/>
            <a:p>
              <a:pPr hangingPunct="1">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在全面增强执政本领上有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hangingPunct="1">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新的</a:t>
              </a:r>
              <a:r>
                <a:rPr lang="zh-CN" altLang="en-US" sz="2000" b="1" dirty="0">
                  <a:solidFill>
                    <a:srgbClr val="C90719"/>
                  </a:solidFill>
                  <a:latin typeface="微软雅黑" panose="020B0503020204020204" pitchFamily="34" charset="-122"/>
                  <a:ea typeface="微软雅黑" panose="020B0503020204020204" pitchFamily="34" charset="-122"/>
                </a:rPr>
                <a:t>进步</a:t>
              </a:r>
              <a:endParaRPr lang="zh-CN" altLang="en-US" sz="2000" b="1" dirty="0">
                <a:solidFill>
                  <a:srgbClr val="C90719"/>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275714" y="4027365"/>
            <a:ext cx="4820189" cy="1057206"/>
            <a:chOff x="1091756" y="3906262"/>
            <a:chExt cx="4820189" cy="1057206"/>
          </a:xfrm>
        </p:grpSpPr>
        <p:sp>
          <p:nvSpPr>
            <p:cNvPr id="256" name="矩形 255"/>
            <p:cNvSpPr/>
            <p:nvPr/>
          </p:nvSpPr>
          <p:spPr>
            <a:xfrm>
              <a:off x="1559496" y="3955357"/>
              <a:ext cx="4248472" cy="941155"/>
            </a:xfrm>
            <a:prstGeom prst="rect">
              <a:avLst/>
            </a:prstGeom>
            <a:solidFill>
              <a:schemeClr val="bg1"/>
            </a:solidFill>
            <a:ln w="3175">
              <a:solidFill>
                <a:srgbClr val="C90719"/>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流程图: 离页连接符 256"/>
            <p:cNvSpPr/>
            <p:nvPr/>
          </p:nvSpPr>
          <p:spPr>
            <a:xfrm rot="16200000">
              <a:off x="869340" y="4128678"/>
              <a:ext cx="1057206" cy="612374"/>
            </a:xfrm>
            <a:prstGeom prst="flowChartOffpageConnector">
              <a:avLst/>
            </a:prstGeom>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文本框 257"/>
            <p:cNvSpPr txBox="1"/>
            <p:nvPr/>
          </p:nvSpPr>
          <p:spPr>
            <a:xfrm>
              <a:off x="2298705" y="4026081"/>
              <a:ext cx="3613240" cy="799706"/>
            </a:xfrm>
            <a:prstGeom prst="rect">
              <a:avLst/>
            </a:prstGeom>
            <a:noFill/>
            <a:ln>
              <a:noFill/>
            </a:ln>
          </p:spPr>
          <p:txBody>
            <a:bodyPr wrap="square" rtlCol="0">
              <a:spAutoFit/>
            </a:bodyPr>
            <a:lstStyle/>
            <a:p>
              <a:pPr hangingPunct="1">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在解决重大问题、突出问题、紧迫问题上取得新的</a:t>
              </a:r>
              <a:r>
                <a:rPr lang="zh-CN" altLang="en-US" sz="2000" b="1" dirty="0">
                  <a:solidFill>
                    <a:srgbClr val="C90719"/>
                  </a:solidFill>
                  <a:latin typeface="微软雅黑" panose="020B0503020204020204" pitchFamily="34" charset="-122"/>
                  <a:ea typeface="微软雅黑" panose="020B0503020204020204" pitchFamily="34" charset="-122"/>
                </a:rPr>
                <a:t>突破</a:t>
              </a:r>
              <a:endParaRPr lang="zh-CN" altLang="en-US" sz="2000" b="1" dirty="0">
                <a:solidFill>
                  <a:srgbClr val="C90719"/>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066852" y="4027366"/>
            <a:ext cx="4820187" cy="1057206"/>
            <a:chOff x="6275714" y="3906263"/>
            <a:chExt cx="4820187" cy="1057206"/>
          </a:xfrm>
        </p:grpSpPr>
        <p:sp>
          <p:nvSpPr>
            <p:cNvPr id="259" name="矩形 258"/>
            <p:cNvSpPr/>
            <p:nvPr/>
          </p:nvSpPr>
          <p:spPr>
            <a:xfrm>
              <a:off x="6743452" y="3955358"/>
              <a:ext cx="4248472" cy="941155"/>
            </a:xfrm>
            <a:prstGeom prst="rect">
              <a:avLst/>
            </a:prstGeom>
            <a:solidFill>
              <a:schemeClr val="bg1"/>
            </a:solidFill>
            <a:ln w="3175">
              <a:solidFill>
                <a:srgbClr val="C90719"/>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流程图: 离页连接符 259"/>
            <p:cNvSpPr/>
            <p:nvPr/>
          </p:nvSpPr>
          <p:spPr>
            <a:xfrm rot="16200000">
              <a:off x="6065442" y="4116535"/>
              <a:ext cx="1057206" cy="636661"/>
            </a:xfrm>
            <a:prstGeom prst="flowChartOffpageConnector">
              <a:avLst/>
            </a:prstGeom>
            <a:ln>
              <a:noFill/>
            </a:ln>
            <a:effectLst>
              <a:outerShdw blurRad="50800" dist="381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文本框 260"/>
            <p:cNvSpPr txBox="1"/>
            <p:nvPr/>
          </p:nvSpPr>
          <p:spPr>
            <a:xfrm>
              <a:off x="7482661" y="4026082"/>
              <a:ext cx="3613240" cy="799706"/>
            </a:xfrm>
            <a:prstGeom prst="rect">
              <a:avLst/>
            </a:prstGeom>
            <a:noFill/>
            <a:ln>
              <a:noFill/>
            </a:ln>
          </p:spPr>
          <p:txBody>
            <a:bodyPr wrap="square" rtlCol="0">
              <a:spAutoFit/>
            </a:bodyPr>
            <a:lstStyle/>
            <a:p>
              <a:pPr hangingPunct="1">
                <a:lnSpc>
                  <a:spcPct val="120000"/>
                </a:lnSpc>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在新时代坚持和发展中国特色社会主义能力上有新的</a:t>
              </a:r>
              <a:r>
                <a:rPr lang="zh-CN" altLang="en-US" sz="2000" b="1" dirty="0">
                  <a:solidFill>
                    <a:srgbClr val="C90719"/>
                  </a:solidFill>
                  <a:latin typeface="微软雅黑" panose="020B0503020204020204" pitchFamily="34" charset="-122"/>
                  <a:ea typeface="微软雅黑" panose="020B0503020204020204" pitchFamily="34" charset="-122"/>
                </a:rPr>
                <a:t>提升</a:t>
              </a:r>
              <a:endParaRPr lang="zh-CN" altLang="en-US" sz="2000" b="1" dirty="0">
                <a:solidFill>
                  <a:srgbClr val="C90719"/>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649"/>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149"/>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649"/>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3149"/>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823864" y="548680"/>
            <a:ext cx="8496944" cy="646331"/>
          </a:xfrm>
          <a:prstGeom prst="rect">
            <a:avLst/>
          </a:prstGeom>
        </p:spPr>
        <p:txBody>
          <a:bodyPr wrap="square">
            <a:spAutoFit/>
          </a:bodyPr>
          <a:lstStyle/>
          <a:p>
            <a:pPr marL="342900" marR="0" lvl="0" indent="-342900" algn="ctr" defTabSz="914400" eaLnBrk="1" fontAlgn="auto" latinLnBrk="0" hangingPunct="1">
              <a:lnSpc>
                <a:spcPct val="150000"/>
              </a:lnSpc>
              <a:spcBef>
                <a:spcPts val="0"/>
              </a:spcBef>
              <a:spcAft>
                <a:spcPts val="0"/>
              </a:spcAft>
              <a:buClrTx/>
              <a:buSzTx/>
              <a:buFont typeface="Wingdings" panose="05000000000000000000" pitchFamily="2" charset="2"/>
              <a:buChar char="Ø"/>
              <a:defRPr/>
            </a:pPr>
            <a:r>
              <a:rPr lang="zh-CN" altLang="en-US" sz="2400" b="1" kern="0" spc="120" dirty="0">
                <a:solidFill>
                  <a:schemeClr val="tx1">
                    <a:lumMod val="85000"/>
                    <a:lumOff val="15000"/>
                  </a:schemeClr>
                </a:solidFill>
                <a:latin typeface="微软雅黑" panose="020B0503020204020204" pitchFamily="34" charset="-122"/>
                <a:ea typeface="微软雅黑" panose="020B0503020204020204" pitchFamily="34" charset="-122"/>
              </a:rPr>
              <a:t>学习教育成效要体现在凝心聚力、不懈奋斗上</a:t>
            </a:r>
            <a:endParaRPr lang="zh-CN" altLang="en-US" sz="24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9" name="直接箭头连接符 79"/>
          <p:cNvCxnSpPr/>
          <p:nvPr/>
        </p:nvCxnSpPr>
        <p:spPr bwMode="auto">
          <a:xfrm>
            <a:off x="6456040" y="260648"/>
            <a:ext cx="5400600" cy="0"/>
          </a:xfrm>
          <a:prstGeom prst="straightConnector1">
            <a:avLst/>
          </a:prstGeom>
          <a:ln w="3175">
            <a:solidFill>
              <a:srgbClr val="900F13">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756623" y="5446965"/>
            <a:ext cx="2808312" cy="646331"/>
          </a:xfrm>
          <a:prstGeom prst="rect">
            <a:avLst/>
          </a:prstGeom>
        </p:spPr>
        <p:txBody>
          <a:bodyPr wrap="square">
            <a:spAutoFit/>
          </a:bodyPr>
          <a:lstStyle/>
          <a:p>
            <a:pPr marL="342900" lvl="0" indent="-342900">
              <a:lnSpc>
                <a:spcPct val="150000"/>
              </a:lnSpc>
              <a:buClr>
                <a:srgbClr val="C00000"/>
              </a:buClr>
              <a:buFont typeface="Wingdings" panose="05000000000000000000" pitchFamily="2" charset="2"/>
              <a:buChar char="u"/>
            </a:pPr>
            <a:r>
              <a:rPr lang="zh-CN" altLang="en-US" sz="2400" b="1" dirty="0">
                <a:solidFill>
                  <a:srgbClr val="C90719"/>
                </a:solidFill>
                <a:latin typeface="微软雅黑" panose="020B0503020204020204" pitchFamily="34" charset="-122"/>
                <a:ea typeface="微软雅黑" panose="020B0503020204020204" pitchFamily="34" charset="-122"/>
              </a:rPr>
              <a:t>透过变化看成就</a:t>
            </a:r>
            <a:endParaRPr lang="en-US" altLang="zh-CN" sz="2400" b="1" dirty="0">
              <a:solidFill>
                <a:srgbClr val="C90719"/>
              </a:solidFill>
              <a:latin typeface="微软雅黑" panose="020B0503020204020204" pitchFamily="34" charset="-122"/>
              <a:ea typeface="微软雅黑" panose="020B0503020204020204" pitchFamily="34" charset="-122"/>
            </a:endParaRPr>
          </a:p>
        </p:txBody>
      </p:sp>
      <p:sp>
        <p:nvSpPr>
          <p:cNvPr id="100" name="矩形 99"/>
          <p:cNvSpPr/>
          <p:nvPr/>
        </p:nvSpPr>
        <p:spPr>
          <a:xfrm>
            <a:off x="3512637" y="5446965"/>
            <a:ext cx="2736304" cy="646331"/>
          </a:xfrm>
          <a:prstGeom prst="rect">
            <a:avLst/>
          </a:prstGeom>
        </p:spPr>
        <p:txBody>
          <a:bodyPr wrap="square">
            <a:spAutoFit/>
          </a:bodyPr>
          <a:lstStyle/>
          <a:p>
            <a:pPr marL="342900" lvl="0" indent="-342900">
              <a:lnSpc>
                <a:spcPct val="150000"/>
              </a:lnSpc>
              <a:buClr>
                <a:srgbClr val="C00000"/>
              </a:buClr>
              <a:buFont typeface="Wingdings" panose="05000000000000000000" pitchFamily="2" charset="2"/>
              <a:buChar char="u"/>
            </a:pPr>
            <a:r>
              <a:rPr lang="zh-CN" altLang="en-US" sz="2400" b="1" dirty="0">
                <a:solidFill>
                  <a:srgbClr val="C90719"/>
                </a:solidFill>
                <a:latin typeface="微软雅黑" panose="020B0503020204020204" pitchFamily="34" charset="-122"/>
                <a:ea typeface="微软雅黑" panose="020B0503020204020204" pitchFamily="34" charset="-122"/>
              </a:rPr>
              <a:t>通过成就悟真理</a:t>
            </a:r>
            <a:endParaRPr lang="zh-CN" altLang="en-US" sz="2400" b="1" dirty="0">
              <a:solidFill>
                <a:srgbClr val="C90719"/>
              </a:solidFill>
              <a:latin typeface="微软雅黑" panose="020B0503020204020204" pitchFamily="34" charset="-122"/>
              <a:ea typeface="微软雅黑" panose="020B0503020204020204" pitchFamily="34" charset="-122"/>
            </a:endParaRPr>
          </a:p>
        </p:txBody>
      </p:sp>
      <p:sp>
        <p:nvSpPr>
          <p:cNvPr id="101" name="矩形 100"/>
          <p:cNvSpPr/>
          <p:nvPr/>
        </p:nvSpPr>
        <p:spPr>
          <a:xfrm>
            <a:off x="6196643" y="5446965"/>
            <a:ext cx="2736304" cy="646331"/>
          </a:xfrm>
          <a:prstGeom prst="rect">
            <a:avLst/>
          </a:prstGeom>
        </p:spPr>
        <p:txBody>
          <a:bodyPr wrap="square">
            <a:spAutoFit/>
          </a:bodyPr>
          <a:lstStyle/>
          <a:p>
            <a:pPr marL="342900" lvl="0" indent="-342900">
              <a:lnSpc>
                <a:spcPct val="150000"/>
              </a:lnSpc>
              <a:buClr>
                <a:srgbClr val="C00000"/>
              </a:buClr>
              <a:buFont typeface="Wingdings" panose="05000000000000000000" pitchFamily="2" charset="2"/>
              <a:buChar char="u"/>
            </a:pPr>
            <a:r>
              <a:rPr lang="zh-CN" altLang="en-US" sz="2400" b="1" dirty="0">
                <a:solidFill>
                  <a:srgbClr val="C90719"/>
                </a:solidFill>
                <a:latin typeface="微软雅黑" panose="020B0503020204020204" pitchFamily="34" charset="-122"/>
                <a:ea typeface="微软雅黑" panose="020B0503020204020204" pitchFamily="34" charset="-122"/>
              </a:rPr>
              <a:t>透过挑战看使命</a:t>
            </a:r>
            <a:endParaRPr lang="zh-CN" altLang="en-US" sz="2400" b="1" dirty="0">
              <a:solidFill>
                <a:srgbClr val="C90719"/>
              </a:solidFill>
              <a:latin typeface="微软雅黑" panose="020B0503020204020204" pitchFamily="34" charset="-122"/>
              <a:ea typeface="微软雅黑" panose="020B0503020204020204" pitchFamily="34" charset="-122"/>
            </a:endParaRPr>
          </a:p>
        </p:txBody>
      </p:sp>
      <p:sp>
        <p:nvSpPr>
          <p:cNvPr id="102" name="矩形 101"/>
          <p:cNvSpPr/>
          <p:nvPr/>
        </p:nvSpPr>
        <p:spPr>
          <a:xfrm>
            <a:off x="8880648" y="5446965"/>
            <a:ext cx="3840088" cy="646331"/>
          </a:xfrm>
          <a:prstGeom prst="rect">
            <a:avLst/>
          </a:prstGeom>
        </p:spPr>
        <p:txBody>
          <a:bodyPr wrap="square">
            <a:spAutoFit/>
          </a:bodyPr>
          <a:lstStyle/>
          <a:p>
            <a:pPr marL="342900" lvl="0" indent="-342900">
              <a:lnSpc>
                <a:spcPct val="150000"/>
              </a:lnSpc>
              <a:buClr>
                <a:srgbClr val="C00000"/>
              </a:buClr>
              <a:buFont typeface="Wingdings" panose="05000000000000000000" pitchFamily="2" charset="2"/>
              <a:buChar char="u"/>
            </a:pPr>
            <a:r>
              <a:rPr lang="zh-CN" altLang="en-US" sz="2400" b="1" dirty="0">
                <a:solidFill>
                  <a:srgbClr val="C90719"/>
                </a:solidFill>
                <a:latin typeface="微软雅黑" panose="020B0503020204020204" pitchFamily="34" charset="-122"/>
                <a:ea typeface="微软雅黑" panose="020B0503020204020204" pitchFamily="34" charset="-122"/>
              </a:rPr>
              <a:t>通过目标聚力量</a:t>
            </a:r>
            <a:endParaRPr lang="zh-CN" altLang="en-US" sz="2400" b="1" dirty="0">
              <a:solidFill>
                <a:srgbClr val="C90719"/>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68500" y="1381100"/>
            <a:ext cx="8255000" cy="3848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45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9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par>
                          <p:cTn id="16" fill="hold">
                            <p:stCondLst>
                              <p:cond delay="27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3549"/>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01"/>
                                        </p:tgtEl>
                                        <p:attrNameLst>
                                          <p:attrName>style.visibility</p:attrName>
                                        </p:attrNameLst>
                                      </p:cBhvr>
                                      <p:to>
                                        <p:strVal val="visible"/>
                                      </p:to>
                                    </p:set>
                                    <p:animEffect transition="in" filter="fade">
                                      <p:cBhvr>
                                        <p:cTn id="23" dur="500"/>
                                        <p:tgtEl>
                                          <p:spTgt spid="101"/>
                                        </p:tgtEl>
                                      </p:cBhvr>
                                    </p:animEffect>
                                  </p:childTnLst>
                                </p:cTn>
                              </p:par>
                            </p:childTnLst>
                          </p:cTn>
                        </p:par>
                        <p:par>
                          <p:cTn id="24" fill="hold">
                            <p:stCondLst>
                              <p:cond delay="435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9" grpId="0"/>
      <p:bldP spid="100" grpId="0"/>
      <p:bldP spid="101" grpId="0"/>
      <p:bldP spid="10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8"/>
          <p:cNvGrpSpPr/>
          <p:nvPr/>
        </p:nvGrpSpPr>
        <p:grpSpPr>
          <a:xfrm>
            <a:off x="1775520" y="996076"/>
            <a:ext cx="1141363" cy="4865849"/>
            <a:chOff x="1785987" y="1542465"/>
            <a:chExt cx="1141363" cy="4865849"/>
          </a:xfrm>
        </p:grpSpPr>
        <p:grpSp>
          <p:nvGrpSpPr>
            <p:cNvPr id="3" name="组合 19"/>
            <p:cNvGrpSpPr/>
            <p:nvPr/>
          </p:nvGrpSpPr>
          <p:grpSpPr>
            <a:xfrm>
              <a:off x="1785987" y="3614389"/>
              <a:ext cx="712215" cy="721040"/>
              <a:chOff x="1779744" y="1862571"/>
              <a:chExt cx="712215" cy="721040"/>
            </a:xfrm>
          </p:grpSpPr>
          <p:sp>
            <p:nvSpPr>
              <p:cNvPr id="22" name="Oval 17"/>
              <p:cNvSpPr>
                <a:spLocks noChangeArrowheads="1"/>
              </p:cNvSpPr>
              <p:nvPr/>
            </p:nvSpPr>
            <p:spPr bwMode="auto">
              <a:xfrm>
                <a:off x="1779744" y="1862571"/>
                <a:ext cx="712215" cy="721040"/>
              </a:xfrm>
              <a:prstGeom prst="ellipse">
                <a:avLst/>
              </a:prstGeom>
              <a:solidFill>
                <a:srgbClr val="C00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prstClr val="black"/>
                  </a:solidFill>
                  <a:effectLst/>
                  <a:uLnTx/>
                  <a:uFillTx/>
                  <a:latin typeface="等线" panose="02010600030101010101" charset="-122"/>
                  <a:ea typeface="宋体" panose="02010600030101010101" pitchFamily="2" charset="-122"/>
                  <a:cs typeface="Cordia New" panose="020B0304020202020204" pitchFamily="34" charset="-34"/>
                  <a:sym typeface="Helvetica" panose="020B0604020202020204" pitchFamily="34" charset="0"/>
                </a:endParaRPr>
              </a:p>
            </p:txBody>
          </p:sp>
          <p:sp>
            <p:nvSpPr>
              <p:cNvPr id="23" name="Freeform 94"/>
              <p:cNvSpPr>
                <a:spLocks noEditPoints="1"/>
              </p:cNvSpPr>
              <p:nvPr/>
            </p:nvSpPr>
            <p:spPr bwMode="auto">
              <a:xfrm>
                <a:off x="1924520" y="2055673"/>
                <a:ext cx="422663" cy="334837"/>
              </a:xfrm>
              <a:custGeom>
                <a:avLst/>
                <a:gdLst>
                  <a:gd name="T0" fmla="*/ 76 w 77"/>
                  <a:gd name="T1" fmla="*/ 8 h 61"/>
                  <a:gd name="T2" fmla="*/ 75 w 77"/>
                  <a:gd name="T3" fmla="*/ 7 h 61"/>
                  <a:gd name="T4" fmla="*/ 75 w 77"/>
                  <a:gd name="T5" fmla="*/ 7 h 61"/>
                  <a:gd name="T6" fmla="*/ 71 w 77"/>
                  <a:gd name="T7" fmla="*/ 7 h 61"/>
                  <a:gd name="T8" fmla="*/ 71 w 77"/>
                  <a:gd name="T9" fmla="*/ 1 h 61"/>
                  <a:gd name="T10" fmla="*/ 69 w 77"/>
                  <a:gd name="T11" fmla="*/ 0 h 61"/>
                  <a:gd name="T12" fmla="*/ 67 w 77"/>
                  <a:gd name="T13" fmla="*/ 0 h 61"/>
                  <a:gd name="T14" fmla="*/ 38 w 77"/>
                  <a:gd name="T15" fmla="*/ 5 h 61"/>
                  <a:gd name="T16" fmla="*/ 10 w 77"/>
                  <a:gd name="T17" fmla="*/ 0 h 61"/>
                  <a:gd name="T18" fmla="*/ 8 w 77"/>
                  <a:gd name="T19" fmla="*/ 0 h 61"/>
                  <a:gd name="T20" fmla="*/ 6 w 77"/>
                  <a:gd name="T21" fmla="*/ 1 h 61"/>
                  <a:gd name="T22" fmla="*/ 6 w 77"/>
                  <a:gd name="T23" fmla="*/ 7 h 61"/>
                  <a:gd name="T24" fmla="*/ 2 w 77"/>
                  <a:gd name="T25" fmla="*/ 7 h 61"/>
                  <a:gd name="T26" fmla="*/ 1 w 77"/>
                  <a:gd name="T27" fmla="*/ 8 h 61"/>
                  <a:gd name="T28" fmla="*/ 0 w 77"/>
                  <a:gd name="T29" fmla="*/ 9 h 61"/>
                  <a:gd name="T30" fmla="*/ 0 w 77"/>
                  <a:gd name="T31" fmla="*/ 53 h 61"/>
                  <a:gd name="T32" fmla="*/ 2 w 77"/>
                  <a:gd name="T33" fmla="*/ 55 h 61"/>
                  <a:gd name="T34" fmla="*/ 4 w 77"/>
                  <a:gd name="T35" fmla="*/ 55 h 61"/>
                  <a:gd name="T36" fmla="*/ 35 w 77"/>
                  <a:gd name="T37" fmla="*/ 60 h 61"/>
                  <a:gd name="T38" fmla="*/ 36 w 77"/>
                  <a:gd name="T39" fmla="*/ 61 h 61"/>
                  <a:gd name="T40" fmla="*/ 41 w 77"/>
                  <a:gd name="T41" fmla="*/ 61 h 61"/>
                  <a:gd name="T42" fmla="*/ 42 w 77"/>
                  <a:gd name="T43" fmla="*/ 60 h 61"/>
                  <a:gd name="T44" fmla="*/ 73 w 77"/>
                  <a:gd name="T45" fmla="*/ 55 h 61"/>
                  <a:gd name="T46" fmla="*/ 75 w 77"/>
                  <a:gd name="T47" fmla="*/ 55 h 61"/>
                  <a:gd name="T48" fmla="*/ 77 w 77"/>
                  <a:gd name="T49" fmla="*/ 53 h 61"/>
                  <a:gd name="T50" fmla="*/ 77 w 77"/>
                  <a:gd name="T51" fmla="*/ 9 h 61"/>
                  <a:gd name="T52" fmla="*/ 76 w 77"/>
                  <a:gd name="T53" fmla="*/ 8 h 61"/>
                  <a:gd name="T54" fmla="*/ 3 w 77"/>
                  <a:gd name="T55" fmla="*/ 52 h 61"/>
                  <a:gd name="T56" fmla="*/ 3 w 77"/>
                  <a:gd name="T57" fmla="*/ 10 h 61"/>
                  <a:gd name="T58" fmla="*/ 6 w 77"/>
                  <a:gd name="T59" fmla="*/ 10 h 61"/>
                  <a:gd name="T60" fmla="*/ 6 w 77"/>
                  <a:gd name="T61" fmla="*/ 52 h 61"/>
                  <a:gd name="T62" fmla="*/ 4 w 77"/>
                  <a:gd name="T63" fmla="*/ 52 h 61"/>
                  <a:gd name="T64" fmla="*/ 3 w 77"/>
                  <a:gd name="T65" fmla="*/ 52 h 61"/>
                  <a:gd name="T66" fmla="*/ 9 w 77"/>
                  <a:gd name="T67" fmla="*/ 52 h 61"/>
                  <a:gd name="T68" fmla="*/ 9 w 77"/>
                  <a:gd name="T69" fmla="*/ 9 h 61"/>
                  <a:gd name="T70" fmla="*/ 9 w 77"/>
                  <a:gd name="T71" fmla="*/ 9 h 61"/>
                  <a:gd name="T72" fmla="*/ 9 w 77"/>
                  <a:gd name="T73" fmla="*/ 3 h 61"/>
                  <a:gd name="T74" fmla="*/ 10 w 77"/>
                  <a:gd name="T75" fmla="*/ 3 h 61"/>
                  <a:gd name="T76" fmla="*/ 37 w 77"/>
                  <a:gd name="T77" fmla="*/ 8 h 61"/>
                  <a:gd name="T78" fmla="*/ 37 w 77"/>
                  <a:gd name="T79" fmla="*/ 57 h 61"/>
                  <a:gd name="T80" fmla="*/ 9 w 77"/>
                  <a:gd name="T81" fmla="*/ 52 h 61"/>
                  <a:gd name="T82" fmla="*/ 40 w 77"/>
                  <a:gd name="T83" fmla="*/ 57 h 61"/>
                  <a:gd name="T84" fmla="*/ 40 w 77"/>
                  <a:gd name="T85" fmla="*/ 8 h 61"/>
                  <a:gd name="T86" fmla="*/ 67 w 77"/>
                  <a:gd name="T87" fmla="*/ 3 h 61"/>
                  <a:gd name="T88" fmla="*/ 68 w 77"/>
                  <a:gd name="T89" fmla="*/ 3 h 61"/>
                  <a:gd name="T90" fmla="*/ 68 w 77"/>
                  <a:gd name="T91" fmla="*/ 9 h 61"/>
                  <a:gd name="T92" fmla="*/ 68 w 77"/>
                  <a:gd name="T93" fmla="*/ 52 h 61"/>
                  <a:gd name="T94" fmla="*/ 40 w 77"/>
                  <a:gd name="T95" fmla="*/ 57 h 61"/>
                  <a:gd name="T96" fmla="*/ 74 w 77"/>
                  <a:gd name="T97" fmla="*/ 52 h 61"/>
                  <a:gd name="T98" fmla="*/ 73 w 77"/>
                  <a:gd name="T99" fmla="*/ 52 h 61"/>
                  <a:gd name="T100" fmla="*/ 71 w 77"/>
                  <a:gd name="T101" fmla="*/ 52 h 61"/>
                  <a:gd name="T102" fmla="*/ 71 w 77"/>
                  <a:gd name="T103" fmla="*/ 10 h 61"/>
                  <a:gd name="T104" fmla="*/ 74 w 77"/>
                  <a:gd name="T105" fmla="*/ 10 h 61"/>
                  <a:gd name="T106" fmla="*/ 74 w 77"/>
                  <a:gd name="T107"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61">
                    <a:moveTo>
                      <a:pt x="76" y="8"/>
                    </a:moveTo>
                    <a:cubicBezTo>
                      <a:pt x="76" y="7"/>
                      <a:pt x="76" y="7"/>
                      <a:pt x="75" y="7"/>
                    </a:cubicBezTo>
                    <a:cubicBezTo>
                      <a:pt x="75" y="7"/>
                      <a:pt x="75" y="7"/>
                      <a:pt x="75" y="7"/>
                    </a:cubicBezTo>
                    <a:cubicBezTo>
                      <a:pt x="71" y="7"/>
                      <a:pt x="71" y="7"/>
                      <a:pt x="71" y="7"/>
                    </a:cubicBezTo>
                    <a:cubicBezTo>
                      <a:pt x="71" y="1"/>
                      <a:pt x="71" y="1"/>
                      <a:pt x="71" y="1"/>
                    </a:cubicBezTo>
                    <a:cubicBezTo>
                      <a:pt x="71" y="0"/>
                      <a:pt x="70" y="0"/>
                      <a:pt x="69" y="0"/>
                    </a:cubicBezTo>
                    <a:cubicBezTo>
                      <a:pt x="67" y="0"/>
                      <a:pt x="67" y="0"/>
                      <a:pt x="67" y="0"/>
                    </a:cubicBezTo>
                    <a:cubicBezTo>
                      <a:pt x="56" y="0"/>
                      <a:pt x="43" y="1"/>
                      <a:pt x="38" y="5"/>
                    </a:cubicBezTo>
                    <a:cubicBezTo>
                      <a:pt x="34" y="1"/>
                      <a:pt x="21" y="0"/>
                      <a:pt x="10" y="0"/>
                    </a:cubicBezTo>
                    <a:cubicBezTo>
                      <a:pt x="8" y="0"/>
                      <a:pt x="8" y="0"/>
                      <a:pt x="8" y="0"/>
                    </a:cubicBezTo>
                    <a:cubicBezTo>
                      <a:pt x="7" y="0"/>
                      <a:pt x="6" y="0"/>
                      <a:pt x="6" y="1"/>
                    </a:cubicBezTo>
                    <a:cubicBezTo>
                      <a:pt x="6" y="7"/>
                      <a:pt x="6" y="7"/>
                      <a:pt x="6" y="7"/>
                    </a:cubicBezTo>
                    <a:cubicBezTo>
                      <a:pt x="2" y="7"/>
                      <a:pt x="2" y="7"/>
                      <a:pt x="2" y="7"/>
                    </a:cubicBezTo>
                    <a:cubicBezTo>
                      <a:pt x="1" y="7"/>
                      <a:pt x="1" y="7"/>
                      <a:pt x="1" y="8"/>
                    </a:cubicBezTo>
                    <a:cubicBezTo>
                      <a:pt x="0" y="8"/>
                      <a:pt x="0" y="8"/>
                      <a:pt x="0" y="9"/>
                    </a:cubicBezTo>
                    <a:cubicBezTo>
                      <a:pt x="0" y="53"/>
                      <a:pt x="0" y="53"/>
                      <a:pt x="0" y="53"/>
                    </a:cubicBezTo>
                    <a:cubicBezTo>
                      <a:pt x="0" y="54"/>
                      <a:pt x="1" y="55"/>
                      <a:pt x="2" y="55"/>
                    </a:cubicBezTo>
                    <a:cubicBezTo>
                      <a:pt x="4" y="55"/>
                      <a:pt x="4" y="55"/>
                      <a:pt x="4" y="55"/>
                    </a:cubicBezTo>
                    <a:cubicBezTo>
                      <a:pt x="24" y="55"/>
                      <a:pt x="35" y="59"/>
                      <a:pt x="35" y="60"/>
                    </a:cubicBezTo>
                    <a:cubicBezTo>
                      <a:pt x="35" y="60"/>
                      <a:pt x="36" y="61"/>
                      <a:pt x="36" y="61"/>
                    </a:cubicBezTo>
                    <a:cubicBezTo>
                      <a:pt x="41" y="61"/>
                      <a:pt x="41" y="61"/>
                      <a:pt x="41" y="61"/>
                    </a:cubicBezTo>
                    <a:cubicBezTo>
                      <a:pt x="41" y="61"/>
                      <a:pt x="41" y="60"/>
                      <a:pt x="42" y="60"/>
                    </a:cubicBezTo>
                    <a:cubicBezTo>
                      <a:pt x="42" y="59"/>
                      <a:pt x="53" y="55"/>
                      <a:pt x="73" y="55"/>
                    </a:cubicBezTo>
                    <a:cubicBezTo>
                      <a:pt x="75" y="55"/>
                      <a:pt x="75" y="55"/>
                      <a:pt x="75" y="55"/>
                    </a:cubicBezTo>
                    <a:cubicBezTo>
                      <a:pt x="76" y="55"/>
                      <a:pt x="77" y="54"/>
                      <a:pt x="77" y="53"/>
                    </a:cubicBezTo>
                    <a:cubicBezTo>
                      <a:pt x="77" y="9"/>
                      <a:pt x="77" y="9"/>
                      <a:pt x="77" y="9"/>
                    </a:cubicBezTo>
                    <a:cubicBezTo>
                      <a:pt x="77" y="8"/>
                      <a:pt x="77" y="8"/>
                      <a:pt x="76" y="8"/>
                    </a:cubicBezTo>
                    <a:close/>
                    <a:moveTo>
                      <a:pt x="3" y="52"/>
                    </a:moveTo>
                    <a:cubicBezTo>
                      <a:pt x="3" y="10"/>
                      <a:pt x="3" y="10"/>
                      <a:pt x="3" y="10"/>
                    </a:cubicBezTo>
                    <a:cubicBezTo>
                      <a:pt x="6" y="10"/>
                      <a:pt x="6" y="10"/>
                      <a:pt x="6" y="10"/>
                    </a:cubicBezTo>
                    <a:cubicBezTo>
                      <a:pt x="6" y="52"/>
                      <a:pt x="6" y="52"/>
                      <a:pt x="6" y="52"/>
                    </a:cubicBezTo>
                    <a:cubicBezTo>
                      <a:pt x="5" y="52"/>
                      <a:pt x="4" y="52"/>
                      <a:pt x="4" y="52"/>
                    </a:cubicBezTo>
                    <a:lnTo>
                      <a:pt x="3" y="52"/>
                    </a:lnTo>
                    <a:close/>
                    <a:moveTo>
                      <a:pt x="9" y="52"/>
                    </a:moveTo>
                    <a:cubicBezTo>
                      <a:pt x="9" y="9"/>
                      <a:pt x="9" y="9"/>
                      <a:pt x="9" y="9"/>
                    </a:cubicBezTo>
                    <a:cubicBezTo>
                      <a:pt x="9" y="9"/>
                      <a:pt x="9" y="9"/>
                      <a:pt x="9" y="9"/>
                    </a:cubicBezTo>
                    <a:cubicBezTo>
                      <a:pt x="9" y="3"/>
                      <a:pt x="9" y="3"/>
                      <a:pt x="9" y="3"/>
                    </a:cubicBezTo>
                    <a:cubicBezTo>
                      <a:pt x="10" y="3"/>
                      <a:pt x="10" y="3"/>
                      <a:pt x="10" y="3"/>
                    </a:cubicBezTo>
                    <a:cubicBezTo>
                      <a:pt x="21" y="3"/>
                      <a:pt x="33" y="4"/>
                      <a:pt x="37" y="8"/>
                    </a:cubicBezTo>
                    <a:cubicBezTo>
                      <a:pt x="37" y="57"/>
                      <a:pt x="37" y="57"/>
                      <a:pt x="37" y="57"/>
                    </a:cubicBezTo>
                    <a:cubicBezTo>
                      <a:pt x="35" y="55"/>
                      <a:pt x="23" y="52"/>
                      <a:pt x="9" y="52"/>
                    </a:cubicBezTo>
                    <a:close/>
                    <a:moveTo>
                      <a:pt x="40" y="57"/>
                    </a:moveTo>
                    <a:cubicBezTo>
                      <a:pt x="40" y="8"/>
                      <a:pt x="40" y="8"/>
                      <a:pt x="40" y="8"/>
                    </a:cubicBezTo>
                    <a:cubicBezTo>
                      <a:pt x="44" y="4"/>
                      <a:pt x="56" y="3"/>
                      <a:pt x="67" y="3"/>
                    </a:cubicBezTo>
                    <a:cubicBezTo>
                      <a:pt x="68" y="3"/>
                      <a:pt x="68" y="3"/>
                      <a:pt x="68" y="3"/>
                    </a:cubicBezTo>
                    <a:cubicBezTo>
                      <a:pt x="68" y="9"/>
                      <a:pt x="68" y="9"/>
                      <a:pt x="68" y="9"/>
                    </a:cubicBezTo>
                    <a:cubicBezTo>
                      <a:pt x="68" y="52"/>
                      <a:pt x="68" y="52"/>
                      <a:pt x="68" y="52"/>
                    </a:cubicBezTo>
                    <a:cubicBezTo>
                      <a:pt x="54" y="52"/>
                      <a:pt x="42" y="55"/>
                      <a:pt x="40" y="57"/>
                    </a:cubicBezTo>
                    <a:close/>
                    <a:moveTo>
                      <a:pt x="74" y="52"/>
                    </a:moveTo>
                    <a:cubicBezTo>
                      <a:pt x="73" y="52"/>
                      <a:pt x="73" y="52"/>
                      <a:pt x="73" y="52"/>
                    </a:cubicBezTo>
                    <a:cubicBezTo>
                      <a:pt x="72" y="52"/>
                      <a:pt x="72" y="52"/>
                      <a:pt x="71" y="52"/>
                    </a:cubicBezTo>
                    <a:cubicBezTo>
                      <a:pt x="71" y="10"/>
                      <a:pt x="71" y="10"/>
                      <a:pt x="71" y="10"/>
                    </a:cubicBezTo>
                    <a:cubicBezTo>
                      <a:pt x="74" y="10"/>
                      <a:pt x="74" y="10"/>
                      <a:pt x="74" y="10"/>
                    </a:cubicBezTo>
                    <a:lnTo>
                      <a:pt x="74" y="52"/>
                    </a:ln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prstClr val="black"/>
                  </a:solidFill>
                  <a:effectLst/>
                  <a:uLnTx/>
                  <a:uFillTx/>
                  <a:latin typeface="等线" panose="02010600030101010101" charset="-122"/>
                  <a:ea typeface="宋体" panose="02010600030101010101" pitchFamily="2" charset="-122"/>
                  <a:cs typeface="Cordia New" panose="020B0304020202020204" pitchFamily="34" charset="-34"/>
                  <a:sym typeface="Helvetica" panose="020B0604020202020204" pitchFamily="34" charset="0"/>
                </a:endParaRPr>
              </a:p>
            </p:txBody>
          </p:sp>
        </p:grpSp>
        <p:cxnSp>
          <p:nvCxnSpPr>
            <p:cNvPr id="21" name="直接箭头连接符 20"/>
            <p:cNvCxnSpPr/>
            <p:nvPr/>
          </p:nvCxnSpPr>
          <p:spPr>
            <a:xfrm>
              <a:off x="2927350" y="1542465"/>
              <a:ext cx="0" cy="4865849"/>
            </a:xfrm>
            <a:prstGeom prst="straightConnector1">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3215679" y="1011076"/>
            <a:ext cx="1313180" cy="43088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rPr>
              <a:t>本讲小结</a:t>
            </a:r>
            <a:endPar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sym typeface="Helvetica" panose="020B0604020202020204" pitchFamily="34" charset="0"/>
            </a:endParaRPr>
          </a:p>
        </p:txBody>
      </p:sp>
      <p:sp>
        <p:nvSpPr>
          <p:cNvPr id="39" name="文本框 38"/>
          <p:cNvSpPr txBox="1"/>
          <p:nvPr/>
        </p:nvSpPr>
        <p:spPr>
          <a:xfrm>
            <a:off x="3215679" y="1546455"/>
            <a:ext cx="7272809" cy="4358116"/>
          </a:xfrm>
          <a:prstGeom prst="rect">
            <a:avLst/>
          </a:prstGeom>
          <a:noFill/>
        </p:spPr>
        <p:txBody>
          <a:bodyPr wrap="square" rtlCol="0">
            <a:spAutoFit/>
          </a:bodyPr>
          <a:lstStyle/>
          <a:p>
            <a:pPr lvl="0" indent="450850" algn="just" eaLnBrk="1" hangingPunct="1">
              <a:lnSpc>
                <a:spcPct val="180000"/>
              </a:lnSpc>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  习近平新时代中国特色社会主义思想是我们党和国家必须长期坚持的指导思想，坚持用习近平新时代中国特色社会主义思想武装全党和全国各族人民，是一项重大战略任务。要以高度的政治责任感和历史使命感贯彻落实好这一重大战略任务，深刻理解把握这一思想的重大意义、科学体系、丰富内涵、精神实质、实践要求，切实学深悟透，真正做到学思用贯通、知信行统一。</a:t>
            </a:r>
            <a:endPar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149"/>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9416" y="2862128"/>
            <a:ext cx="10729191" cy="1312539"/>
          </a:xfrm>
          <a:prstGeom prst="rect">
            <a:avLst/>
          </a:prstGeom>
        </p:spPr>
        <p:txBody>
          <a:bodyPr wrap="square">
            <a:spAutoFit/>
          </a:bodyPr>
          <a:lstStyle/>
          <a:p>
            <a:pPr algn="ctr">
              <a:lnSpc>
                <a:spcPct val="120000"/>
              </a:lnSpc>
            </a:pPr>
            <a:r>
              <a:rPr lang="zh-CN" altLang="en-US"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以科学理论引领</a:t>
            </a:r>
            <a:r>
              <a:rPr lang="en-US" altLang="zh-CN"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  </a:t>
            </a:r>
            <a:r>
              <a:rPr lang="zh-CN" altLang="en-US"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用科学理论武装</a:t>
            </a:r>
            <a:endParaRPr lang="en-US" altLang="zh-CN"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algn="ctr">
              <a:lnSpc>
                <a:spcPct val="120000"/>
              </a:lnSpc>
            </a:pPr>
            <a:r>
              <a:rPr lang="zh-CN" altLang="en-US"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是我们党永葆先进性纯洁性的根本保证</a:t>
            </a:r>
            <a:endParaRPr lang="en-US" altLang="zh-CN" sz="34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p:txBody>
      </p:sp>
      <p:sp>
        <p:nvSpPr>
          <p:cNvPr id="2" name="TextBox 100"/>
          <p:cNvSpPr txBox="1">
            <a:spLocks noChangeArrowheads="1"/>
          </p:cNvSpPr>
          <p:nvPr/>
        </p:nvSpPr>
        <p:spPr bwMode="auto">
          <a:xfrm>
            <a:off x="1545473" y="1411334"/>
            <a:ext cx="9101053" cy="122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9" rIns="91436" bIns="45719" anchor="ctr">
            <a:spAutoFit/>
          </a:bodyPr>
          <a:lstStyle>
            <a:lvl1pPr defTabSz="1828800">
              <a:defRPr sz="3600">
                <a:solidFill>
                  <a:srgbClr val="000000"/>
                </a:solidFill>
                <a:latin typeface="Helvetica" panose="020B0604020202020204" pitchFamily="34" charset="0"/>
                <a:sym typeface="Helvetica" panose="020B0604020202020204" pitchFamily="34" charset="0"/>
              </a:defRPr>
            </a:lvl1pPr>
            <a:lvl2pPr defTabSz="1828800">
              <a:defRPr sz="3600">
                <a:solidFill>
                  <a:srgbClr val="000000"/>
                </a:solidFill>
                <a:latin typeface="Helvetica" panose="020B0604020202020204" pitchFamily="34" charset="0"/>
                <a:sym typeface="Helvetica" panose="020B0604020202020204" pitchFamily="34" charset="0"/>
              </a:defRPr>
            </a:lvl2pPr>
            <a:lvl3pPr defTabSz="1828800">
              <a:defRPr sz="3600">
                <a:solidFill>
                  <a:srgbClr val="000000"/>
                </a:solidFill>
                <a:latin typeface="Helvetica" panose="020B0604020202020204" pitchFamily="34" charset="0"/>
                <a:sym typeface="Helvetica" panose="020B0604020202020204" pitchFamily="34" charset="0"/>
              </a:defRPr>
            </a:lvl3pPr>
            <a:lvl4pPr defTabSz="1828800">
              <a:defRPr sz="3600">
                <a:solidFill>
                  <a:srgbClr val="000000"/>
                </a:solidFill>
                <a:latin typeface="Helvetica" panose="020B0604020202020204" pitchFamily="34" charset="0"/>
                <a:sym typeface="Helvetica" panose="020B0604020202020204" pitchFamily="34" charset="0"/>
              </a:defRPr>
            </a:lvl4pPr>
            <a:lvl5pPr defTabSz="1828800">
              <a:defRPr sz="3600">
                <a:solidFill>
                  <a:srgbClr val="000000"/>
                </a:solidFill>
                <a:latin typeface="Helvetica" panose="020B0604020202020204" pitchFamily="34" charset="0"/>
                <a:sym typeface="Helvetica" panose="020B0604020202020204" pitchFamily="34" charset="0"/>
              </a:defRPr>
            </a:lvl5pPr>
            <a:lvl6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defTabSz="1828800"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lvl="0" algn="ctr">
              <a:lnSpc>
                <a:spcPct val="120000"/>
              </a:lnSpc>
              <a:defRPr/>
            </a:pPr>
            <a:r>
              <a:rPr lang="zh-CN" altLang="en-US" sz="3200" b="1" dirty="0">
                <a:solidFill>
                  <a:srgbClr val="C00000"/>
                </a:solidFill>
                <a:latin typeface="微软雅黑" panose="020B0503020204020204" pitchFamily="34" charset="-122"/>
                <a:ea typeface="微软雅黑" panose="020B0503020204020204" pitchFamily="34" charset="-122"/>
              </a:rPr>
              <a:t>一、充分认识用习近平新时代中国特色社会主义思想武装全党的重大意义</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a:off x="1127448" y="2708920"/>
            <a:ext cx="10009112"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049"/>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2549"/>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b="26581"/>
          <a:stretch>
            <a:fillRect/>
          </a:stretch>
        </p:blipFill>
        <p:spPr>
          <a:xfrm>
            <a:off x="0" y="548679"/>
            <a:ext cx="12192000" cy="5760641"/>
          </a:xfrm>
          <a:prstGeom prst="rect">
            <a:avLst/>
          </a:prstGeom>
        </p:spPr>
      </p:pic>
      <p:sp>
        <p:nvSpPr>
          <p:cNvPr id="8" name="矩形 7"/>
          <p:cNvSpPr/>
          <p:nvPr/>
        </p:nvSpPr>
        <p:spPr>
          <a:xfrm>
            <a:off x="0" y="541153"/>
            <a:ext cx="12206863" cy="577569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222040" y="2717747"/>
            <a:ext cx="5747921" cy="1422506"/>
            <a:chOff x="3215680" y="2570672"/>
            <a:chExt cx="5747921" cy="1422506"/>
          </a:xfrm>
        </p:grpSpPr>
        <p:sp>
          <p:nvSpPr>
            <p:cNvPr id="17" name="标题 1"/>
            <p:cNvSpPr txBox="1"/>
            <p:nvPr/>
          </p:nvSpPr>
          <p:spPr>
            <a:xfrm>
              <a:off x="3215680" y="3068960"/>
              <a:ext cx="5747921" cy="490319"/>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2286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6pPr>
              <a:lvl7pPr marL="4572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7pPr>
              <a:lvl8pPr marL="6858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8pPr>
              <a:lvl9pPr marL="9144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9pPr>
            </a:lstStyle>
            <a:p>
              <a:pPr algn="ctr"/>
              <a:r>
                <a:rPr lang="en-US" altLang="zh-CN" sz="2400" b="1" kern="0" spc="120" dirty="0">
                  <a:solidFill>
                    <a:srgbClr val="C90719"/>
                  </a:solidFill>
                  <a:latin typeface="微软雅黑" panose="020B0503020204020204" pitchFamily="34" charset="-122"/>
                  <a:ea typeface="微软雅黑" panose="020B0503020204020204" pitchFamily="34" charset="-122"/>
                  <a:cs typeface="+mn-cs"/>
                </a:rPr>
                <a:t> </a:t>
              </a:r>
              <a:r>
                <a:rPr lang="zh-CN" altLang="en-US" sz="2400" b="1" dirty="0">
                  <a:solidFill>
                    <a:srgbClr val="C90719"/>
                  </a:solidFill>
                  <a:latin typeface="微软雅黑" panose="020B0503020204020204" pitchFamily="34" charset="-122"/>
                  <a:ea typeface="微软雅黑" panose="020B0503020204020204" pitchFamily="34" charset="-122"/>
                </a:rPr>
                <a:t>无产阶级政党历来重视思想武装</a:t>
              </a:r>
              <a:endParaRPr lang="zh-CN" altLang="en-US" sz="2400" dirty="0">
                <a:solidFill>
                  <a:srgbClr val="C90719"/>
                </a:solidFill>
              </a:endParaRPr>
            </a:p>
          </p:txBody>
        </p:sp>
        <p:grpSp>
          <p:nvGrpSpPr>
            <p:cNvPr id="19" name="组合 18"/>
            <p:cNvGrpSpPr/>
            <p:nvPr/>
          </p:nvGrpSpPr>
          <p:grpSpPr>
            <a:xfrm>
              <a:off x="3351401" y="2570672"/>
              <a:ext cx="5489198" cy="1422506"/>
              <a:chOff x="5961986" y="1795962"/>
              <a:chExt cx="5489198" cy="1422506"/>
            </a:xfrm>
          </p:grpSpPr>
          <p:sp>
            <p:nvSpPr>
              <p:cNvPr id="21" name="圆角矩形 20"/>
              <p:cNvSpPr/>
              <p:nvPr/>
            </p:nvSpPr>
            <p:spPr>
              <a:xfrm>
                <a:off x="6023709" y="1933822"/>
                <a:ext cx="5315600" cy="1158285"/>
              </a:xfrm>
              <a:prstGeom prst="roundRect">
                <a:avLst/>
              </a:prstGeom>
              <a:noFill/>
              <a:ln>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5961986" y="2763912"/>
                <a:ext cx="1061863" cy="454556"/>
                <a:chOff x="-3560005" y="1619339"/>
                <a:chExt cx="1637927" cy="701154"/>
              </a:xfrm>
            </p:grpSpPr>
            <p:sp>
              <p:nvSpPr>
                <p:cNvPr id="30" name="矩形 29"/>
                <p:cNvSpPr/>
                <p:nvPr/>
              </p:nvSpPr>
              <p:spPr>
                <a:xfrm>
                  <a:off x="-3560005" y="1619339"/>
                  <a:ext cx="1637927" cy="701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L 形 30"/>
                <p:cNvSpPr/>
                <p:nvPr/>
              </p:nvSpPr>
              <p:spPr>
                <a:xfrm>
                  <a:off x="-3506253" y="1691346"/>
                  <a:ext cx="1464840" cy="527572"/>
                </a:xfrm>
                <a:prstGeom prst="corner">
                  <a:avLst>
                    <a:gd name="adj1" fmla="val 40482"/>
                    <a:gd name="adj2" fmla="val 41035"/>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rot="10800000">
                <a:off x="10389321" y="1795962"/>
                <a:ext cx="1061863" cy="454556"/>
                <a:chOff x="-1259336" y="1270343"/>
                <a:chExt cx="1637927" cy="701153"/>
              </a:xfrm>
            </p:grpSpPr>
            <p:sp>
              <p:nvSpPr>
                <p:cNvPr id="28" name="矩形 27"/>
                <p:cNvSpPr/>
                <p:nvPr/>
              </p:nvSpPr>
              <p:spPr>
                <a:xfrm>
                  <a:off x="-1259336" y="1270343"/>
                  <a:ext cx="1637927" cy="701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L 形 28"/>
                <p:cNvSpPr/>
                <p:nvPr/>
              </p:nvSpPr>
              <p:spPr>
                <a:xfrm>
                  <a:off x="-1205584" y="1342351"/>
                  <a:ext cx="1464840" cy="527572"/>
                </a:xfrm>
                <a:prstGeom prst="corner">
                  <a:avLst>
                    <a:gd name="adj1" fmla="val 40482"/>
                    <a:gd name="adj2" fmla="val 41035"/>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638281" y="648072"/>
            <a:ext cx="5633876" cy="5589240"/>
          </a:xfrm>
          <a:prstGeom prst="rect">
            <a:avLst/>
          </a:prstGeom>
          <a:ln w="38100">
            <a:solidFill>
              <a:schemeClr val="bg1"/>
            </a:solidFill>
          </a:ln>
          <a:effectLst>
            <a:outerShdw blurRad="50800" dist="38100" dir="2700000" algn="tl" rotWithShape="0">
              <a:prstClr val="black">
                <a:alpha val="40000"/>
              </a:prstClr>
            </a:outerShdw>
          </a:effectLst>
        </p:spPr>
      </p:pic>
      <p:grpSp>
        <p:nvGrpSpPr>
          <p:cNvPr id="6" name="组合 5"/>
          <p:cNvGrpSpPr/>
          <p:nvPr/>
        </p:nvGrpSpPr>
        <p:grpSpPr>
          <a:xfrm>
            <a:off x="6600056" y="620688"/>
            <a:ext cx="4824536" cy="5744640"/>
            <a:chOff x="6600056" y="620688"/>
            <a:chExt cx="4824536" cy="5744640"/>
          </a:xfrm>
        </p:grpSpPr>
        <p:grpSp>
          <p:nvGrpSpPr>
            <p:cNvPr id="2" name="组合 1"/>
            <p:cNvGrpSpPr/>
            <p:nvPr/>
          </p:nvGrpSpPr>
          <p:grpSpPr>
            <a:xfrm>
              <a:off x="6600056" y="620688"/>
              <a:ext cx="4824536" cy="5744640"/>
              <a:chOff x="6888088" y="692695"/>
              <a:chExt cx="4824536" cy="5744640"/>
            </a:xfrm>
          </p:grpSpPr>
          <p:sp>
            <p:nvSpPr>
              <p:cNvPr id="9" name="圆角矩形 8"/>
              <p:cNvSpPr/>
              <p:nvPr/>
            </p:nvSpPr>
            <p:spPr bwMode="auto">
              <a:xfrm>
                <a:off x="6888088" y="692695"/>
                <a:ext cx="4824536" cy="5744640"/>
              </a:xfrm>
              <a:prstGeom prst="roundRect">
                <a:avLst>
                  <a:gd name="adj" fmla="val 7822"/>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2" name="矩形 11"/>
              <p:cNvSpPr/>
              <p:nvPr/>
            </p:nvSpPr>
            <p:spPr>
              <a:xfrm>
                <a:off x="7094422" y="2005352"/>
                <a:ext cx="4392488" cy="4385816"/>
              </a:xfrm>
              <a:prstGeom prst="rect">
                <a:avLst/>
              </a:prstGeom>
            </p:spPr>
            <p:txBody>
              <a:bodyPr wrap="square">
                <a:spAutoFit/>
              </a:bodyPr>
              <a:lstStyle/>
              <a:p>
                <a:pPr marL="0" marR="0" lvl="0" indent="431800" algn="just" defTabSz="914400" eaLnBrk="1" fontAlgn="auto" latinLnBrk="0" hangingPunct="1">
                  <a:lnSpc>
                    <a:spcPct val="150000"/>
                  </a:lnSpc>
                  <a:spcBef>
                    <a:spcPts val="0"/>
                  </a:spcBef>
                  <a:spcAft>
                    <a:spcPts val="0"/>
                  </a:spcAft>
                  <a:buClr>
                    <a:srgbClr val="E46C0A"/>
                  </a:buClr>
                  <a:buSzTx/>
                  <a:buFontTx/>
                  <a:buNone/>
                  <a:defRPr/>
                </a:pPr>
                <a:r>
                  <a:rPr lang="zh-CN" altLang="en-US" b="1" dirty="0">
                    <a:solidFill>
                      <a:srgbClr val="C90719"/>
                    </a:solidFill>
                    <a:ea typeface="微软雅黑" panose="020B0503020204020204" pitchFamily="34" charset="-122"/>
                  </a:rPr>
                  <a:t>中国共产党是用马克思主义武装起来的政党</a:t>
                </a:r>
                <a:r>
                  <a:rPr lang="zh-CN" altLang="en-US" b="1" dirty="0">
                    <a:solidFill>
                      <a:schemeClr val="tx1">
                        <a:lumMod val="85000"/>
                        <a:lumOff val="15000"/>
                      </a:schemeClr>
                    </a:solidFill>
                    <a:ea typeface="微软雅黑" panose="020B0503020204020204" pitchFamily="34" charset="-122"/>
                  </a:rPr>
                  <a:t>，</a:t>
                </a:r>
                <a:r>
                  <a:rPr lang="zh-CN" altLang="en-US" dirty="0">
                    <a:solidFill>
                      <a:schemeClr val="tx1">
                        <a:lumMod val="85000"/>
                        <a:lumOff val="15000"/>
                      </a:schemeClr>
                    </a:solidFill>
                    <a:ea typeface="微软雅黑" panose="020B0503020204020204" pitchFamily="34" charset="-122"/>
                  </a:rPr>
                  <a:t>马克思主义是中国共产党人理想信念的灵魂。</a:t>
                </a:r>
                <a:endParaRPr lang="en-US" altLang="zh-CN" dirty="0">
                  <a:solidFill>
                    <a:schemeClr val="tx1">
                      <a:lumMod val="85000"/>
                      <a:lumOff val="15000"/>
                    </a:schemeClr>
                  </a:solidFill>
                  <a:ea typeface="微软雅黑" panose="020B0503020204020204" pitchFamily="34" charset="-122"/>
                </a:endParaRPr>
              </a:p>
              <a:p>
                <a:pPr marL="0" marR="0" lvl="0" indent="431800" algn="just" defTabSz="914400" eaLnBrk="1" fontAlgn="auto" latinLnBrk="0" hangingPunct="1">
                  <a:lnSpc>
                    <a:spcPct val="150000"/>
                  </a:lnSpc>
                  <a:spcBef>
                    <a:spcPts val="0"/>
                  </a:spcBef>
                  <a:spcAft>
                    <a:spcPts val="0"/>
                  </a:spcAft>
                  <a:buClr>
                    <a:srgbClr val="E46C0A"/>
                  </a:buClr>
                  <a:buSzTx/>
                  <a:buFontTx/>
                  <a:buNone/>
                  <a:defRPr/>
                </a:pPr>
                <a:r>
                  <a:rPr lang="zh-CN" altLang="en-US" dirty="0">
                    <a:solidFill>
                      <a:schemeClr val="tx1">
                        <a:lumMod val="85000"/>
                        <a:lumOff val="15000"/>
                      </a:schemeClr>
                    </a:solidFill>
                    <a:ea typeface="微软雅黑" panose="020B0503020204020204" pitchFamily="34" charset="-122"/>
                  </a:rPr>
                  <a:t>回顾党的奋斗历程可以发现，中国共产党之所以能够历经艰难困苦而不断发展壮大，</a:t>
                </a:r>
                <a:r>
                  <a:rPr lang="zh-CN" altLang="en-US" b="1" dirty="0">
                    <a:solidFill>
                      <a:srgbClr val="C90719"/>
                    </a:solidFill>
                    <a:ea typeface="微软雅黑" panose="020B0503020204020204" pitchFamily="34" charset="-122"/>
                  </a:rPr>
                  <a:t>很重要的一个原因就是我们党始终重视思想建党、理论强党</a:t>
                </a:r>
                <a:r>
                  <a:rPr lang="zh-CN" altLang="en-US" b="1" dirty="0">
                    <a:solidFill>
                      <a:schemeClr val="tx1">
                        <a:lumMod val="85000"/>
                        <a:lumOff val="15000"/>
                      </a:schemeClr>
                    </a:solidFill>
                    <a:ea typeface="微软雅黑" panose="020B0503020204020204" pitchFamily="34" charset="-122"/>
                  </a:rPr>
                  <a:t>，</a:t>
                </a:r>
                <a:r>
                  <a:rPr lang="zh-CN" altLang="en-US" dirty="0">
                    <a:solidFill>
                      <a:schemeClr val="tx1">
                        <a:lumMod val="85000"/>
                        <a:lumOff val="15000"/>
                      </a:schemeClr>
                    </a:solidFill>
                    <a:ea typeface="微软雅黑" panose="020B0503020204020204" pitchFamily="34" charset="-122"/>
                  </a:rPr>
                  <a:t>使全党始终保持统一的思想、坚定的意志、协调的行动、强大的战斗力。</a:t>
                </a:r>
                <a:endParaRPr lang="en-US" altLang="zh-CN" dirty="0">
                  <a:solidFill>
                    <a:schemeClr val="tx1">
                      <a:lumMod val="85000"/>
                      <a:lumOff val="15000"/>
                    </a:schemeClr>
                  </a:solidFill>
                  <a:ea typeface="微软雅黑" panose="020B0503020204020204" pitchFamily="34" charset="-122"/>
                </a:endParaRPr>
              </a:p>
              <a:p>
                <a:pPr marL="0" marR="0" lvl="0" indent="431800" algn="r" defTabSz="914400" eaLnBrk="1" fontAlgn="auto" latinLnBrk="0" hangingPunct="1">
                  <a:lnSpc>
                    <a:spcPct val="150000"/>
                  </a:lnSpc>
                  <a:spcBef>
                    <a:spcPts val="0"/>
                  </a:spcBef>
                  <a:spcAft>
                    <a:spcPts val="0"/>
                  </a:spcAft>
                  <a:buClr>
                    <a:srgbClr val="E46C0A"/>
                  </a:buClr>
                  <a:buSzTx/>
                  <a:buFontTx/>
                  <a:buNone/>
                  <a:defRPr/>
                </a:pP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——2018</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年</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5</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月</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4</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日，习近平总书记在纪念马克思诞辰</a:t>
                </a:r>
                <a:b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b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200</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周年大会上的讲话</a:t>
                </a:r>
                <a:endPar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6779992" y="891338"/>
              <a:ext cx="1038210" cy="699958"/>
              <a:chOff x="565333" y="1246144"/>
              <a:chExt cx="1038210" cy="699958"/>
            </a:xfrm>
          </p:grpSpPr>
          <p:pic>
            <p:nvPicPr>
              <p:cNvPr id="14"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333" y="1246144"/>
                <a:ext cx="704033" cy="69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3"/>
              <p:cNvSpPr txBox="1">
                <a:spLocks noChangeArrowheads="1"/>
              </p:cNvSpPr>
              <p:nvPr/>
            </p:nvSpPr>
            <p:spPr bwMode="auto">
              <a:xfrm>
                <a:off x="1218044" y="1555404"/>
                <a:ext cx="385499" cy="39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dirty="0">
                    <a:solidFill>
                      <a:srgbClr val="FF0000"/>
                    </a:solidFill>
                    <a:latin typeface="黑体" panose="02010609060101010101" pitchFamily="49" charset="-122"/>
                    <a:ea typeface="黑体" panose="02010609060101010101" pitchFamily="49" charset="-122"/>
                  </a:rPr>
                  <a:t>语</a:t>
                </a:r>
                <a:endParaRPr lang="zh-CN" altLang="en-US" sz="2400" dirty="0">
                  <a:solidFill>
                    <a:srgbClr val="FF0000"/>
                  </a:solidFill>
                  <a:latin typeface="黑体" panose="02010609060101010101" pitchFamily="49" charset="-122"/>
                  <a:ea typeface="黑体" panose="02010609060101010101" pitchFamily="49" charset="-122"/>
                </a:endParaRPr>
              </a:p>
            </p:txBody>
          </p:sp>
        </p:grpSp>
        <p:pic>
          <p:nvPicPr>
            <p:cNvPr id="16" name="图片 1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25205" y="695101"/>
              <a:ext cx="1299387" cy="12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23392" y="2492896"/>
            <a:ext cx="10945216" cy="1803158"/>
            <a:chOff x="623392" y="2896857"/>
            <a:chExt cx="10945216" cy="1803158"/>
          </a:xfrm>
        </p:grpSpPr>
        <p:sp>
          <p:nvSpPr>
            <p:cNvPr id="22" name="圆角矩形 21"/>
            <p:cNvSpPr/>
            <p:nvPr/>
          </p:nvSpPr>
          <p:spPr bwMode="auto">
            <a:xfrm>
              <a:off x="623392" y="2896857"/>
              <a:ext cx="10945216" cy="1803158"/>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24" name="矩形 23"/>
            <p:cNvSpPr/>
            <p:nvPr/>
          </p:nvSpPr>
          <p:spPr>
            <a:xfrm>
              <a:off x="911425" y="2981783"/>
              <a:ext cx="9145015" cy="1615827"/>
            </a:xfrm>
            <a:prstGeom prst="rect">
              <a:avLst/>
            </a:prstGeom>
          </p:spPr>
          <p:txBody>
            <a:bodyPr wrap="square">
              <a:spAutoFit/>
            </a:bodyPr>
            <a:lstStyle/>
            <a:p>
              <a:pPr indent="457200" algn="just" eaLnBrk="1" hangingPunct="1">
                <a:lnSpc>
                  <a:spcPct val="150000"/>
                </a:lnSpc>
                <a:buClr>
                  <a:srgbClr val="C00000"/>
                </a:buClr>
              </a:pPr>
              <a:r>
                <a:rPr lang="zh-CN" altLang="en-US" dirty="0">
                  <a:latin typeface="微软雅黑" panose="020B0503020204020204" pitchFamily="34" charset="-122"/>
                  <a:ea typeface="微软雅黑" panose="020B0503020204020204" pitchFamily="34" charset="-122"/>
                </a:rPr>
                <a:t> </a:t>
              </a:r>
              <a:r>
                <a:rPr lang="zh-CN" altLang="en-US" spc="100" dirty="0">
                  <a:solidFill>
                    <a:schemeClr val="tx1">
                      <a:lumMod val="85000"/>
                      <a:lumOff val="15000"/>
                    </a:schemeClr>
                  </a:solidFill>
                  <a:ea typeface="微软雅黑" panose="020B0503020204020204" pitchFamily="34" charset="-122"/>
                </a:rPr>
                <a:t>应该</a:t>
              </a:r>
              <a:r>
                <a:rPr lang="zh-CN" altLang="en-US" b="1" spc="100" dirty="0">
                  <a:solidFill>
                    <a:srgbClr val="C00000"/>
                  </a:solidFill>
                  <a:ea typeface="微软雅黑" panose="020B0503020204020204" pitchFamily="34" charset="-122"/>
                </a:rPr>
                <a:t>扩大共产主义思想的宣传</a:t>
              </a:r>
              <a:r>
                <a:rPr lang="zh-CN" altLang="en-US" spc="100" dirty="0">
                  <a:solidFill>
                    <a:schemeClr val="tx1">
                      <a:lumMod val="85000"/>
                      <a:lumOff val="15000"/>
                    </a:schemeClr>
                  </a:solidFill>
                  <a:ea typeface="微软雅黑" panose="020B0503020204020204" pitchFamily="34" charset="-122"/>
                </a:rPr>
                <a:t>，</a:t>
              </a:r>
              <a:r>
                <a:rPr lang="zh-CN" altLang="en-US" b="1" spc="100" dirty="0">
                  <a:solidFill>
                    <a:srgbClr val="C00000"/>
                  </a:solidFill>
                  <a:ea typeface="微软雅黑" panose="020B0503020204020204" pitchFamily="34" charset="-122"/>
                </a:rPr>
                <a:t>加紧马克思列宁主义的学习</a:t>
              </a:r>
              <a:r>
                <a:rPr lang="zh-CN" altLang="en-US" spc="100" dirty="0">
                  <a:solidFill>
                    <a:schemeClr val="tx1">
                      <a:lumMod val="85000"/>
                      <a:lumOff val="15000"/>
                    </a:schemeClr>
                  </a:solidFill>
                  <a:ea typeface="微软雅黑" panose="020B0503020204020204" pitchFamily="34" charset="-122"/>
                </a:rPr>
                <a:t>，没有这种宣传和学习，不但不能引导中国革命到将来的社会主义阶段上去，而且也不能指导现时的民主革命达到胜利。</a:t>
              </a:r>
              <a:endParaRPr lang="en-US" altLang="zh-CN" spc="100" dirty="0">
                <a:solidFill>
                  <a:schemeClr val="tx1">
                    <a:lumMod val="85000"/>
                    <a:lumOff val="15000"/>
                  </a:schemeClr>
                </a:solidFill>
                <a:ea typeface="微软雅黑" panose="020B0503020204020204" pitchFamily="34" charset="-122"/>
              </a:endParaRPr>
            </a:p>
            <a:p>
              <a:pPr indent="457200" algn="r" eaLnBrk="1" hangingPunct="1">
                <a:lnSpc>
                  <a:spcPct val="150000"/>
                </a:lnSpc>
                <a:buClr>
                  <a:srgbClr val="C00000"/>
                </a:buCl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毛泽东选集</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第</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卷，</a:t>
              </a:r>
              <a:r>
                <a:rPr lang="en-US" altLang="zh-CN" sz="1200" dirty="0">
                  <a:latin typeface="微软雅黑" panose="020B0503020204020204" pitchFamily="34" charset="-122"/>
                  <a:ea typeface="微软雅黑" panose="020B0503020204020204" pitchFamily="34" charset="-122"/>
                </a:rPr>
                <a:t>1991</a:t>
              </a:r>
              <a:r>
                <a:rPr lang="zh-CN" altLang="en-US" sz="1200" dirty="0">
                  <a:latin typeface="微软雅黑" panose="020B0503020204020204" pitchFamily="34" charset="-122"/>
                  <a:ea typeface="微软雅黑" panose="020B0503020204020204" pitchFamily="34" charset="-122"/>
                </a:rPr>
                <a:t>年版，第</a:t>
              </a:r>
              <a:r>
                <a:rPr lang="en-US" altLang="zh-CN" sz="1200" dirty="0">
                  <a:latin typeface="微软雅黑" panose="020B0503020204020204" pitchFamily="34" charset="-122"/>
                  <a:ea typeface="微软雅黑" panose="020B0503020204020204" pitchFamily="34" charset="-122"/>
                </a:rPr>
                <a:t>706</a:t>
              </a:r>
              <a:r>
                <a:rPr lang="zh-CN" altLang="en-US" sz="1200" dirty="0">
                  <a:latin typeface="微软雅黑" panose="020B0503020204020204" pitchFamily="34" charset="-122"/>
                  <a:ea typeface="微软雅黑" panose="020B0503020204020204" pitchFamily="34" charset="-122"/>
                </a:rPr>
                <a:t>页。</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051" name="Picture 3" descr="C:\Users\Administrator\Desktop\思政三十讲\第三十讲（正在）\素材\ee2c7edaf5b1bc539a7b0fb2747c1c29.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305009" y="3058261"/>
              <a:ext cx="975997" cy="12546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直接箭头连接符 79"/>
          <p:cNvCxnSpPr/>
          <p:nvPr/>
        </p:nvCxnSpPr>
        <p:spPr bwMode="auto">
          <a:xfrm>
            <a:off x="6312024" y="260648"/>
            <a:ext cx="5544616" cy="0"/>
          </a:xfrm>
          <a:prstGeom prst="straightConnector1">
            <a:avLst/>
          </a:prstGeom>
          <a:ln w="3175">
            <a:solidFill>
              <a:srgbClr val="900F13">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623392" y="620687"/>
            <a:ext cx="10945216" cy="1860898"/>
            <a:chOff x="623392" y="1124743"/>
            <a:chExt cx="10945216" cy="1860898"/>
          </a:xfrm>
        </p:grpSpPr>
        <p:sp>
          <p:nvSpPr>
            <p:cNvPr id="16" name="圆角矩形 15"/>
            <p:cNvSpPr/>
            <p:nvPr/>
          </p:nvSpPr>
          <p:spPr bwMode="auto">
            <a:xfrm>
              <a:off x="623392" y="1124743"/>
              <a:ext cx="10945216" cy="1690079"/>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pic>
          <p:nvPicPr>
            <p:cNvPr id="2050" name="Picture 2" descr="C:\Users\Administrator\Desktop\思政三十讲\第三十讲（正在）\冯秀军\tim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05010" y="1321155"/>
              <a:ext cx="975566" cy="12487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911425" y="1508313"/>
              <a:ext cx="9145015" cy="1477328"/>
            </a:xfrm>
            <a:prstGeom prst="rect">
              <a:avLst/>
            </a:prstGeom>
          </p:spPr>
          <p:txBody>
            <a:bodyPr wrap="square">
              <a:spAutoFit/>
            </a:bodyPr>
            <a:lstStyle/>
            <a:p>
              <a:pPr indent="457200" algn="just" eaLnBrk="1" hangingPunct="1">
                <a:lnSpc>
                  <a:spcPct val="150000"/>
                </a:lnSpc>
                <a:buClr>
                  <a:srgbClr val="C00000"/>
                </a:buClr>
              </a:pPr>
              <a:r>
                <a:rPr lang="zh-CN" altLang="en-US" dirty="0">
                  <a:solidFill>
                    <a:schemeClr val="tx1">
                      <a:lumMod val="85000"/>
                      <a:lumOff val="15000"/>
                    </a:schemeClr>
                  </a:solidFill>
                  <a:ea typeface="微软雅黑" panose="020B0503020204020204" pitchFamily="34" charset="-122"/>
                </a:rPr>
                <a:t>批判的武器当然不能代替武器的批判，物质力量只能用物质力量来摧毁；</a:t>
              </a:r>
              <a:r>
                <a:rPr lang="zh-CN" altLang="en-US" dirty="0">
                  <a:solidFill>
                    <a:schemeClr val="tx1">
                      <a:lumMod val="95000"/>
                      <a:lumOff val="5000"/>
                    </a:schemeClr>
                  </a:solidFill>
                  <a:ea typeface="微软雅黑" panose="020B0503020204020204" pitchFamily="34" charset="-122"/>
                </a:rPr>
                <a:t>但是</a:t>
              </a:r>
              <a:r>
                <a:rPr lang="zh-CN" altLang="en-US" b="1" dirty="0">
                  <a:solidFill>
                    <a:srgbClr val="C90719"/>
                  </a:solidFill>
                  <a:ea typeface="微软雅黑" panose="020B0503020204020204" pitchFamily="34" charset="-122"/>
                </a:rPr>
                <a:t>理论一经掌握群众，也会变成物质力量</a:t>
              </a:r>
              <a:r>
                <a:rPr lang="zh-CN" altLang="en-US" dirty="0">
                  <a:solidFill>
                    <a:schemeClr val="tx1">
                      <a:lumMod val="85000"/>
                      <a:lumOff val="15000"/>
                    </a:schemeClr>
                  </a:solidFill>
                  <a:ea typeface="微软雅黑" panose="020B0503020204020204" pitchFamily="34" charset="-122"/>
                </a:rPr>
                <a:t>。</a:t>
              </a:r>
              <a:endParaRPr lang="en-US" altLang="zh-CN" dirty="0">
                <a:solidFill>
                  <a:schemeClr val="tx1">
                    <a:lumMod val="85000"/>
                    <a:lumOff val="15000"/>
                  </a:schemeClr>
                </a:solidFill>
                <a:ea typeface="微软雅黑" panose="020B0503020204020204" pitchFamily="34" charset="-122"/>
              </a:endParaRPr>
            </a:p>
            <a:p>
              <a:pPr indent="457200" algn="r" eaLnBrk="1" hangingPunct="1">
                <a:lnSpc>
                  <a:spcPct val="150000"/>
                </a:lnSpc>
                <a:buClr>
                  <a:srgbClr val="C00000"/>
                </a:buCl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马克思恩格斯选集</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第</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卷，</a:t>
              </a:r>
              <a:r>
                <a:rPr lang="en-US" altLang="zh-CN" sz="1200" dirty="0">
                  <a:latin typeface="微软雅黑" panose="020B0503020204020204" pitchFamily="34" charset="-122"/>
                  <a:ea typeface="微软雅黑" panose="020B0503020204020204" pitchFamily="34" charset="-122"/>
                </a:rPr>
                <a:t>2012</a:t>
              </a:r>
              <a:r>
                <a:rPr lang="zh-CN" altLang="en-US" sz="1200" dirty="0">
                  <a:latin typeface="微软雅黑" panose="020B0503020204020204" pitchFamily="34" charset="-122"/>
                  <a:ea typeface="微软雅黑" panose="020B0503020204020204" pitchFamily="34" charset="-122"/>
                </a:rPr>
                <a:t>年版，第</a:t>
              </a:r>
              <a:r>
                <a:rPr lang="en-US" altLang="zh-CN" sz="1200" dirty="0">
                  <a:latin typeface="微软雅黑" panose="020B0503020204020204" pitchFamily="34" charset="-122"/>
                  <a:ea typeface="微软雅黑" panose="020B0503020204020204" pitchFamily="34" charset="-122"/>
                </a:rPr>
                <a:t>9</a:t>
              </a:r>
              <a:r>
                <a:rPr lang="zh-CN" altLang="en-US" sz="1200" dirty="0">
                  <a:latin typeface="微软雅黑" panose="020B0503020204020204" pitchFamily="34" charset="-122"/>
                  <a:ea typeface="微软雅黑" panose="020B0503020204020204" pitchFamily="34" charset="-122"/>
                </a:rPr>
                <a:t>页。</a:t>
              </a:r>
              <a:endParaRPr lang="en-US" altLang="zh-CN" sz="1200" dirty="0">
                <a:latin typeface="微软雅黑" panose="020B0503020204020204" pitchFamily="34" charset="-122"/>
                <a:ea typeface="微软雅黑" panose="020B0503020204020204" pitchFamily="34" charset="-122"/>
              </a:endParaRPr>
            </a:p>
            <a:p>
              <a:pPr indent="457200" eaLnBrk="1" hangingPunct="1">
                <a:lnSpc>
                  <a:spcPct val="150000"/>
                </a:lnSpc>
                <a:buClr>
                  <a:srgbClr val="C00000"/>
                </a:buClr>
              </a:pPr>
              <a:r>
                <a:rPr lang="en-US" altLang="zh-CN" sz="1200" b="1" dirty="0">
                  <a:solidFill>
                    <a:srgbClr val="C90719"/>
                  </a:solidFill>
                  <a:latin typeface="微软雅黑" panose="020B0503020204020204" pitchFamily="34" charset="-122"/>
                  <a:ea typeface="微软雅黑" panose="020B0503020204020204" pitchFamily="34" charset="-122"/>
                </a:rPr>
                <a:t>                                                                                                                                     </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623392" y="4492652"/>
            <a:ext cx="10945216" cy="1600644"/>
            <a:chOff x="623392" y="4703173"/>
            <a:chExt cx="10945216" cy="1600644"/>
          </a:xfrm>
        </p:grpSpPr>
        <p:sp>
          <p:nvSpPr>
            <p:cNvPr id="25" name="圆角矩形 24"/>
            <p:cNvSpPr/>
            <p:nvPr/>
          </p:nvSpPr>
          <p:spPr bwMode="auto">
            <a:xfrm>
              <a:off x="623392" y="4703173"/>
              <a:ext cx="10945216" cy="1600644"/>
            </a:xfrm>
            <a:prstGeom prst="roundRect">
              <a:avLst/>
            </a:prstGeom>
            <a:solidFill>
              <a:srgbClr val="FFFCD3"/>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27" name="矩形 26"/>
            <p:cNvSpPr/>
            <p:nvPr/>
          </p:nvSpPr>
          <p:spPr>
            <a:xfrm>
              <a:off x="911425" y="5223697"/>
              <a:ext cx="9145015" cy="784830"/>
            </a:xfrm>
            <a:prstGeom prst="rect">
              <a:avLst/>
            </a:prstGeom>
          </p:spPr>
          <p:txBody>
            <a:bodyPr wrap="square">
              <a:spAutoFit/>
            </a:bodyPr>
            <a:lstStyle/>
            <a:p>
              <a:pPr indent="457200" eaLnBrk="1" hangingPunct="1">
                <a:lnSpc>
                  <a:spcPct val="150000"/>
                </a:lnSpc>
                <a:buClr>
                  <a:srgbClr val="C00000"/>
                </a:buClr>
              </a:pPr>
              <a:r>
                <a:rPr lang="zh-CN" altLang="en-US" spc="100" dirty="0">
                  <a:solidFill>
                    <a:schemeClr val="tx1">
                      <a:lumMod val="85000"/>
                      <a:lumOff val="15000"/>
                    </a:schemeClr>
                  </a:solidFill>
                  <a:ea typeface="微软雅黑" panose="020B0503020204020204" pitchFamily="34" charset="-122"/>
                </a:rPr>
                <a:t>我们共产党有一条，就是要把工作做好，必须</a:t>
              </a:r>
              <a:r>
                <a:rPr lang="zh-CN" altLang="en-US" b="1" spc="100" dirty="0">
                  <a:solidFill>
                    <a:srgbClr val="C00000"/>
                  </a:solidFill>
                  <a:ea typeface="微软雅黑" panose="020B0503020204020204" pitchFamily="34" charset="-122"/>
                </a:rPr>
                <a:t>先从思想上解决问题</a:t>
              </a:r>
              <a:r>
                <a:rPr lang="zh-CN" altLang="en-US" spc="100" dirty="0">
                  <a:solidFill>
                    <a:schemeClr val="tx1">
                      <a:lumMod val="85000"/>
                      <a:lumOff val="15000"/>
                    </a:schemeClr>
                  </a:solidFill>
                  <a:ea typeface="微软雅黑" panose="020B0503020204020204" pitchFamily="34" charset="-122"/>
                </a:rPr>
                <a:t>。</a:t>
              </a:r>
              <a:endParaRPr lang="en-US" altLang="zh-CN" spc="100" dirty="0">
                <a:solidFill>
                  <a:schemeClr val="tx1">
                    <a:lumMod val="85000"/>
                    <a:lumOff val="15000"/>
                  </a:schemeClr>
                </a:solidFill>
                <a:ea typeface="微软雅黑" panose="020B0503020204020204" pitchFamily="34" charset="-122"/>
              </a:endParaRPr>
            </a:p>
            <a:p>
              <a:pPr indent="457200" algn="r" eaLnBrk="1" hangingPunct="1">
                <a:lnSpc>
                  <a:spcPct val="150000"/>
                </a:lnSpc>
                <a:buClr>
                  <a:srgbClr val="C00000"/>
                </a:buClr>
              </a:pP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邓小平文选</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第</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卷，</a:t>
              </a:r>
              <a:r>
                <a:rPr lang="en-US" altLang="zh-CN" sz="1200" dirty="0">
                  <a:latin typeface="微软雅黑" panose="020B0503020204020204" pitchFamily="34" charset="-122"/>
                  <a:ea typeface="微软雅黑" panose="020B0503020204020204" pitchFamily="34" charset="-122"/>
                </a:rPr>
                <a:t>1994</a:t>
              </a:r>
              <a:r>
                <a:rPr lang="zh-CN" altLang="en-US" sz="1200" dirty="0">
                  <a:latin typeface="微软雅黑" panose="020B0503020204020204" pitchFamily="34" charset="-122"/>
                  <a:ea typeface="微软雅黑" panose="020B0503020204020204" pitchFamily="34" charset="-122"/>
                </a:rPr>
                <a:t>年版，第</a:t>
              </a:r>
              <a:r>
                <a:rPr lang="en-US" altLang="zh-CN" sz="1200" dirty="0">
                  <a:latin typeface="微软雅黑" panose="020B0503020204020204" pitchFamily="34" charset="-122"/>
                  <a:ea typeface="微软雅黑" panose="020B0503020204020204" pitchFamily="34" charset="-122"/>
                </a:rPr>
                <a:t>184</a:t>
              </a:r>
              <a:r>
                <a:rPr lang="zh-CN" altLang="en-US" sz="1200" dirty="0">
                  <a:latin typeface="微软雅黑" panose="020B0503020204020204" pitchFamily="34" charset="-122"/>
                  <a:ea typeface="微软雅黑" panose="020B0503020204020204" pitchFamily="34" charset="-122"/>
                </a:rPr>
                <a:t>页。</a:t>
              </a:r>
              <a:endParaRPr lang="zh-CN" altLang="en-US" sz="1200" dirty="0">
                <a:latin typeface="微软雅黑" panose="020B0503020204020204" pitchFamily="34" charset="-122"/>
                <a:ea typeface="微软雅黑" panose="020B0503020204020204" pitchFamily="34" charset="-122"/>
              </a:endParaRPr>
            </a:p>
          </p:txBody>
        </p:sp>
        <p:pic>
          <p:nvPicPr>
            <p:cNvPr id="2052" name="Picture 4" descr="C:\Users\Administrator\Desktop\思政三十讲\第三十讲（正在）\素材\79c3db6749602abdd116de25f00f443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03609" y="4869160"/>
              <a:ext cx="977397" cy="129714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79"/>
          <p:cNvCxnSpPr/>
          <p:nvPr/>
        </p:nvCxnSpPr>
        <p:spPr bwMode="auto">
          <a:xfrm>
            <a:off x="6312024" y="260648"/>
            <a:ext cx="5544616" cy="0"/>
          </a:xfrm>
          <a:prstGeom prst="straightConnector1">
            <a:avLst/>
          </a:prstGeom>
          <a:ln w="3175">
            <a:solidFill>
              <a:srgbClr val="900F13">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881158" y="1628800"/>
            <a:ext cx="8388422" cy="1422506"/>
            <a:chOff x="1865785" y="-1422506"/>
            <a:chExt cx="8388422" cy="1422506"/>
          </a:xfrm>
        </p:grpSpPr>
        <p:sp>
          <p:nvSpPr>
            <p:cNvPr id="30" name="标题 1"/>
            <p:cNvSpPr txBox="1"/>
            <p:nvPr/>
          </p:nvSpPr>
          <p:spPr>
            <a:xfrm>
              <a:off x="1991544" y="-944875"/>
              <a:ext cx="8208912" cy="490319"/>
            </a:xfrm>
            <a:prstGeom prst="rect">
              <a:avLst/>
            </a:prstGeom>
          </p:spPr>
          <p:txBody>
            <a:bodyPr/>
            <a:lstStyle>
              <a:lvl1pPr algn="l" rtl="0" eaLnBrk="0" fontAlgn="base" hangingPunct="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marL="2286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6pPr>
              <a:lvl7pPr marL="4572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7pPr>
              <a:lvl8pPr marL="6858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8pPr>
              <a:lvl9pPr marL="914400" algn="l" rtl="0" fontAlgn="base">
                <a:lnSpc>
                  <a:spcPct val="90000"/>
                </a:lnSpc>
                <a:spcBef>
                  <a:spcPct val="0"/>
                </a:spcBef>
                <a:spcAft>
                  <a:spcPct val="0"/>
                </a:spcAft>
                <a:defRPr sz="2200">
                  <a:solidFill>
                    <a:schemeClr val="tx1"/>
                  </a:solidFill>
                  <a:latin typeface="Calibri Light" panose="020F0302020204030204" pitchFamily="34" charset="0"/>
                  <a:ea typeface="宋体" panose="02010600030101010101" pitchFamily="2" charset="-122"/>
                </a:defRPr>
              </a:lvl9pPr>
            </a:lstStyle>
            <a:p>
              <a:pPr algn="ctr"/>
              <a:r>
                <a:rPr lang="zh-CN" altLang="en-US" sz="2400" b="1" dirty="0">
                  <a:solidFill>
                    <a:srgbClr val="C90719"/>
                  </a:solidFill>
                  <a:latin typeface="微软雅黑" panose="020B0503020204020204" pitchFamily="34" charset="-122"/>
                  <a:ea typeface="微软雅黑" panose="020B0503020204020204" pitchFamily="34" charset="-122"/>
                </a:rPr>
                <a:t>思想建党、理论强党是中国共产党的“制胜法宝”</a:t>
              </a:r>
              <a:endParaRPr lang="zh-CN" altLang="en-US" sz="2400" b="1" dirty="0">
                <a:solidFill>
                  <a:srgbClr val="C90719"/>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865785" y="-1422506"/>
              <a:ext cx="8388422" cy="1422506"/>
              <a:chOff x="3522728" y="1795962"/>
              <a:chExt cx="8388422" cy="1422506"/>
            </a:xfrm>
          </p:grpSpPr>
          <p:sp>
            <p:nvSpPr>
              <p:cNvPr id="32" name="圆角矩形 15"/>
              <p:cNvSpPr/>
              <p:nvPr/>
            </p:nvSpPr>
            <p:spPr>
              <a:xfrm>
                <a:off x="3648487" y="1933822"/>
                <a:ext cx="8160714" cy="1158285"/>
              </a:xfrm>
              <a:prstGeom prst="roundRect">
                <a:avLst/>
              </a:prstGeom>
              <a:noFill/>
              <a:ln>
                <a:solidFill>
                  <a:srgbClr val="C907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3522728" y="2763912"/>
                <a:ext cx="1061863" cy="454556"/>
                <a:chOff x="-7322583" y="1619339"/>
                <a:chExt cx="1637927" cy="701154"/>
              </a:xfrm>
            </p:grpSpPr>
            <p:sp>
              <p:nvSpPr>
                <p:cNvPr id="37" name="矩形 36"/>
                <p:cNvSpPr/>
                <p:nvPr/>
              </p:nvSpPr>
              <p:spPr>
                <a:xfrm>
                  <a:off x="-7322583" y="1619339"/>
                  <a:ext cx="1637927" cy="701154"/>
                </a:xfrm>
                <a:prstGeom prst="rect">
                  <a:avLst/>
                </a:prstGeom>
                <a:solidFill>
                  <a:srgbClr val="FCFD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L 形 37"/>
                <p:cNvSpPr/>
                <p:nvPr/>
              </p:nvSpPr>
              <p:spPr>
                <a:xfrm>
                  <a:off x="-7268830" y="1691346"/>
                  <a:ext cx="1464841" cy="527572"/>
                </a:xfrm>
                <a:prstGeom prst="corner">
                  <a:avLst>
                    <a:gd name="adj1" fmla="val 40482"/>
                    <a:gd name="adj2" fmla="val 41035"/>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rot="10800000">
                <a:off x="10849287" y="1795962"/>
                <a:ext cx="1061863" cy="454556"/>
                <a:chOff x="-1968838" y="1270343"/>
                <a:chExt cx="1637927" cy="701153"/>
              </a:xfrm>
            </p:grpSpPr>
            <p:sp>
              <p:nvSpPr>
                <p:cNvPr id="35" name="矩形 34"/>
                <p:cNvSpPr/>
                <p:nvPr/>
              </p:nvSpPr>
              <p:spPr>
                <a:xfrm>
                  <a:off x="-1968838" y="1270343"/>
                  <a:ext cx="1637927" cy="701153"/>
                </a:xfrm>
                <a:prstGeom prst="rect">
                  <a:avLst/>
                </a:prstGeom>
                <a:solidFill>
                  <a:srgbClr val="FCFD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L 形 35"/>
                <p:cNvSpPr/>
                <p:nvPr/>
              </p:nvSpPr>
              <p:spPr>
                <a:xfrm>
                  <a:off x="-1915085" y="1342350"/>
                  <a:ext cx="1464840" cy="527572"/>
                </a:xfrm>
                <a:prstGeom prst="corner">
                  <a:avLst>
                    <a:gd name="adj1" fmla="val 40482"/>
                    <a:gd name="adj2" fmla="val 41035"/>
                  </a:avLst>
                </a:prstGeom>
                <a:solidFill>
                  <a:srgbClr val="C90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2586876"/>
            <a:ext cx="12192000" cy="37175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4.1.3"/>
</p:tagLst>
</file>

<file path=ppt/theme/theme1.xml><?xml version="1.0" encoding="utf-8"?>
<a:theme xmlns:a="http://schemas.openxmlformats.org/drawingml/2006/main" name="templat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华丽">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A7A7A7"/>
      </a:dk2>
      <a:lt2>
        <a:srgbClr val="535353"/>
      </a:lt2>
      <a:accent1>
        <a:srgbClr val="5B9BD5"/>
      </a:accent1>
      <a:accent2>
        <a:srgbClr val="ED7D31"/>
      </a:accent2>
      <a:accent3>
        <a:srgbClr val="FFFFFF"/>
      </a:accent3>
      <a:accent4>
        <a:srgbClr val="000000"/>
      </a:accent4>
      <a:accent5>
        <a:srgbClr val="B6CBE6"/>
      </a:accent5>
      <a:accent6>
        <a:srgbClr val="D4702B"/>
      </a:accent6>
      <a:hlink>
        <a:srgbClr val="0000FF"/>
      </a:hlink>
      <a:folHlink>
        <a:srgbClr val="FF00FF"/>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768395"/>
    </a:dk2>
    <a:lt2>
      <a:srgbClr val="F0F0F0"/>
    </a:lt2>
    <a:accent1>
      <a:srgbClr val="C8000A"/>
    </a:accent1>
    <a:accent2>
      <a:srgbClr val="D94023"/>
    </a:accent2>
    <a:accent3>
      <a:srgbClr val="E58013"/>
    </a:accent3>
    <a:accent4>
      <a:srgbClr val="E89719"/>
    </a:accent4>
    <a:accent5>
      <a:srgbClr val="C72812"/>
    </a:accent5>
    <a:accent6>
      <a:srgbClr val="A40000"/>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5081</Words>
  <Application>WPS 演示</Application>
  <PresentationFormat>宽屏</PresentationFormat>
  <Paragraphs>439</Paragraphs>
  <Slides>43</Slides>
  <Notes>16</Notes>
  <HiddenSlides>0</HiddenSlides>
  <MMClips>3</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43</vt:i4>
      </vt:variant>
    </vt:vector>
  </HeadingPairs>
  <TitlesOfParts>
    <vt:vector size="66" baseType="lpstr">
      <vt:lpstr>Arial</vt:lpstr>
      <vt:lpstr>宋体</vt:lpstr>
      <vt:lpstr>Wingdings</vt:lpstr>
      <vt:lpstr>Helvetica</vt:lpstr>
      <vt:lpstr>Calibri Light</vt:lpstr>
      <vt:lpstr>微软雅黑</vt:lpstr>
      <vt:lpstr>华文行楷</vt:lpstr>
      <vt:lpstr>Avenir Roman</vt:lpstr>
      <vt:lpstr>Segoe Print</vt:lpstr>
      <vt:lpstr>华文中宋</vt:lpstr>
      <vt:lpstr>Heiti SC Medium</vt:lpstr>
      <vt:lpstr>Calibri</vt:lpstr>
      <vt:lpstr>Songti SC Regular</vt:lpstr>
      <vt:lpstr>华文新魏</vt:lpstr>
      <vt:lpstr>黑体</vt:lpstr>
      <vt:lpstr>Arial Unicode MS</vt:lpstr>
      <vt:lpstr>Calibri</vt:lpstr>
      <vt:lpstr>Lato Light</vt:lpstr>
      <vt:lpstr>Microsoft YaHei UI</vt:lpstr>
      <vt:lpstr>等线</vt:lpstr>
      <vt:lpstr>Cordia New</vt:lpstr>
      <vt:lpstr>Microsoft Sans Serif</vt:lpstr>
      <vt:lpstr>template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Lenovo</cp:lastModifiedBy>
  <cp:revision>2</cp:revision>
  <dcterms:created xsi:type="dcterms:W3CDTF">2018-10-23T14:07:00Z</dcterms:created>
  <dcterms:modified xsi:type="dcterms:W3CDTF">2020-10-22T12:30:54Z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